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26"/>
  </p:notesMasterIdLst>
  <p:sldIdLst>
    <p:sldId id="256" r:id="rId5"/>
    <p:sldId id="2147470733" r:id="rId6"/>
    <p:sldId id="2147470734" r:id="rId7"/>
    <p:sldId id="2871" r:id="rId8"/>
    <p:sldId id="2860" r:id="rId9"/>
    <p:sldId id="2147470735" r:id="rId10"/>
    <p:sldId id="347" r:id="rId11"/>
    <p:sldId id="604" r:id="rId12"/>
    <p:sldId id="572" r:id="rId13"/>
    <p:sldId id="2861" r:id="rId14"/>
    <p:sldId id="2147470736" r:id="rId15"/>
    <p:sldId id="644" r:id="rId16"/>
    <p:sldId id="616" r:id="rId17"/>
    <p:sldId id="601" r:id="rId18"/>
    <p:sldId id="595" r:id="rId19"/>
    <p:sldId id="2859" r:id="rId20"/>
    <p:sldId id="562" r:id="rId21"/>
    <p:sldId id="2858" r:id="rId22"/>
    <p:sldId id="619" r:id="rId23"/>
    <p:sldId id="627" r:id="rId24"/>
    <p:sldId id="28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76139" autoAdjust="0"/>
  </p:normalViewPr>
  <p:slideViewPr>
    <p:cSldViewPr snapToGrid="0">
      <p:cViewPr varScale="1">
        <p:scale>
          <a:sx n="52" d="100"/>
          <a:sy n="52" d="100"/>
        </p:scale>
        <p:origin x="10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ley, Lisa, HCA" userId="b4daae22-5a6d-412a-8e5b-9d4eb57119b5" providerId="ADAL" clId="{45B64A0C-4C97-4C89-B9D5-DF25DB21B063}"/>
    <pc:docChg chg="undo custSel addSld delSld modSld">
      <pc:chgData name="Howley, Lisa, HCA" userId="b4daae22-5a6d-412a-8e5b-9d4eb57119b5" providerId="ADAL" clId="{45B64A0C-4C97-4C89-B9D5-DF25DB21B063}" dt="2026-03-17T17:27:13.783" v="823" actId="20577"/>
      <pc:docMkLst>
        <pc:docMk/>
      </pc:docMkLst>
      <pc:sldChg chg="modSp mod">
        <pc:chgData name="Howley, Lisa, HCA" userId="b4daae22-5a6d-412a-8e5b-9d4eb57119b5" providerId="ADAL" clId="{45B64A0C-4C97-4C89-B9D5-DF25DB21B063}" dt="2026-02-17T21:59:00.611" v="138" actId="20577"/>
        <pc:sldMkLst>
          <pc:docMk/>
          <pc:sldMk cId="2452368610" sldId="256"/>
        </pc:sldMkLst>
        <pc:spChg chg="mod">
          <ac:chgData name="Howley, Lisa, HCA" userId="b4daae22-5a6d-412a-8e5b-9d4eb57119b5" providerId="ADAL" clId="{45B64A0C-4C97-4C89-B9D5-DF25DB21B063}" dt="2026-02-17T21:59:00.611" v="138" actId="20577"/>
          <ac:spMkLst>
            <pc:docMk/>
            <pc:sldMk cId="2452368610" sldId="256"/>
            <ac:spMk id="3" creationId="{24AFA6C2-F142-4272-9281-3265C91F9D18}"/>
          </ac:spMkLst>
        </pc:spChg>
      </pc:sldChg>
      <pc:sldChg chg="add">
        <pc:chgData name="Howley, Lisa, HCA" userId="b4daae22-5a6d-412a-8e5b-9d4eb57119b5" providerId="ADAL" clId="{45B64A0C-4C97-4C89-B9D5-DF25DB21B063}" dt="2026-02-17T23:12:14.686" v="143"/>
        <pc:sldMkLst>
          <pc:docMk/>
          <pc:sldMk cId="3573824710" sldId="562"/>
        </pc:sldMkLst>
      </pc:sldChg>
      <pc:sldChg chg="addSp modSp mod">
        <pc:chgData name="Howley, Lisa, HCA" userId="b4daae22-5a6d-412a-8e5b-9d4eb57119b5" providerId="ADAL" clId="{45B64A0C-4C97-4C89-B9D5-DF25DB21B063}" dt="2026-02-17T19:00:13.163" v="52" actId="1076"/>
        <pc:sldMkLst>
          <pc:docMk/>
          <pc:sldMk cId="0" sldId="604"/>
        </pc:sldMkLst>
        <pc:picChg chg="add mod">
          <ac:chgData name="Howley, Lisa, HCA" userId="b4daae22-5a6d-412a-8e5b-9d4eb57119b5" providerId="ADAL" clId="{45B64A0C-4C97-4C89-B9D5-DF25DB21B063}" dt="2026-02-17T19:00:13.163" v="52" actId="1076"/>
          <ac:picMkLst>
            <pc:docMk/>
            <pc:sldMk cId="0" sldId="604"/>
            <ac:picMk id="2" creationId="{878DB823-35DE-4F6E-1534-01BE8937941B}"/>
          </ac:picMkLst>
        </pc:picChg>
      </pc:sldChg>
      <pc:sldChg chg="modSp mod">
        <pc:chgData name="Howley, Lisa, HCA" userId="b4daae22-5a6d-412a-8e5b-9d4eb57119b5" providerId="ADAL" clId="{45B64A0C-4C97-4C89-B9D5-DF25DB21B063}" dt="2026-02-17T19:01:47.027" v="84" actId="20577"/>
        <pc:sldMkLst>
          <pc:docMk/>
          <pc:sldMk cId="1445074329" sldId="619"/>
        </pc:sldMkLst>
        <pc:graphicFrameChg chg="modGraphic">
          <ac:chgData name="Howley, Lisa, HCA" userId="b4daae22-5a6d-412a-8e5b-9d4eb57119b5" providerId="ADAL" clId="{45B64A0C-4C97-4C89-B9D5-DF25DB21B063}" dt="2026-02-17T19:01:47.027" v="84" actId="20577"/>
          <ac:graphicFrameMkLst>
            <pc:docMk/>
            <pc:sldMk cId="1445074329" sldId="619"/>
            <ac:graphicFrameMk id="7" creationId="{A26A9AA6-D93D-A272-DC1F-0A1237A375E5}"/>
          </ac:graphicFrameMkLst>
        </pc:graphicFrameChg>
      </pc:sldChg>
      <pc:sldChg chg="add">
        <pc:chgData name="Howley, Lisa, HCA" userId="b4daae22-5a6d-412a-8e5b-9d4eb57119b5" providerId="ADAL" clId="{45B64A0C-4C97-4C89-B9D5-DF25DB21B063}" dt="2026-02-17T23:12:14.686" v="143"/>
        <pc:sldMkLst>
          <pc:docMk/>
          <pc:sldMk cId="3228804556" sldId="2858"/>
        </pc:sldMkLst>
      </pc:sldChg>
      <pc:sldChg chg="add del">
        <pc:chgData name="Howley, Lisa, HCA" userId="b4daae22-5a6d-412a-8e5b-9d4eb57119b5" providerId="ADAL" clId="{45B64A0C-4C97-4C89-B9D5-DF25DB21B063}" dt="2026-02-17T23:11:36.491" v="141" actId="2696"/>
        <pc:sldMkLst>
          <pc:docMk/>
          <pc:sldMk cId="3243708961" sldId="2861"/>
        </pc:sldMkLst>
      </pc:sldChg>
      <pc:sldChg chg="delSp modSp add mod setBg delDesignElem">
        <pc:chgData name="Howley, Lisa, HCA" userId="b4daae22-5a6d-412a-8e5b-9d4eb57119b5" providerId="ADAL" clId="{45B64A0C-4C97-4C89-B9D5-DF25DB21B063}" dt="2026-02-17T21:59:40.782" v="139" actId="113"/>
        <pc:sldMkLst>
          <pc:docMk/>
          <pc:sldMk cId="3552100644" sldId="2871"/>
        </pc:sldMkLst>
        <pc:spChg chg="mod">
          <ac:chgData name="Howley, Lisa, HCA" userId="b4daae22-5a6d-412a-8e5b-9d4eb57119b5" providerId="ADAL" clId="{45B64A0C-4C97-4C89-B9D5-DF25DB21B063}" dt="2026-02-17T21:59:40.782" v="139" actId="113"/>
          <ac:spMkLst>
            <pc:docMk/>
            <pc:sldMk cId="3552100644" sldId="2871"/>
            <ac:spMk id="8" creationId="{46F27242-EC40-6AD5-20FB-D56BDDE1B294}"/>
          </ac:spMkLst>
        </pc:spChg>
      </pc:sldChg>
      <pc:sldChg chg="delSp modSp add setBg delDesignElem">
        <pc:chgData name="Howley, Lisa, HCA" userId="b4daae22-5a6d-412a-8e5b-9d4eb57119b5" providerId="ADAL" clId="{45B64A0C-4C97-4C89-B9D5-DF25DB21B063}" dt="2026-02-17T21:58:00.767" v="87"/>
        <pc:sldMkLst>
          <pc:docMk/>
          <pc:sldMk cId="561008051" sldId="2147470734"/>
        </pc:sldMkLst>
        <pc:graphicFrameChg chg="mod">
          <ac:chgData name="Howley, Lisa, HCA" userId="b4daae22-5a6d-412a-8e5b-9d4eb57119b5" providerId="ADAL" clId="{45B64A0C-4C97-4C89-B9D5-DF25DB21B063}" dt="2026-02-17T21:58:00.767" v="87"/>
          <ac:graphicFrameMkLst>
            <pc:docMk/>
            <pc:sldMk cId="561008051" sldId="2147470734"/>
            <ac:graphicFrameMk id="5" creationId="{81CFB003-D76D-919C-72B8-40D685CCEF65}"/>
          </ac:graphicFrameMkLst>
        </pc:graphicFrameChg>
      </pc:sldChg>
      <pc:sldChg chg="addSp delSp modSp new mod setBg setClrOvrMap modNotesTx">
        <pc:chgData name="Howley, Lisa, HCA" userId="b4daae22-5a6d-412a-8e5b-9d4eb57119b5" providerId="ADAL" clId="{45B64A0C-4C97-4C89-B9D5-DF25DB21B063}" dt="2026-03-17T17:27:13.783" v="823" actId="20577"/>
        <pc:sldMkLst>
          <pc:docMk/>
          <pc:sldMk cId="3755280356" sldId="2147470736"/>
        </pc:sldMkLst>
        <pc:spChg chg="mod">
          <ac:chgData name="Howley, Lisa, HCA" userId="b4daae22-5a6d-412a-8e5b-9d4eb57119b5" providerId="ADAL" clId="{45B64A0C-4C97-4C89-B9D5-DF25DB21B063}" dt="2026-02-18T17:11:26.675" v="666" actId="26606"/>
          <ac:spMkLst>
            <pc:docMk/>
            <pc:sldMk cId="3755280356" sldId="2147470736"/>
            <ac:spMk id="2" creationId="{A93362A0-1107-7BA6-5D5B-906F6DB1C6C7}"/>
          </ac:spMkLst>
        </pc:spChg>
        <pc:spChg chg="mod">
          <ac:chgData name="Howley, Lisa, HCA" userId="b4daae22-5a6d-412a-8e5b-9d4eb57119b5" providerId="ADAL" clId="{45B64A0C-4C97-4C89-B9D5-DF25DB21B063}" dt="2026-03-17T17:27:13.783" v="823" actId="20577"/>
          <ac:spMkLst>
            <pc:docMk/>
            <pc:sldMk cId="3755280356" sldId="2147470736"/>
            <ac:spMk id="3" creationId="{807B70F6-D847-14C7-1AEF-B59888A2C692}"/>
          </ac:spMkLst>
        </pc:spChg>
        <pc:picChg chg="add mod">
          <ac:chgData name="Howley, Lisa, HCA" userId="b4daae22-5a6d-412a-8e5b-9d4eb57119b5" providerId="ADAL" clId="{45B64A0C-4C97-4C89-B9D5-DF25DB21B063}" dt="2026-02-18T17:11:26.675" v="666" actId="26606"/>
          <ac:picMkLst>
            <pc:docMk/>
            <pc:sldMk cId="3755280356" sldId="2147470736"/>
            <ac:picMk id="7" creationId="{A93177F0-B339-7CD8-D1E6-EE2504B0D1DC}"/>
          </ac:picMkLst>
        </pc:picChg>
      </pc:sld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nmgov-my.sharepoint.com/personal/lisa_howley_hca_nm_gov/Documents/Documents/__2025_2026/SH%20Miscellaneous/Linkages.FSRA.OH_Service%20MAPS_11.19.25.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Linkages FY26 Voucher Capacity</cx:v>
        </cx:txData>
      </cx:tx>
      <cx:txPr>
        <a:bodyPr spcFirstLastPara="1" vertOverflow="ellipsis" horzOverflow="overflow" wrap="square" lIns="0" tIns="0" rIns="0" bIns="0" anchor="ctr" anchorCtr="1"/>
        <a:lstStyle/>
        <a:p>
          <a:pPr algn="ctr" rtl="0">
            <a:defRPr sz="4000" b="1">
              <a:solidFill>
                <a:schemeClr val="bg2">
                  <a:lumMod val="40000"/>
                  <a:lumOff val="60000"/>
                </a:schemeClr>
              </a:solidFill>
            </a:defRPr>
          </a:pPr>
          <a:r>
            <a:rPr lang="en-US" sz="4000" b="1" i="0" u="none" strike="noStrike" baseline="0" dirty="0">
              <a:solidFill>
                <a:schemeClr val="bg2">
                  <a:lumMod val="40000"/>
                  <a:lumOff val="60000"/>
                </a:schemeClr>
              </a:solidFill>
              <a:latin typeface="Arial Black" panose="020B0A04020102020204" pitchFamily="34" charset="0"/>
            </a:rPr>
            <a:t>Linkages FY26 Voucher Capacity</a:t>
          </a:r>
        </a:p>
      </cx:txPr>
    </cx:title>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'Linkages FY26'!$A$2:$B$11</cx:f>
        <cx:lvl ptCount="10">
          <cx:pt idx="0">Bernalillo County</cx:pt>
          <cx:pt idx="1">Santa Fe</cx:pt>
          <cx:pt idx="2">Dona Ana</cx:pt>
          <cx:pt idx="3">Taos</cx:pt>
          <cx:pt idx="4">San Juan</cx:pt>
          <cx:pt idx="5">McKinley</cx:pt>
          <cx:pt idx="6">Curry</cx:pt>
          <cx:pt idx="7">Chaves</cx:pt>
          <cx:pt idx="8">Grant</cx:pt>
          <cx:pt idx="9">Sandoval</cx:pt>
        </cx:lvl>
        <cx:lvl ptCount="10" name="FY26 Linkages Voucher Capacity">
          <cx:pt idx="0">New Mexico</cx:pt>
          <cx:pt idx="1">New Mexico</cx:pt>
          <cx:pt idx="2">New Mexico</cx:pt>
          <cx:pt idx="3">New Mexico</cx:pt>
          <cx:pt idx="4">New Mexico</cx:pt>
          <cx:pt idx="5">New Mexico</cx:pt>
          <cx:pt idx="6">New Mexico</cx:pt>
          <cx:pt idx="7">New Mexico</cx:pt>
          <cx:pt idx="8">New Mexico</cx:pt>
          <cx:pt idx="9">New Mexico</cx:pt>
        </cx:lvl>
      </cx:strDim>
      <cx:numDim type="colorVal">
        <cx:f>'Linkages FY26'!$C$2:$C$11</cx:f>
        <cx:lvl ptCount="10" formatCode="General">
          <cx:pt idx="0">177</cx:pt>
          <cx:pt idx="1">123</cx:pt>
          <cx:pt idx="2">82</cx:pt>
          <cx:pt idx="3">31</cx:pt>
          <cx:pt idx="4">29</cx:pt>
          <cx:pt idx="5">29</cx:pt>
          <cx:pt idx="6">19</cx:pt>
          <cx:pt idx="7">15</cx:pt>
          <cx:pt idx="8">38</cx:pt>
          <cx:pt idx="9">10</cx:pt>
        </cx:lvl>
      </cx:numDim>
    </cx:data>
  </cx:chartData>
  <cx:chart>
    <cx:title pos="t" align="ctr" overlay="0">
      <cx:tx>
        <cx:txData>
          <cx:v>FY26 Linkages Voucher Capacity</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FY26 Linkages Voucher Capacity</a:t>
          </a:r>
        </a:p>
      </cx:txPr>
    </cx:title>
    <cx:plotArea>
      <cx:plotAreaRegion>
        <cx:series layoutId="regionMap" uniqueId="{66997C7C-4C70-440E-991F-1B45FCE5E51F}">
          <cx:dataLabels>
            <cx:visibility seriesName="0" categoryName="0" value="1"/>
          </cx:dataLabels>
          <cx:dataId val="0"/>
          <cx:layoutPr>
            <cx:geography cultureLanguage="en-US" cultureRegion="US" attribution="Powered by Bing">
              <cx:geoCache provider="{E9337A44-BEBE-4D9F-B70C-5C5E7DAFC167}">
                <cx:binary>7Hxpc9w21u5fcfnzpYId4NRkqi7Y7JZaki1b3uIvLEVWuIIgCe6//h5SllqS5UycylS9b+64ZhCA
WIjmwdmec6B/Xo//uC5urpoXoylK94/r8eeXSdtW//jpJ3ed3Jgrd2TS68Y6+1t7dG3NT/a339Lr
m5++NFdDWsY/EYTZT9fJVdPejC//9U9YLb6xZ/b6qk1t+aa7aaa3N64rWvc7fc92vbj6YtJyk7q2
Sa9b/PPLVzfDi/ObMb22Lx/3kZ9fbmx59eL/llcvX9yUbdpO76bq5ueXj1YgL1/89PRF32zqRQH7
brsvMJmSI4oFZkJxtP6jL18Utoy/dnsYiSOpkKC+4HevfXVlYObdZl4Etivb6a7z2T2tO7r68qW5
cQ5+1frfZ1Z49EvgU5x//xPcv/V6efvy+WOgxM8v35dpe/PlxWV71d64ly9SZ9ftNVNgl5/7/nL9
Pj89JuC//vnkAXyxJ08e0Pjp5/13XY/J+G9IrG+a8qpIi8Le/8K/jtb8CClGmOTKX//Jb2ktmE+o
4v4dOW9p/WO7ep7az6zxB+j9zKy/GcUvr8r26sX25u6LP8tAP8jU/Ej4BFOmxHeYmh/51Oc+Yk+Y
+m4zf+TwPU/mb1b4A0T+Zs7fjMRB1zS/LyB/kL7siGGCCGdfhTZI/cdCmx5hnxNGFbs7VreMvO7k
zxP38fQ/QNnHE/5mZH13ZUHF/HXiWRwxJAnjoGxv/z2lKj/iklIJlL177S1Vl438eaI+mv0HaPpo
/N+MpCCJXuy7q/Lu+/4VwlgcKYqAGdlXsqqnZFVHCPkcg9q9e+0tWe828+dJ+80Kf4C838z5m5H4
/Po0LYubv1QeA2NiHxOKnqGtpL4Uypd3LH0rL24pfLeXP0/hb1b4AxT+Zs7fjMJBctUvxv9fJ5np
EfUpppjwWyp+YzizI04I2NXsWTLfbujPE/nJ/D9A4icz/mYE3jVgM/+V9CVHUoAEJvgZ/iWSKsqA
t5d/+O6tt/y7buTP0/Xx9D9A1scT/mZUBcXzxfZXxd0n/it0Lz8C1at8Ib/nCIkjzhRRgj0xlO82
8+eJ+80Kf4C+38z5X0Di39/iox+9YB+A6XxXLv8odgVuEHi5EtCr77i54ggjRX2knvDtQ5Dt+7t5
3sF9OPfRr7v9cb//Of4zeNT3sap76G9z1V6FK2j4AK76/d47nOvJ1O+T794rOfny80uMEBWSiwc0
XRb6Ovux+XN3JB7Pu7ly7c8vAYGUwMSCK0nwgk0RkNHDzdcu/wgxAQdAKgLl4u2WtmkTwDUFGNVE
IqQQF4IhAZtztlu72JEPMoFLASuC2cbwPaJ7YYsptuX9d/naflF25sKmZet+fsnoyxfV7bBluxwp
2BolPlESyeX/S//11VtAjWE0/j+5pSbjqiFnjU3QB9ZXxW9R63nJBUoHL9Uu90p/J+Y0id7bcii6
Xk9c8HhDurKSHysqs1w3rUjIbjLO5Zp2DRt1XCnziY9RHcU67wnJt12d4ZM4n4+HrFAypLhMSGhk
VXSXtkrnOURkiqcz3/RF/uvA8eRpXMRlVwf9HM20CoiKFK8CYXAPrSSWRRXk49yZ8yopnayCoWZi
2lmeedkF8b1xDnum+PSaclv+BjCsLXUnTbrNe+7cZqjyqm/11CKZnz5EXR995GtbTU0aJ1+R8/vm
v95ZA/9bYdjDwwV4P7R2N3Y5R+7poIUd7kcdoNzl+N3juk8O9S16/50T/7ud32eHh6eagPUIJ/Ae
mv+GFR5KlVuJtJyur9PuOYHCoWaCgzGK1kP9mBM4lQxkHWOSCOC7O06QyyTEwA8B6ECt/HPHCfgI
Ti4WimJfIgIM9COcACDyE1bwAVDEXAEsxTHYUww9ZoU6Y8U8xGV25uo0iGsRWU2rbt7lxXiWKdEX
2vdQs0+IX6NA+I7qROLA80ykk9TVYZ3wa2YSL6T8zA7NuHeJGG4LytJxHxHFQs9Mnw0m9Z5WXr33
y9oV8BaolsrvcbhWu6hsbvvXZi6jOvByP9Kuj+3ektHuK1pf1KYbtpmi5X4tsHNertdq5cvyJDVf
lO3LvY/N10Le19ZnnaFxOGEv0VEamf3MudmXAzZ7i5XM9VptZ1bp0shp03p1ue+mGQqXlvtDc635
eAiSaJqPU57bfbwUtFDlg4J3LNl1jJ/mMbH70bVfi3RpDh73tnPqztbnVcTHYIpVGtT9VBS6LxMo
hdfnULf2bYFds416Whaa9aza31ZlR4aTfHzLq6aCb+qmel+z6muxNrM0K0Ocer81nuqG0xhEpp6d
7DcT97LxVCq7KZJIaR5Fm7nqv7RmuvA6OmzEXJba+ea8TbrXTYbi7eT6nSrLSksvL3XTpe2uGPt3
UZLtcNSgY6zMuy7Bia6S5tWAc76bZB2iKosvkkDUbXM6l3lzypZaZ2K76zG+ivI8lNRLw2Zg/Zbm
uae9fDahHeYipURnhbMncQa0WmmTifp9Mbd1NJ+XhH1Y6RfPM0g4x1TTXjA7iA0Wrcr10GWRjtjE
AovETQs6JBRR2u3hPHf7tebf1w7PaDWwQh/a65hD8zBvfYb8iBa6Lvqwmbrq+DDu3yzztHtdNiYJ
B5Ive7ztz0+bOWse7JWvm3uyh7X548+ayudBXs7R7RvXBUyDvn6aw6Lrs77I5p3H/a2V2yevuv0E
Tz7Tk+ZYZoNGnWs36+RkwNWucdG+WNglXfhrLcr7Zu6SCLjxvr12N2WWz8E6Z+25HXSYydJ5N7Uy
CRLS1vq5ZZ88O7y+miZ435PutXkYc9hN2dat9sjYbtYha8dz4w7reXHnb5vcPzs8Okw9PDv8tsOz
3JHXjRATnPDlmxAh39umjLdJJezes1BUzjYo7DCIyIZ43Rw8rRKVVntvil9nHcZbImqHQoRjHAgv
joN1jcNqT5rrWrnMM2CK5WU+MFuh1+FTlLHjNipu3/fcvPXZ7eR1nXUjtysc2mttHfnkmTUjOckb
ZE+GIen3VfSZhYMpq30r+mqf+sWIbttpIcY5WLseVPkUWThhixh92lV1x4amu3YR6qlchMVUDn6Q
piXTbpH5/dLTrCrhwaB4Hbr2oUVxHIauzU4wvJ1y/irrinpfLIXiqrotHE5BQmOv6bbz5N6sHeu4
tcbdaAt9aK+TD83DMkPafV01QdzXfkl4MC9fx5R1v19ra8Gt3we1msvgQUfr+CbNJ6s7nLd7kNAP
i+eetTnI3SbW3fJNxlUPLjWy8OX6LJ8Xvll7YjweV6zHu7HN/UKngnX7SSm1xWX66ung23nrU289
1u2sthkpkuPMgP2wFl0fwe6ruA/aRNZ7sSi3tUjJIhSX5tqBc68udGU/ombsT5CXuP1agKsxFLrM
iAq5H38al09F3ZwElaPePkb1EI7KpZphOmk5gHDiHYi/gYF6OBTrs8TyX1E54pClZN6PMpr3/VKU
HH5v2bsTF1ftPnei3a+1rI10z2x1MnWK74elwGM77UQn9gkyAwqinjTbmM1vm8gyPWXWC1aar/Sd
FiIX0QwHZn3YrWeHL0qwOJ2LOIX5lDQgvUUVRO3QFHr9EuuHiZg6ZriUu2hGbO93PtuvtYQ3X2uT
6GyYdzbVxpTTHFAfxAOZGVgaYAHaPRobaCcW6YGhbKOm2h2T0W34yObhEj6U3XPqcd1UUgacN3QO
/SaLw9R4pc4T1Iaj11nt5tTfF6bzwlR5QzAq6WlSzlqN3hA2i1XHVustX6y5td0eHq7ttWctytkH
O68iBQmoHSN92z70Pxi0LrK2i8ITW0La89v3zGAZbvwoc3r26KXCg9mOXjvPAZIgTigYNrfFmNZB
VA30GJtjgWN+Qpb+taCL5bXWHM0MGFxLe515GNN6CHqeDD+MaUTNNJlRFIi0svu1mLsUZOpahVOW
wGFezN1n+ycRI22tyjZPxqyj/8CzdcjtW9YpUTp8if24CQ+vW2uHn9qPA9dsMn6w/qj1ax1+7pPm
+kNzb8fnN+2ikA4FXpTQoRkv6itaNApuoy1tRgEHdlEtkPAF2uwwcK2NsgC9dphz6L5dNi1oefzk
oXTLV33y2nXMd58JsOEDWtCtQLHVpIGTvhZt3MBST6tru/Tw10FPux3nQMrv9z9Y9OnQB+3b6oO1
RzIC13mduF36m/516Jxae+LwlwfveL76/JsOm84n/G7yq2z7YAdr9TDkwRJrz9P2+vDB9Nv+B9uh
xY45cMEyLycPiuK+aWwWstqbjtcRh+eHCZKhKKzm4vPhUcRasie8MDRYq2tPVyh8+wo7gYdo0t0E
pup+LcbJb/bzUuQZ6wq9VteHa3fRVuANH0autaRI8GYqylpnh27RLc7y2v9gOVIatydDVaFgra79
t29a21kzv5srv9i6rvNxeJi+1h6sedjSuvraDeR+6+Gy3WIzemHfkA8rrxw4Ym2yWODy+JYvRJ9V
KDyMQqaSmygFKwTUabkf+gbc4WS1gIbF1jkUqmyTwC87FMixZqCKfNzuM9t+Lbx+JmDKLG0z5xwF
a9W/aTqe7kd/8WeLhWfYYp6Nizl3aJpxm2V7rlS5m7zO7Z1KPoPtAwjCRL1Que5m6tiXCBR5Yevd
mNt4w/FlbGyzt13/SSbanKZuwtsWs8/JxPxw9a1zWMb6p35LTdgsv2513w/F6uHPaZOELAY143Vl
doo6smnyGAzcJKd7QUGZi1YGeZ014B12u4GJ9wX8Fs7HU8faLUJghMHZwY0pQiW6YPb4Jmvy1wff
dYUiVi/WjHwIa8Fi7Q893v9HoLjzu+TZp1jcQyjuX//DAbtn8GsKENf3QbtDcuJDrO8W+V5m3uN2
EIdgvqQMCiQRhWjEPYItIVNLAmimIF1PigUvv8Pt+NECeCsAlQEGZIwDsHyH27EjJXxEpSAKQ3gS
IPE76PIRuAo5ys8h2ACgP0awFQF8UBAAxCHRF+Jlj2G7iqusNcivzqT4kDvwBpFf65KK/MSzxVyE
OZbJHnzOKN0YY8dKWwiWzq8dn9gV8zu+z+qCjTvqq3G8rJsq9TdgvMZB2fbiqrQm1ZmM9xjVeyvj
jx3xTwqc4aDi6UfTetkmMblLr804pHWkFRjU9bYtygTFWiDZFB+tUk4ec9HWv8jxomuqOH+dxDkN
PduhbQPZHrvKdPQ4tqTN3ijhAAYcemUDI/BOlumpiZyvTTFsc5TXC5yeHpfeOEZf/iO88r+PC5bg
yfe5AIKWj3KmDlGcZd49D0gI1iEfCUCulb+e5nseWKI4kFkhBfbhRPvAHnc8sGDXCHFJCIxQ/hLg
ueOBJcCDKDynjC88RX6EBzCCrT1mAsHIwmgI0nUUhHMWbPtBGIcmjiayK+lZQ6gze0ojgkMiK+uf
DRbEuD/nVs9FpCpN7WynvcFN9bGkrBEbVg9ncZ2TeN8Z9VvVDQ6OsWA6ityF16gmmJL6o8hsupkl
+sVTyRuWZBdojHdJzF9Vc2K0m2SlhcB56HtDFsRz9mszTJ/8shmC0qtfZXV02eX+GESkO5FdPemY
y1ZLnr6BeBFgKJGqg2RIfiN+XO5tmkY6T0tQwnF1ja3bzW3SB36CTmNKSm3k0OtcULNTvfgEvrvY
ljE/r6irtc/Mr8AcN5WpAjrHQ7DcRNj4GE8As/vZpnPqWuGYBqLlp8grpqBS7SfpqAwhXPUmHd1p
45MyVJN8x1P1ehZdqnlrz2qltBiBmAF48xBccniBOqXJdGxBI+q4G7qTbhJJrQ0FC+26FDZKey27
PoHo1EicgLiVH5vIBGUk0zqcVN+YY9S4Ln9NnRvmEGexURDjkmkZfW7NDL9hLvuMaYuamSE9D1FU
5YETUbshrgP9GqRRV+lC8ayl+r/yYI3qLldBflcePEpofyAPlgTHu6guP4KILRO+j3whpA8pVffy
QBwRDkzvKwo6g1HQR3fyYI3qUi4hZ8PHCC/q8k4ewOUGBgk6vq98hCH0/EPyYI3aPorqKkJB4FAo
kJByUdkPxUEW53k7eUlzFqMUo6D4lKY4imtQKYObNTfUZ4C/qSQ6nhLZZ69ACwVtrPJqOybCGkCe
vBSHfltDGDYT3a5OJuBtWzUlnM5EVENg8kQNZ6kPzEsEce1OtKyfwWVty6C0k9ST5R/8ln/OEt/T
xsbnvc1fEcsc19nQDPakhDsA5aZymb1O65j8ksyTPB6nggW0ciaEEO6nuuX1ps0qkEx5c5xXhdGD
zY5LyYqNKLXnVcPGpfYTi9pGKwSQSzX1wH+o+cAJzvRQd29oMXxqx+jtYKL9ZNvf6rw7rUsKkRki
X/UToRvVCATRa46DaHne9p2qdjabX0ceI/m5YHmLd7zOKrr1KrKzqC7xzjFnjI6IbdOTCdyV//Le
yntLotL3eW/Nt//WGF2zm+4YD4LIjAhIeRJg9hEK690zHj0C31aANbrGkB8ao0vOBKNUQX6DpGAs
gnq8YzwG6RmEgwULnEe4hFybHzBGCXDwYz0M6yw8hxlEsrG/5EQ/ZLy6aFBdsYqejl7ZfHQozcZX
cQ02d6WzkbRz2NIoql/Vpl30SlW5ToXempDAVcLeMoqsCbrasleDqSe8m0nvJtA1ym+v5sy3OJQy
OquqZngt5kGxV5BowWctTAQBKVZ5RZC1LDkWuaQAUqZePUGOg29nyNv47wm9PaFA0u+f0Ltrg88c
Uph3rx3EEV18Ep8KRPkq5+8PqTwivs8RaA+MIavigXaAk80JZOASAnkpMO2BdsBwi5EKoPKSEwR3
Y+iPHFL19JD6kOytwPSErG4lKF9cs4eHFHyLKZ26ITql/kzxa+N1kpYBF1mqaQxBdcdjptPcF9s0
Bgyi7FoQ+vbUpfK6mPorZnh9mtEUkg181uthsh9NkYBYhsOuadp+QBS5E9wXN7Hw8w1kHSOd58qE
1WRRMLso2aLMHhth4tN0Sjyt6jTf4F5uWRl9MaXhW9fbzyICgV1kXsg81QcJdlj7YkB6MtVr6zU3
FZ/3Sd5mgCD3ViPqfiF92ga+TfEGIuZnPkO9Loa8g0QiNgZ9yc9ErH4baNn0W0VaJ8/x1LP5DRpx
PF7SuS6Z0bzC6byt2Yrkd540l2keeb+ouvMuFxUQ6XkcPgzcm4+zbqTJRZe4VG1QCndfUNjkotqB
5oFEKD92BOXB6PlesRmigVfhTBrFwzLBM6Q+VZlpTnI4QJFuWcWycw7+3nDSqBhirzL1Q9DHrL8s
XcHeQxZGGUFsAs/zxx9n4z+Gfjyf0fQ/JFlp8dTW9MAH1hpw1vf5+OHlp8dz7nkYAAzgNQzmmOJ8
VRn3PAx2HGTNgV9H1ZJ5DfxzsPCAucEolJx+hTbuFQ1MwoAsKIwBqfhhRbMy6WMTD+FFXijQdoyK
xah9yMS8VpVnUOvOsqHDr72cidME93jDGjQBk7TVqDYFqX/hJEKnIpvotgKcIjSEv0Vjcp0NU62b
WJktqmd5Krlfb+aJdroGw02PuHxX4ea6rI3TcqKZHhsAIJQPeXhpKva1tSh0cqRSR7xzF1nvpZ8r
ydJTJjKpKSQFBHEz4aDlLVhJrHXHiNeAiGTzu5J7MKLhH7gsF1dxTrRi04e44JAXQasziDeelnx2
mtW0CUQ+pWCI+u8hkhTrdk7CgfZntOeVrglMlYW9lMT7AC7zrP02O4YEREj0q+Ji00deB7BOfR1b
kWuk+kuZ82Mb+z5EUevLCNNGd3x0QZxX77LepuE4jZ/An/qUCixfiZx1AYn7TyOPxgBYEHzr3NdN
Gl00g7sa0XST5yMLnCHvU1r72s7V64JPnU68GpR10++SNmHBgOdOz35ehWUavcs4favGtAIxwt5R
1p7WOIFongAlzjgEL0mLTvo8fZeg/DTuSLqr+uFYVZXVnCTvRUOmXcJrrlULQs9P87eDivFJ4pkK
nGiShnQqu02k2JveQ+9nIF8489loNE1f+rEIIY5udRmJ08bgJetqO4JDCYlFkmjKix03JNWDY9eu
Q1/quQbS+PGulvSVq8dyO4weBoJjunFzlWiXRbM2jn/uI16Gnue/g7d/HluRh1neJ+eojDaTq9EG
zUkHIZoW6UqqV0McZ8c1JHJpwZpL0sw2NE1/qeaIXNi8eA9JEib0GO/CSPT2Mp2pNnGtAjEItjVj
KnXsaqf53Dr4uClQ26Ep5Cr9KIEDdeRJpfOhUfB8TPXoTBLgMT7OZV9AgN4vCsSqwONpzN8LbxIb
49oohJAw3wwFNm/k3Hf7MmuknmfT7XILkH7l3HhsWBWflCXpA7Dr0CcP8gqCsa69t6qPPrJsvmid
yPQcS7Hx/WR8IxuqAq9WozakSnVjIRDc522yI5GcIKxKDGShKl1Ukx+mGZUbJtpfPdHnEBaGcy5s
nV5EHbg62Bn3gcUUUInI2lPMikEDtHrC0+qMId/byHiaP7TU0Y9q8uG3ZPAlY9/McDaLJnDSlFvV
epc8QReQIaB2amiLNw7VzdYwtHcD5MfOMtYk7y+cdSxQaenruG8vOwpx9wbQG4izJkpPjoCq65rh
tB0AQkKt2dAhvSz75GKc3cBryJ8a8K8sr5OrMqemPlEE0nqDqlZFMv/XAr3F3iGj+3c01+PrYQfd
tcy61130iC+4BNwLAQQeI3B37nUX3CmBDFxIqCVwCXvtutNdDP6+goLzAreFAJOH22IHJ4nADUFQ
dZBpi0AVKsl/xP5cvK2HThL8Si4QJLsyCAyAlmQAnjxUXabkHVUzpILaGMXxZzVayIjIhndVM3fz
q1F0SxJcIbm5LLLWQSakipF8C2kXfbvpzJBlNYDzBUogK3ZiDpghGYUKINd9Om960SuNXMaj82Yw
Y/cL+OnY6HgetlMv3PyWy0pqUcq4DR3Cc3pSZM1pVZV+HhLDPbAimwbUCs9ZvS1ZQkFZsJHXkAmC
6vFdN9vO25RgPdZfMjoQu2055yj0siEGRAIlUgLHRU1vTioAiOZwLuHu5S5yAjcb1WZgO46zCtxk
jx2K+3xDmnJsXhEeccim5xkI3ioKfNLKIYwTineEQXq+7vHi5Uk+9TaQUkRua1R/PU72lfH9yoY4
EuSij6KZf0LKT1zYRGqow8z65ec8j0DARK50w6WIS6VCaVvNmx534Y8bk8+bif/L42iQWf47HPno
Pt8DhoRJ9wwpjwSCSx4CkD1gJOCse35cogeASkDaObifEGA42JIUDFCIKPhgayoYsAQW7kALDBE0
ugQiCIEgEpQ/wo/Aco8ZEgH0oQicQwhUwFaEAnP6IUO2kJ+FZDqYMzaWBXhUUd7MxwwtwWsGKcsC
gLNeTmFC83pTcdFNJ1U1EHeOFfKldgpSo09SsAhmrBMxfhJTQYfQmyH8JnU+qbTfAyLqNC36atcm
kad5At5cD/pI8yEDNzQ7Nwq3mzyqF6xegcKOxJcZ8w+9DzCJi+P3zPNuPFVmGw/T07oj52XcXDSi
eU1VdN5yL9kQbAHETP0P6VgnAav8Ly5GV2ZCO8M8CKLHQ3HSDQa4k3cQChxx0FX1WTfmb7titmeM
e78YbE9nXMbnlPRVGPPuU6lYuUMuOvdyfAl/zgLS9IdE16YxumlKqRsiYH9D5wWUlr/Rhl6AS2q3
Vba4dcL7lU8GbszIym2AdU9q3lwYos7y3IzBaCa2NyLrNy4bkgA2QnQvURyYGnIour76oIb4bZXY
T62oNjWCyMk8tymknnYbby5PczJ8Ul4tgtmv3yZwrQZ8Vyt2FXZXhoPhU6d02yf+NsvLN4bm7xCd
Jt3MDoy85n05C7RhRfwbnsW4jUEcQ2ZaC9Cs5P0WN/gSUg5kWE60CBpb1YGaIX8w95DUtii7QKgq
Ck0fvfZ4cwPJZJ/atP5S9Nk5BEDeJVl7nDr1GiCpszbt34mCbaoqDq2UVymNd8Xgo2BMmrdTzd9N
C1XSbJ91kdCNglQrXZCxy+sA4cj33hDn9cWucB6D8MjUoM0Ih4Y6bPFW+ExoOvvFzuW4az8koNgu
OshiA7PQZT6+UJkAN6Gc0znal7YVZlsAKSvdFm2+LUyK0tOIMz8NW2/gyZalpuo/p6xTY+hKEm3i
OS/7re8torRYLylVPSQ9nHnLVaR9Dfj1pilGIjbIc0YzV0KS338l6m0M5ndx4LuLpM949TDvXqhC
oIWB4JAAigGgttySvJeqIG+J4PDnv+BPn2GJwQK5s3JgEgg6cNHB9GAKZO9BqvIlmUGA5XRnA/2I
VF3E80MrB2wpgKcBs1OgkPmC+T0Wql4Mt4kYidqzLGqOeyshESiNxJUSIxjEa5oBZCOMyZvJtH6/
SwFcAr8N/n5KOMd4V6g2KuGWyUTNcVdhCffjjOunC4hAnvuojo/rbAxkmqowacv4jcfqet+3Tn0i
4ISHpeUmgKwcGaomJZqJmUAyKj+pGvDosqR+LTLvop35zcTmi1n4XVjP1kEg2P+kIFOMc7i211TJ
6dxMb8px1KkfbzDr4p2RbfFurOyY7HAG1hiu60z3UYGgPwZJDRcZ7Na6qAmjPBafHc1jkFfpCDkZ
Ff/I7aAz3uYb8GcqQMRb8CdVOGW+Ae81TZIc7DnIMv1oXcmPsZ++T6PRoAKwPwhT10EqI1Fplo+D
7pJZeldkzpXTQmUY7BkCNyu/zOslwrGjS4osccnQ7Pr1vmECNw+L1NJt0vfJvPWVbJNNUuf219hr
YxnCD4mx010Kt4x0vGZ0FEtyR9HFH/Ml3aOozEk5Fh8H095eFwST5/kEFrzcK3uC5FApJdinAMdC
CssTcxiV/jh0XdmflXCpbGsgpndhjRo0fPAPbMRKO5ee8xmAignEEWv9/y/vKz4DAXL4kt+HAM9t
c/WtgFnm3AsYiA0BvyBEAM9bUfeDgIH4L/wJK/ibGWCYgZQB5n4gYAQhVMLN/KduFEzij4NXPxJr
Wv2kxwcHC0q4kBRUHThVTy4sFnDnBNt8sGdjX857SbI3NsohS6BEqoRIaQWS5gvcjAD/CefDvoA7
ijqtOgRGXaZAo6Gu1U0EGjJq8Nv6/7F3HktxtNm6vpWOPU9FejM4O2JnlsEbgSTEJANJKL33efXn
+bIEAoTo5rAH/4lAo+4fVVZR+sxar1utHmEWG4GqgARCWdI3StE2btTMjgfcdtmODoCTn8ReNYRX
oRztK2OK6KMNz5zY9sIy0Ve1lG38JPssheO1TFsCTlZQUoRHFkLwVYocw23zaPB6uQ/cPs1qt6R2
MG1gItU5qYrhFjj8WO1TbHe0QRB9W22oNtARP7uQos4uhnBly9FXbVSHtR+l552t3RiZfBA4EQIR
JTuBkpO8aFZQUvrmKpIG4fCINqMVmG6WW/UK1gGELu/PTTuavVbWYzfrrWSraO1JpJShV9ux7Nam
7k2y33t623VQHPF+OOtfY6f7lhlFswlQZm+tRjpSRgxqufxVH/Xvlp5czDh63LJTPAURpldLfMUl
RRRfY6F4OsfAqqusDj2OP7jS0CWePXTXsj713tjCyfe+GWxVyaxcJQvy1ZDZ8VoaS1i9JGy3NS2c
l7U1lJ4+javKKa9UPfsxhOWBYvjbfO5jz+gEaDc0ZFX412YgfYzM6cvcAMq2/nQWZ8q3bqhjr3S0
YL8d0k96icgnM/uVRnO8B8q3VcPhRyHrn7LOOB7Qtq7jII29uSu3Y5oiPO/qVRp1sutMebCKW3uf
vng/1+2fqpRPsuaq4aQejT5d6iZSuzQBF9WViBY8tsfq1pa4zt0pjeQ1OIBxIGPjxrQxbEyBMmcC
b56BlPxIu62MxHBh/49MTm9XQfDWBJV1qI1KtokEfD2DY6fg2UqbRWtDQNxtr8iHZV58peQe7NVg
SaPsKnmlrGKrMw+1tpE+6mH2vZhC7JQa3FYe6auG/XFqjWkOHyNfpnoVbPpU+6nqQb7WirC5UqpJ
PkC7kVHKa8PWDNPrtIjYKmmqr42qhbLpVWC7OjqKqBxXQW7aK0kdLhI96ss9MzeKai/s48Q+iqgI
1H3uP6vn39g2o80gF8d91PcsG+2Uu/Kqm6rPiCZCj+49XPHPdqGkluJmUcx6rZvvQ9z2a1Gy7822
ddUO+mnTmcf1PPJV98ZpMjeKh7hioyeuokuZm2OJ37adX69ykN9tJbUbwMH9yNJWfWRsOns4tgv5
WzWVtduqMHYKvmLJ0FEQ69INyEzgFkF7qE/JwRhMn+DgIrY79q4m8d8xvV+YHmfz368i76ati/vU
tgcQAq+6v4wsFEfUp5SnQmgrbpz7anfBEFSh9lG4X4QY6e4yItnJcjhXhMLBwEHPq+4wBAEvyBDK
AHDiv7/qJnpSweDLl9E8OAofASGkiOV8iB/Eoy4lWmvUR5Ia6sZ3kHVrbN24qnNjyYLQx/1uDJT4
lHKq9FKz0mKaaH/KTa/RNOUGRCE/LiLfjj4TCzHDQLTmdNgNSWh+Ulj8rbHR1cC07EPJzoqp2JZO
YiPPRyzYyN0mxNBsSRTVxTAs7EtXbfDMD4X33o3tNA8UTy+szuhbkT5TKumi5LqT5SB1BW+2ES5A
FVoiwOHR6jQJp0IJ/ks+frc6waJ10kcewGJ3i1OsW0hSRweYElI58zXr889CCWm4TfKEgkoccY4N
MvdwfTZqpVJjF8hctTnblyMEsHvwTuppazTGdpykYk8g4zA1UlKbR5XRtx8HPCCN4fjOpRMAXki+
boWnDQhLejTVmQ8PBimrxm7aZEnvGeFYyPuRaChKq53y1NMRto6o4By0ACxnAlJarSIsRVuCU5Ri
rNLKs5ZgldCOfG3LzQCGI5t1Z54CK6khLjg0fOc96gyl9MgYqAuILFOqTsu8C4evStlEhAdgUfNU
hV8i9BLqvj3FbNoZJZzZZO0mU4ZmvAilbtC2QVrRx9k9no6jpLJRoL5vj932AC99YXsU6c+b8c9O
QkTt3G8PuBW6BIXwU/PXCX2/PdgEdH+sTiQ5IqPv9+FtfnDAf9EYsHgdE1Di9+EtUAxLV2wW9q8H
vuL8VsQ18KQFBSsR7wFii8b9qV40rOdcIS4gPeriRPsqZ9WcXZYGvqXzaMqKGz1MnX4Nle9goa5X
c6tRXqQJpdx+qFZpuJ47dEauUgzjTJ9e6LPKMV+Qs1K6YzKl9jqzG5BHNON7JMkDdnaABTiybTeL
dXTVgreFo/3SCia3F5yuLthdqYbnTQXjawjut9ckzU0r5TDTY1h/Y+7Wdiil68GOPjmFOh07YV27
iiCUK7m8KAXFPPR6tFfAOmeCftb9+qgz03JbDclFbdTtgSpDMA301LNuXcaJnK9TCO1kMGcXApNo
lGrQVgEkm9sKBpy0khNZlTa14MZbSHIivr6bgjXXoc8TwaOnfpYgb9c3EE8Hc2kcakVUYKpO1jMk
fK4OVGRt0KwtdfrUWeq5Lhj7NB+jdSRY/GLS5X0jiD4m9Bg8B67fEKy/Dv3fJFlBjTfsdWqJv61R
D53MuYqr+MAMmy+S0Z5mNfAo6oaDwPLPumS8aGqpcCNEB4hSLgVCvwrUDAZdKBMmoVEIECuETQ8/
j3zBNDLHlZ35E8IS0QBNt7lf3lRIHiqhfWgQQQxCDaEgi4Ah67xQKCUcJBMD0olIaCikuLxshaoi
a2T0FQgtilR30HEYe7bWXgS5lrhzUXyvdb3bIjNQSXECv4Eb2+O8C9y5t6+BfI+sqL8uDf2gLtTS
7dF8lHOwnoUIxEisTxEhNGtNCEQyukYJeNsOC9Dm5DwGwllrdiq7Up+Z/Bs5ENt99JmK4bsjhCil
WmUuwkjFi8Os9TQhWHGsPjqMhIjFV2Maoki0KkENlpa51D0JoQiVpBJfU0bSqg/1ES110ZS+epyM
aThc94Y2bt9P091pyuHz99N0dfsv9+b7c9UGL7s/TrUPeHBsDT0kAgL1UbWBucxBVkmNjMlMpKM9
qIUti+gpSGwAXo5iyuS7coPnIRCGDaeG3dl7XnGcak/1ldQKDp+BctgkpN4WH+9hudFaXROXXWod
jiWA3zpaeOJ+EBe+Oo++4fa2b2wT0wmUTSaNQeHZgL36hD3EltrwsMurnEQDZYjNk1mbfHXPUXqk
k6VR5uRxxP2wysC2wU8NM3DzXtf6m14b4mFNohMUHXL3/kLRwmRYR2lp1A6W9aAZD1rZ4PiKG5mT
sFemKDnASjvJF7Jv1qtAlgZ7WyyktSP46/kXl71jtt8X925xs6j+vrjXP35MzxQKvObByoaEpbuz
NJWrQ1Sq94UCKxsUEs3GH12e+oH5JlQR6Ns5b5dX3a1shZXNYiRElHzBV/Z52hOkmlYW4oQWzyB1
TUcRIsqIBy4z1ILKPEXqeFgVcjug851iK0GtQPDJVRWNqX3sdNlou5JvhcGBlaedz6VXZtZHxUeQ
SAbWEHTntjPgFHNrzeqRcGQ9XhM2ht917Yq4vTY6g4wesr1wUYBMNhdgPg+Oti7HAqVFboa9sx6s
eL/I4HKIIyx750oNHD8EL3NSL5BzbdBQB/pElykOsRZn74t3t3ihyf6+eLfdzY+btCtvn1nBvPB+
BesfFATsxPIJm+RSz96vYEpdRXXowMTaMUSb9rsTpJ6VVWItFUPDFkntfLeCAeFFSCYC+Dtbx2vO
ZmrmJ5UuYllCOVX2kqzyvx4v4VEfVFPDu3s0qbHqfxn8Jg6+VcaYIaKTUiCvro8Hr1tOyiGY2vFA
G0YnOo18vdDOSzVOh7WhVsMFSn6O2mE5dmezMvsbqxrL4zotsuYkbS2K1NqGESuHojgbIwetqzKj
N5pcSS96GjqzUCPKCNXytepijBJrbekd6vsZvW98akeJiS9Ri/aGpM/GL1ZtO4ftpPnBadklqr59
X9PLmhakyN/X9N5N/YOo0z9XtHjZ/YomP93UYXHNxbCBVffhmcxcBMw+1BTY0NHh3K9o0aEJdTiW
IwbZLEaPuxXNNhA9HcQwwzKwzb8K3FBMts2TJS06NhhmB3U5QnDx8wenMopje25K7BxVacVouo3x
c9zGxkZpczXba5caxB5b23EjDfVoapvTdWBL8nSU54qPi84qSC1yHJofz8pRTq/z2ZCVdRnMivIt
yvr22s71H3pRG6rboqCQSs8K4u7AmHKijbr8vA56ydMDGdnNUK2UOZg9IgC3kSAOmgENcjS2B2FZ
XCkmQtjcTw60yRg2UVJtLVPKhOHvrIGMKAQrkbVslSTwvyqFvlfY2ipSAccHbfIyI/2qq9OR5Cvx
ShdEh177P+dq2A40cRkIfBp2OdxGeTUKgiQVVImk5YMXCfrEatLU6wWlIgtyRRE0S40CcYsCS2fb
QcJYsDG+oGXizoKrElSNnqrWKhT0DWoD8g0FpZNZmKHtUDZcTY4uAluhmxm/kuSxjTLzTMohh1JB
E0XwRYi58RoOZCs5aG9h5RNMu2oWezKEUyqYJzio71mJSNyc4qtMmVLI5mK/rPBayrDdXl3JE4EG
Seqpo3LsB1SCqTVfBVn9uWvSHzr0VwsNpoTpl7hH+2dBkFmCKcsCIX3OlJ9WXW7i0d5gvZFXZjKs
LKM/TrTwIpn0qzxwjiwouLTPrjrByUVV80XNwmiVCMLOFNSdlAZHWoUIfYbV82H3qEQ/S3GxMVOp
WpeGcRXWaNpR1AiS/NIp9fOujNTVXGiX1dg5niy4RNVosm2dKGfx3IVuXg0E7rXklUkqLV4i6Mgi
VysE/rGpX1jkGOmHupWrgSsDbDWug0Z/k6hjHsRepGkxcDJHZ3TcdcG0ahQtL1YNoSWe0SjKHoFh
uX3pxL5z/n5S7k5KWqUXTsqIyz9gqt9Tn43By+5PShtOQQCtpFP/qkPv7344CvRxvznxu5uf4QXi
HCRBxGKGjDA+39/85PtqHKLw7xyvglp4DQgsEkweHZMcj0DNMBXELQAoi/bv4TGZ11bVtkGcHoE4
KclJyMlzpOdyOWNPjiuAm8gOwz0F/oEUusCpy+y4aXCQjZZ6rRUs2ExRoNRyQx06zC1FhFDSWDRf
+PGleU1sgLKSk9qY94NRGbpjpY0i62O4iMg4in0I28EZ18YiM+sWyRksG/KzbJGiabM015i8UiVa
B6CCM/aHMWiuW4tEPLdsJMsvvT5x5vGzIqcqu8gsY0i62ZyR37S9MUweZu7R/vq+4HcLnqX29wV/
dHvzzGLnJfeLffFrAiWISnLR4P4uC7QPNnHURHs46OwfxeKgzEetZpIHYmi/oIu7skAVkSBIfm0g
igXvfdVyp2J+uNzhTATEgTYFLRNSN1P8/EFVEEilYiBa7A9LdLzY9fOS+AnNT/v+PNKdwT4I+04u
M4KupdzEyYm2VEZhbhJsXJM4LV1hYfVrfiAPSuMB0TXNhWKGc6BjmtJtOjdTKOmrWqvmj0PbbwLG
HGRuWnSK9iVOQH1PE1UItsrRGa6UAQOn2zh6npx3htFr2zBp2ngzGP1krXILtcI615pI2q8aiQhm
nPp1fYzet7Gu3pfzbjnzL/zCco7y70hzn1nSvOx+SQMxsJpJfwBO2HVh9+c3lmYLWF+HSWZmhbCU
3J3gokFDYmnvytxHvhHtAxZnjludetekirJes6SNJ70b8AO42iJRp2bWBSn4aEkXehDXk4NbUScp
aYUpY4w3Ex4IdZy+M0MFV0Srm0PuOQOPcrXFORHUvrIt9d4e1q3QFAURnvurMqQYO5UxFierFi/G
hCcjspo52YYhlfGFT763sg4ds/RPw24uq9sq1Gb/i0ykdr8uS+CM019tXJkYfrNFjlGlZ0OYzcjF
x1xvLqpAN80DG5akJRUvnMg8RgGibIssWJstluG8U0m2MUKnkbfJ6KemO2DpHPZzX87UtWJ0mC7b
LM6+VoMydV4xVJIykp0htSk5ss00rC2nCkaCyQmwqE+cQMvYVa2PIlyftFr2ilqt5sOpRqL5voWW
LWS+WAJ9LIrmtr9N2z83kXjh/SYSCRWYg3cJL490GgK2hmRjVgFWi0fXgo4/hJ7KJr1C4H8GS/vu
WlhuDEhr6p/X4ndPOkVWPbJnB2wGgSKSQf3JnaA5CZnYk6YctmXk50e9lZoR4UKjUpwPc8yJLau+
IjKUtEC/2omPJU4FfaM5eVptp9rpZstVnSLHQcmbOee9RsG00eOUa6EKGl8/mZGtdjdJpoTmSYAr
fnSLmOvuSAPeluNyo5GJKPIAMlPb1oNmbLs8DORt3sqDs8oqWpzLUIkIOU4jxQQWxATgou5Qq022
FGEFhdfXzDbIRJPR8V+QZ2yt3tf37orgRH3himAM5/+kN9nvsaC/lUjiLL5f4OQBPnUxMfwT2PmX
+AN10u/bgVm9QmFkA2oztPdRDuCb5LAonR5XPAAqMtOhFRghBS01+v/H10NTWHPKUdgdVX2yHrkH
qnHYosM8CEGTR1laMef2ulFCZYsH9gzHzIZsho0lx5jpBgZBjHtVYoYEedVe1DpeFQ0/A0M6qNpg
7dOUy9KXep6uxqo7L5hgY+cKhHS51pQYCfuP3vnUa5DarVxsxmA+6xN10yjNoV210JLF1Vwb+7mW
Xzq9zO5zw0w6SKxbPyA/TCuUld38SEW8UU/O0VQp30qGSLgExhAeql/UIgYJSfsVYs1s7XNrub2R
bQ2rwGpunFm+iFRbSXLSk9c5rrApb50mdI183oSAIo3SeXVoHijlWRA1n4tWb92WMLduUDeaHkxU
hcZeMBfDqoNFJ9s8AnIP9MbwMr9cD5FyG3eS7Q1ddZKg+UQjg7Q/FyL/Rsj9ZSH8lxoyTocA2rcc
Mu27UdIclXbZrnzNj1fBkpiGjiu9VIWNIO2DVe0MbpVjCCDLzUhqNxh+lnm7asJmVZftjWJW62QY
ocqvnZp06tn32j7aD9t2w0WMELFaS4F1Hgzy/tQPBwig90G+1ulEGnRj3/qJs8Wl42Z2506Jf2T6
6oq8qzXX4yrBUo3CzJ0C6VhKG6jyc0fYJFKNatWYg5Me8CxbLBS1/EMJSDDoWqwViq9ugWdcw4rl
TSBsF6ZaFKt+yvB7jd48p/kqnDMs6t32/UDaHUgvcsFHXf5cD/aQCBZpOibho/f01u8eDCwCTJSK
0RAOIMGk3RWsqrhsOat0hS5sZxy6u2zfFLQj7vqHPRgXIIpN8qCgnaGi/uDLCt8mdK2ypMM6YLFd
m5KuxF+zJA2Nk2gSFhVjkufqsFgSYapyVCs0xWWYcXa1k4zEHffzldnJzkT2TTErzscs0MMaZwPW
4v1A2DFNqTEn3DaEU3/EjAbUmLXqdUbhOh4Hda3bh9Pclzq3s0I6hhsrip2+Z0H9F6USVl2RJfv3
+/K0va2fA8R40f1VSUMFcwDXBZC1ywZ91FARgQuPeneb3q1PMa8VkhdFAnKxpWu6LwYXjABoAdXu
6yGxp+uTXxKNJU580mgM/L9P+VziQI3On3r1MO0JeOIIq+xM+tKXvj6cqJnfWq4yIMHYr4fE77R1
MflmWrmo25P4Uurq4jorerP8aaVylOy3SxuiVZkz5Aw3EA0KYIOSJ3t1bATVl4EBK/3Xpp/J2Juk
XvpaM2EnDveGmOCUja8Gc5C62TTj8z8zRiNBevN+iu6WKc3435fpeXcz/dmxAKb+XqWiY4HEepAJ
cb9KBZtLAScTSoYC8WGYJdWbsEahwrnPfr47RUU3Q3fLhwN54nx+VcDzYmN6bHMiMwnEAWccDl4S
KB7XdVPpFIQ2xPbhWMzpgUn+Xa+Abq3rJRVPc8YWzeCSlpeZE8F5XQOsBUKlf/SXZL1W6Xt7zbko
IvfGvCqar03c618kqkXlekoZELBnmX3OIKDKtstjYwBjtV2LHCWkheY4rTsnPwwHkviOFSetiaPF
B+WWlRVvGsG2TcR3ub6gGuSFdWjgfPKTLNDMYmXkoyEdJ2LgQzINrPpW0+achGjDzNxYxUTuKn2Z
xMehnmqFm0EcVwuFHA9Fhe1Q6HwsZl2tikX8Y2aDOngqtVNdDTFKyvctsmwR80Ua+GNU/Ot/6jr6
9ky5IV55f5wzKZ0IL2BVAh7R6HDS32+UxXGMvAzPLw32Q93ZkgLNoFehCBOhrzRHdxuF5ohZiJQH
y+0gxny+QtuAmv5JvSFsGOC+JoMUBdeiPKE4MibSTXIT9kdGq9fMvlJbLP3kP5+oUnich4bk+iSy
kvf1OQ0qBK5VtjZHcyK21a+ltt3qUbPq8ixlVOFwgSvMhvjEzmQJX9NgJCRyYXViIp++ToT9iZke
1yYWu+0YhrlrxJZ8oAq7lMo8iXWHg4oMlWCT+OplDxe9T5xBejrlYFkEMN1YY5BhaAVirnbpQCB/
RAUVS2yQIRKELJElNO1yheo2PtPxhWU8e9URPpTI8nBYEfW0ykUykRZ2BC6ItCJ97i+SAM2b7Q+6
p8bjWS6yjeyy+knkEoDcWG8Q8KXnI2NcsHLJZ0Won4x+YG+Ssay9oOebc8pSO5Ntwge7JVVJ5CuJ
JAwxGeaIA3HfyMsBNyRpTEZALlNYdfElRtFkrQVyexIqubSuTZT/QV5/i9AJrBKR8mSmk388iAgo
Fkjh+jMjl4Ja2A5S22Z4BKFRyAHxCIogqSBWzhySpXzsnOeyJNWrphnkq1g1ew/8JdjXek3darFV
HMoiqKoQkVW2CK8aRYxVJAKtchFtZYmQK2CSpD/XnaqHvZ+cibmufNdh7HXJfJIRGq4z7QXf5lYJ
/CvSIdPsY2+XXzQ8bW6amqdybVySeJCvJ6c6dJziPIcYWztdfSV34eRVhnZoiVhtGqXvFufhKott
3qHIo6PZ6G5HprqS/sFskFw7LpDJb5zevJL1ISMbp+1RPWNZMNrpUBZJ32VQb/06+56KDPAi8R1a
4b5dV0XJ0K5JzhiFpTBxyAjOQ8NCO9wRKN4V7b46E/RIDD9Bb+XJqGeDp0XDlS4F33wRSz5FiLBr
rIGUNT4Dnkgvn0kxD4L0zCfVnJLlK1xbhOAg/wIKHHmTMh6XToB5Ph98qA7/QDYrvT8Y5O4onRUz
XiVqSx6IpYf5dDAwsrJieGRb5cgVIAdjs+gPw8W1zmywNifmqE6/Tp1WCVO7GnyqAqyt68hiFOSB
GSOwNvxN3rb2SpmCBBW5meV6SnPJvdi6SgQdgrq8XGMc7c4y6MZ8ZXRm9h6s9aucFxzY3+skMQjg
OAq62/sR7r/hL/HK+0tA+0AlQlkOfiow2YeXgHCFU6tQ0quQHiL46q6mNz6IIC48G0tFv1iQfl8C
ovoiMvyOHn/NJeAIlOtxtUSvKdoDgl35hCrI9EPez/cLX8nCvDiaS7NuvmUTPcZRkDXDzUSgFPmH
fZL/yIjjwYQam9WFsZOh6T7Q3RHjK3rtRt7p1Fo7FQGN0IsrqXUoVGBcLCywQzc6ayupE/U6FnWN
vpQ46VLuxIWcaqfIbRDjL4qMXogzskWnEZDJox9jXY5s9mI+nNMXHBCJ0WReQd3HGb1IPkyri+sf
JcwgAf2BtBnIEgx+mA3ewswt/Gl0R2f6NMcVBuAg/dlGElYE7acR5h8tYU1NS/mTgVe1xLNadcGP
So1/BiZEeSmPG8Z3JKuoROXiYHmFFToesMBGpr4KhSXWbDaF8Miyc6NVL0/tHkhj5s6jigEgdQ7r
kEosFNbbUZhwO9y4pN7OgF6a4tJKXTAzO1xFwrzb4+IdQoMWyTgZhL13sLNjdXH85ov71+z7Rt1v
jBxLmVtrzGadBy4DF18EE/DKJXG9H9vtHCm1djxaRQlwOUVZdbYbCwZ7RX573irV5XsRuCsCX+yT
Lou6vsm/3/7ZK4l9fL/7iYV1EKqicsErQNz4gxIQEJw9jubvnj39vftlxodosnavYb0vAXWmBfCC
+wk6ryoBxeHzdPcjOCTFi4ISoetT64FU1gBexD8cSQ4jsH6ONi4DnOXpbGDnaSWrD7ypytJDRYoK
PPV9OfbbckzVkmATK6S/qQjmok/PDsd+sNXPiaHhgLHseLxAqyYXXq9DZV6kA2FOeBJJOiaMz6lx
76y0og1/NCQzNeQlGFK0ktMkYqydmMHTk4Z+IIdhsNHaz508tia39jwrKFZy6rSD2B8IW1El+Yss
w4uuddJVcVgSCmYys6Brpi816f/r93W+W+csyhfuueiWhf7MKudV96t8F2CuIPXHZ8Nif7DKbSFT
4Qe/vOP86G6Vax8IVALNQneCiuBRo7NAro9+9IpGR1nEKw8vOTElA48P49oBWMVV/OSSq4xwMts0
PVLReMo/ZFUEawfpZMJXLIHbRmgN0qHGyE3nKwwNlbiWh9U2yYEF5LWCwsXwAkUXPl/iUvbwZ0bJ
uuMaaj0MGH2+Dnqzvqx7Ic9CwFKR0AgfH82tGq5jYLNoC/N+7Cdt27k+jCt+x17NAv9iJLO2vehp
SoaKNDq7ycFsG0P7xLgITO+ansifMEwY+iqv7Sq+GjLJDFdaQoyDO2a6RoGsrmS9+ugr5n6kDys8
E3sEocgiy3Vd2A7jO8hTa8hVw6ZxFJKzpnTdXjuZl6SRHzfksPUIOa2wvM3JZ5vmGGGNiGyT49Fy
LRHjRhldeVB2PrRGH21k0t4iBKGbUATA1SNzaGo7pcua09olAweFcKdjgK7qLdDxBE2SXGox0Stk
y5VkzGUWsEoaVze6iJ9TOlA8ZSxPkX8GBFAPV1aQHdY186Gz8FMoMem6Ic6uINYOM8jHMEw/ZaPT
uZ1IvmtFBl4t0vD8qOyxc5CQ18jV6HUtQw+M+mwkRG8UaXpOEvduQ8BeIZL2ApG5VzfKWe0nPxO5
lDxJ00jAEwl9VVxk0EBU6cztPvCJ8Utmm7hBcv0kvbtSRdLfJDL/UsL/NEIAVaWkeCEWsLKqY0Kp
No7IC2xFcuAoMgRTkSaYEitot+ONRsyg2SOzbQgeVLsk95oli5BQwopwwjksz8pOPW5yZoBmoebp
mXOLe+xyluirIk1FRiziDmMpvlEchvXmyakqD+0qzqJjnWjEOCNiWRdpiQxmYWasSFCEa23ceIlV
LKKy/thP02S/Y6U7SF+o5184G4vvVAHPgPriZfeHI6iNqmFVQfFvCTXpg8ORkA6u+LuxDw/N3CQa
kDYnvFM7SeADFIhzk3wpzIwiAey1Jq1l1NeDs1H8mrsqA2+4hfKKN3rYAEQ+6Z1JEqZHQ284fe4G
YW6NlzaYCLMqeTVKJGdRJZWLQqkMAIA/so6MBp8tQ0LbYW13hjpeQgMQsF4bRoROL4s6BTdtPsjq
SRIMPclLZW1qxzoTe/KL3B/q+biWCakNZtmMPlsi0aMW2R6xYvepZxhObn6Nm7Ej14x8NeLdiVks
GD2UVFaD6+X9al+udutFHPNTHj0XIyNedL94wfrRHyHIMMTwDzF/5B7CFCEF3KuotwErl2TEu5t9
gTAfSVPv61daXmSBJrNzMLsurtpX3OzLxf1g8aLhEMgqY/QQwSJSeqrhgEWda9us8LK0phJ62MUI
/iNKMWkP6x74a1WP5MVOSqki2k6IRbRwAROTl2HOx3ORZ18iS/mo9gn6VFLGxuvZNGP5SBq7vLto
1cBo17MeXtaa6tcggNgIPsVpZGcUsdPU5NS+S55BRmxOci5S3BmDV+KonUPHI++gbtd63NXfaq1P
hjOtliztM+/fXheLVyYmX4RxtQP4URHSSrtlTTeaexNO+wmnjGNfO/nMhUoe2kRqm9QP+5JGQaLv
KIf3TbDbBGAafz/DP9+kt/n36JkK1+J19/tAKJaE1vo3sXW/DxAVyDqeQ1CU5TS+L3DFGCkOcYdy
EAMBgPRvJF//wKlPDpLNBFIhTn2Vp+uZbQCRQFwNAgJ2w0I0PDzD1VoiDEYHa07rUuYMnkkJlpZu
qCDSTHGVpUvya+1LsnROWeng98nVbmYyRNWqk9fVcYakRQwLTcXYUIR/m9xHNGczUVQemDbgIPVG
47pMHVWqTNvTwiDdKnY371t+OJPfkTBpRx5jqTspB0ZQHbRL+k0t2UZ4miqTlF0Fpb0qRVoOM4GI
OZflTg6uamH1ZRJEAcjDcHSP8LPJpQHd2F35Pc9lOV71u+ukqafxpg2D0Pz/5vwXA3HI/VzdtDfr
ZSLNeXdbTx9vmy5tm7uTUfz0rIjy9rL4f/tLLz/ol0fncipv/89/3fzIonwVNeSqfG9ZsE/9O/rT
ZnH5YMunfvE56Q2TM7sfvIOmYuvl2DZtEEzxh4IoLfLg148lfHGMryLYFJjj4Qn20rfw8i+4+zpf
/jt///APvwNwRY0v5dFp8p98AfyGv39/9r4Kv8c38NffH9P+oun4J/z+zywCYZZ69XfAcx58CQyw
tHUKYuCC5Q8F89NFYOrUzdQd/9Av4dfq/L2B/5OF8PRLoBBCDkGsx/Lnj51A60DngAr7H7ETnlkJ
JgXhG1cCNyv+eogObbcS+Pd+vBJg0S2CrB2D9+e9HhyZfzsUX97qbzsOnvsSdh/sLSvB/CAqAfLJ
f30JfK2PvwQBoyFNZD/8Q78E4UF440rgHxqQHCrsmd+eroFJEyKJXfz5h34HojB743fA5aCAkoGj
7o4EltbjhYBHip1AQ7Z7r3/ebvhjHtHrz0WhaOSmxRu2++f+43IAHcHYBY75D18Pbz8d8TszMpDR
S8/sCXgbrJ/sF/Fn1+T885aD+fY9QQAGQ20cPHm7PfHHNWl+wEKqMuT3FXviP/im7gtwL4zSH0vp
Hd02z1Xof/sLdxfRnz9/UFjvispHf1XU4rt339Xf4v//9+PSfLkHH/z07l5c3urX63/9jn+++6M3
u/vF7v7jHozPTf09nJYfTL8+6clNRvHu3tb5TRql6TOgp6gKf3+gP1uJ+5PxpTd4Mdt46ZCe71P+
s4eHN/1tc/cpf+s1lmFob374S7m3b374S6mhb344TqbpmW+F3fTmf8+XA/re+sn/zXzltz7+hQC2
tz76pSlgb372v4neeuvzX45BevPTX4wOeevT/57T8OYnv2iZf/PT/53b8s1v8Hf31Fsfffz9MMrT
22eOGNE0vPmIeWEyy1s/+Uuenbc++wWjxVsf/W8F6m9+g3/jbX/r84W48qC7eSZ/Qsjh37xi/q12
83/h8zMx5eY5aej/xqXK529v/rW5vfsqflcyApR6+9fzkuTnzV/Ni5z5W5/+wqD2Nz/6ZcHfWx//
Ehn71mf/G47r5cc/10Tco3B/thZ36NpzL3vcOom/8T29van/+/8CAAD//w==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B5D84-8E5C-4D6A-A41C-3E589B662542}"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BD6950A1-3BCE-4F2E-8849-D0FC50301FDF}">
      <dgm:prSet/>
      <dgm:spPr/>
      <dgm:t>
        <a:bodyPr/>
        <a:lstStyle/>
        <a:p>
          <a:r>
            <a:rPr lang="en-US" i="1"/>
            <a:t>People without a home typically die about 30 years earlier; higher rates of acute and chronic conditions</a:t>
          </a:r>
          <a:endParaRPr lang="en-US"/>
        </a:p>
      </dgm:t>
    </dgm:pt>
    <dgm:pt modelId="{7A2EBE6B-89F8-47DE-ADC9-1ED2E20E87AA}" type="parTrans" cxnId="{F19205A8-90A1-401F-9186-605DDA070E23}">
      <dgm:prSet/>
      <dgm:spPr/>
      <dgm:t>
        <a:bodyPr/>
        <a:lstStyle/>
        <a:p>
          <a:endParaRPr lang="en-US"/>
        </a:p>
      </dgm:t>
    </dgm:pt>
    <dgm:pt modelId="{ACFBF571-7784-43FB-9BA6-87340C048648}" type="sibTrans" cxnId="{F19205A8-90A1-401F-9186-605DDA070E23}">
      <dgm:prSet/>
      <dgm:spPr/>
      <dgm:t>
        <a:bodyPr/>
        <a:lstStyle/>
        <a:p>
          <a:endParaRPr lang="en-US"/>
        </a:p>
      </dgm:t>
    </dgm:pt>
    <dgm:pt modelId="{5313DB74-5F8C-45F1-858D-E0E6A698C5DB}">
      <dgm:prSet/>
      <dgm:spPr/>
      <dgm:t>
        <a:bodyPr/>
        <a:lstStyle/>
        <a:p>
          <a:r>
            <a:rPr lang="en-US" i="1" dirty="0"/>
            <a:t>50% of people are 1 paycheck away from homelessness, 1 crisis away – medical emergency or automobile accident</a:t>
          </a:r>
          <a:endParaRPr lang="en-US" dirty="0"/>
        </a:p>
      </dgm:t>
    </dgm:pt>
    <dgm:pt modelId="{C11E0879-0108-4F47-A618-D59D13D3E388}" type="parTrans" cxnId="{55BF3906-BECA-4E22-81A1-A5E856030221}">
      <dgm:prSet/>
      <dgm:spPr/>
      <dgm:t>
        <a:bodyPr/>
        <a:lstStyle/>
        <a:p>
          <a:endParaRPr lang="en-US"/>
        </a:p>
      </dgm:t>
    </dgm:pt>
    <dgm:pt modelId="{A84F04B2-8B8E-410B-9C7C-EB0F9E7B0901}" type="sibTrans" cxnId="{55BF3906-BECA-4E22-81A1-A5E856030221}">
      <dgm:prSet/>
      <dgm:spPr/>
      <dgm:t>
        <a:bodyPr/>
        <a:lstStyle/>
        <a:p>
          <a:endParaRPr lang="en-US"/>
        </a:p>
      </dgm:t>
    </dgm:pt>
    <dgm:pt modelId="{A7716EB3-CFD1-452B-B7E9-B2A5F2A17FE4}">
      <dgm:prSet/>
      <dgm:spPr/>
      <dgm:t>
        <a:bodyPr/>
        <a:lstStyle/>
        <a:p>
          <a:r>
            <a:rPr lang="en-US" i="1"/>
            <a:t>40-60% of people experiencing homelessness have a job</a:t>
          </a:r>
          <a:endParaRPr lang="en-US"/>
        </a:p>
      </dgm:t>
    </dgm:pt>
    <dgm:pt modelId="{3753DD38-E204-4F8C-84D4-A99725E6A7AA}" type="parTrans" cxnId="{D139BA0B-0EE2-4F87-9D26-E9B0F4DADCDC}">
      <dgm:prSet/>
      <dgm:spPr/>
      <dgm:t>
        <a:bodyPr/>
        <a:lstStyle/>
        <a:p>
          <a:endParaRPr lang="en-US"/>
        </a:p>
      </dgm:t>
    </dgm:pt>
    <dgm:pt modelId="{7C83A3BC-EBC5-4B84-8B09-78C775543E07}" type="sibTrans" cxnId="{D139BA0B-0EE2-4F87-9D26-E9B0F4DADCDC}">
      <dgm:prSet/>
      <dgm:spPr/>
      <dgm:t>
        <a:bodyPr/>
        <a:lstStyle/>
        <a:p>
          <a:endParaRPr lang="en-US"/>
        </a:p>
      </dgm:t>
    </dgm:pt>
    <dgm:pt modelId="{5BA4802F-3EAA-4D17-979D-07DC5092D2B0}">
      <dgm:prSet/>
      <dgm:spPr/>
      <dgm:t>
        <a:bodyPr/>
        <a:lstStyle/>
        <a:p>
          <a:r>
            <a:rPr lang="en-US" i="1"/>
            <a:t>People with minimum wage jobs must work 86 hours a week to afford a 1-bedroom unit</a:t>
          </a:r>
          <a:endParaRPr lang="en-US"/>
        </a:p>
      </dgm:t>
    </dgm:pt>
    <dgm:pt modelId="{20D6035F-BC56-4FE2-BC0F-C872AB5701BE}" type="parTrans" cxnId="{C4C56991-E3D9-428D-A7E7-EF40ED6A20F1}">
      <dgm:prSet/>
      <dgm:spPr/>
      <dgm:t>
        <a:bodyPr/>
        <a:lstStyle/>
        <a:p>
          <a:endParaRPr lang="en-US"/>
        </a:p>
      </dgm:t>
    </dgm:pt>
    <dgm:pt modelId="{FFFB6D9D-4CAE-4282-8F00-682FD947B035}" type="sibTrans" cxnId="{C4C56991-E3D9-428D-A7E7-EF40ED6A20F1}">
      <dgm:prSet/>
      <dgm:spPr/>
      <dgm:t>
        <a:bodyPr/>
        <a:lstStyle/>
        <a:p>
          <a:endParaRPr lang="en-US"/>
        </a:p>
      </dgm:t>
    </dgm:pt>
    <dgm:pt modelId="{EA9CCA6F-7DC6-47D3-87F9-1823BF88E103}">
      <dgm:prSet/>
      <dgm:spPr/>
      <dgm:t>
        <a:bodyPr/>
        <a:lstStyle/>
        <a:p>
          <a:r>
            <a:rPr lang="en-US" i="1" dirty="0"/>
            <a:t>Only 37 affordable homes are available for every 100 extremely low-income renters (NM 32-40k shortage, per MFA strategic plan in 2021)</a:t>
          </a:r>
          <a:endParaRPr lang="en-US" dirty="0"/>
        </a:p>
      </dgm:t>
    </dgm:pt>
    <dgm:pt modelId="{67CA3A35-4F16-4DDB-B97E-C2013595BBB6}" type="parTrans" cxnId="{77554CB7-CDD6-4650-8F1F-E1C941166DA0}">
      <dgm:prSet/>
      <dgm:spPr/>
      <dgm:t>
        <a:bodyPr/>
        <a:lstStyle/>
        <a:p>
          <a:endParaRPr lang="en-US"/>
        </a:p>
      </dgm:t>
    </dgm:pt>
    <dgm:pt modelId="{9AAA729E-41B3-4DAD-9A67-9E449CB56853}" type="sibTrans" cxnId="{77554CB7-CDD6-4650-8F1F-E1C941166DA0}">
      <dgm:prSet/>
      <dgm:spPr/>
      <dgm:t>
        <a:bodyPr/>
        <a:lstStyle/>
        <a:p>
          <a:endParaRPr lang="en-US"/>
        </a:p>
      </dgm:t>
    </dgm:pt>
    <dgm:pt modelId="{4183571D-8FB2-4AF3-87CD-F5F5E4139AB8}">
      <dgm:prSet/>
      <dgm:spPr/>
      <dgm:t>
        <a:bodyPr/>
        <a:lstStyle/>
        <a:p>
          <a:r>
            <a:rPr lang="en-US" i="1"/>
            <a:t>70% of the lowest wage households spend half their income on rent</a:t>
          </a:r>
          <a:endParaRPr lang="en-US"/>
        </a:p>
      </dgm:t>
    </dgm:pt>
    <dgm:pt modelId="{0482F233-E7BF-45B8-9A8A-19ADDA7F40D6}" type="parTrans" cxnId="{EBEF5192-C531-43CF-95A5-465B4F603021}">
      <dgm:prSet/>
      <dgm:spPr/>
      <dgm:t>
        <a:bodyPr/>
        <a:lstStyle/>
        <a:p>
          <a:endParaRPr lang="en-US"/>
        </a:p>
      </dgm:t>
    </dgm:pt>
    <dgm:pt modelId="{FBDAE311-7D2B-4B80-9D83-3770A79A5D74}" type="sibTrans" cxnId="{EBEF5192-C531-43CF-95A5-465B4F603021}">
      <dgm:prSet/>
      <dgm:spPr/>
      <dgm:t>
        <a:bodyPr/>
        <a:lstStyle/>
        <a:p>
          <a:endParaRPr lang="en-US"/>
        </a:p>
      </dgm:t>
    </dgm:pt>
    <dgm:pt modelId="{B71CAF19-2F4F-4FA4-9B3D-0B1D5D2B0F4A}">
      <dgm:prSet/>
      <dgm:spPr/>
      <dgm:t>
        <a:bodyPr/>
        <a:lstStyle/>
        <a:p>
          <a:r>
            <a:rPr lang="en-US" i="1"/>
            <a:t>Every $100 increase in median rent is associated with a 9% rise in homelessness</a:t>
          </a:r>
          <a:endParaRPr lang="en-US"/>
        </a:p>
      </dgm:t>
    </dgm:pt>
    <dgm:pt modelId="{986D26BA-04AC-4FA6-B7A7-26925D619EB9}" type="parTrans" cxnId="{5D477DE4-8195-4C6C-A66B-DF5466FCB20E}">
      <dgm:prSet/>
      <dgm:spPr/>
      <dgm:t>
        <a:bodyPr/>
        <a:lstStyle/>
        <a:p>
          <a:endParaRPr lang="en-US"/>
        </a:p>
      </dgm:t>
    </dgm:pt>
    <dgm:pt modelId="{AA41ECCB-27EE-4C46-ABED-C05FFE300501}" type="sibTrans" cxnId="{5D477DE4-8195-4C6C-A66B-DF5466FCB20E}">
      <dgm:prSet/>
      <dgm:spPr/>
      <dgm:t>
        <a:bodyPr/>
        <a:lstStyle/>
        <a:p>
          <a:endParaRPr lang="en-US"/>
        </a:p>
      </dgm:t>
    </dgm:pt>
    <dgm:pt modelId="{951BD305-FC7E-4740-8A1B-A382BF66BE73}" type="pres">
      <dgm:prSet presAssocID="{551B5D84-8E5C-4D6A-A41C-3E589B662542}" presName="vert0" presStyleCnt="0">
        <dgm:presLayoutVars>
          <dgm:dir/>
          <dgm:animOne val="branch"/>
          <dgm:animLvl val="lvl"/>
        </dgm:presLayoutVars>
      </dgm:prSet>
      <dgm:spPr/>
    </dgm:pt>
    <dgm:pt modelId="{525D5EC8-EB47-4FF0-81B8-DD4349F98576}" type="pres">
      <dgm:prSet presAssocID="{BD6950A1-3BCE-4F2E-8849-D0FC50301FDF}" presName="thickLine" presStyleLbl="alignNode1" presStyleIdx="0" presStyleCnt="7"/>
      <dgm:spPr/>
    </dgm:pt>
    <dgm:pt modelId="{1D08A68B-79AB-4C3B-B331-C43B5A0F1A42}" type="pres">
      <dgm:prSet presAssocID="{BD6950A1-3BCE-4F2E-8849-D0FC50301FDF}" presName="horz1" presStyleCnt="0"/>
      <dgm:spPr/>
    </dgm:pt>
    <dgm:pt modelId="{22E2172A-6864-4FC9-8B8F-9DB2F3CBFDAA}" type="pres">
      <dgm:prSet presAssocID="{BD6950A1-3BCE-4F2E-8849-D0FC50301FDF}" presName="tx1" presStyleLbl="revTx" presStyleIdx="0" presStyleCnt="7"/>
      <dgm:spPr/>
    </dgm:pt>
    <dgm:pt modelId="{F5F6A625-21D8-4318-96D8-9E9DA7DFE167}" type="pres">
      <dgm:prSet presAssocID="{BD6950A1-3BCE-4F2E-8849-D0FC50301FDF}" presName="vert1" presStyleCnt="0"/>
      <dgm:spPr/>
    </dgm:pt>
    <dgm:pt modelId="{795AACB2-A2AC-415E-86EE-DECB7662720B}" type="pres">
      <dgm:prSet presAssocID="{A7716EB3-CFD1-452B-B7E9-B2A5F2A17FE4}" presName="thickLine" presStyleLbl="alignNode1" presStyleIdx="1" presStyleCnt="7"/>
      <dgm:spPr/>
    </dgm:pt>
    <dgm:pt modelId="{3CDD5138-C64D-40A4-8294-297617F8AA5B}" type="pres">
      <dgm:prSet presAssocID="{A7716EB3-CFD1-452B-B7E9-B2A5F2A17FE4}" presName="horz1" presStyleCnt="0"/>
      <dgm:spPr/>
    </dgm:pt>
    <dgm:pt modelId="{6C21326F-27F2-4BF2-B041-60CD13E6A81D}" type="pres">
      <dgm:prSet presAssocID="{A7716EB3-CFD1-452B-B7E9-B2A5F2A17FE4}" presName="tx1" presStyleLbl="revTx" presStyleIdx="1" presStyleCnt="7"/>
      <dgm:spPr/>
    </dgm:pt>
    <dgm:pt modelId="{8C2146EB-8F82-4BDB-9228-3BFC7C69A3E5}" type="pres">
      <dgm:prSet presAssocID="{A7716EB3-CFD1-452B-B7E9-B2A5F2A17FE4}" presName="vert1" presStyleCnt="0"/>
      <dgm:spPr/>
    </dgm:pt>
    <dgm:pt modelId="{46F2477C-39D4-4A2F-ABBA-EEADBDAB2B3A}" type="pres">
      <dgm:prSet presAssocID="{5BA4802F-3EAA-4D17-979D-07DC5092D2B0}" presName="thickLine" presStyleLbl="alignNode1" presStyleIdx="2" presStyleCnt="7"/>
      <dgm:spPr/>
    </dgm:pt>
    <dgm:pt modelId="{D3A861CF-9AC5-4504-B995-B02B41D22047}" type="pres">
      <dgm:prSet presAssocID="{5BA4802F-3EAA-4D17-979D-07DC5092D2B0}" presName="horz1" presStyleCnt="0"/>
      <dgm:spPr/>
    </dgm:pt>
    <dgm:pt modelId="{7B06B69A-97F7-4EBC-81DE-5CA647730FE9}" type="pres">
      <dgm:prSet presAssocID="{5BA4802F-3EAA-4D17-979D-07DC5092D2B0}" presName="tx1" presStyleLbl="revTx" presStyleIdx="2" presStyleCnt="7"/>
      <dgm:spPr/>
    </dgm:pt>
    <dgm:pt modelId="{1798E5F2-2ADE-4FAE-8C0F-762865FF4A38}" type="pres">
      <dgm:prSet presAssocID="{5BA4802F-3EAA-4D17-979D-07DC5092D2B0}" presName="vert1" presStyleCnt="0"/>
      <dgm:spPr/>
    </dgm:pt>
    <dgm:pt modelId="{BB367108-8729-4DA1-BFCC-8E3F19BE9B76}" type="pres">
      <dgm:prSet presAssocID="{5313DB74-5F8C-45F1-858D-E0E6A698C5DB}" presName="thickLine" presStyleLbl="alignNode1" presStyleIdx="3" presStyleCnt="7"/>
      <dgm:spPr/>
    </dgm:pt>
    <dgm:pt modelId="{FE38794C-C558-4880-8E4C-F6357801F555}" type="pres">
      <dgm:prSet presAssocID="{5313DB74-5F8C-45F1-858D-E0E6A698C5DB}" presName="horz1" presStyleCnt="0"/>
      <dgm:spPr/>
    </dgm:pt>
    <dgm:pt modelId="{0A3940BD-D42C-41EB-AAD1-C01E52837D63}" type="pres">
      <dgm:prSet presAssocID="{5313DB74-5F8C-45F1-858D-E0E6A698C5DB}" presName="tx1" presStyleLbl="revTx" presStyleIdx="3" presStyleCnt="7"/>
      <dgm:spPr/>
    </dgm:pt>
    <dgm:pt modelId="{48DBF8E0-32B5-4CFD-AFC2-9BAE95F5A27B}" type="pres">
      <dgm:prSet presAssocID="{5313DB74-5F8C-45F1-858D-E0E6A698C5DB}" presName="vert1" presStyleCnt="0"/>
      <dgm:spPr/>
    </dgm:pt>
    <dgm:pt modelId="{7CB75486-A4AC-4439-B836-1DFC2C020A2A}" type="pres">
      <dgm:prSet presAssocID="{4183571D-8FB2-4AF3-87CD-F5F5E4139AB8}" presName="thickLine" presStyleLbl="alignNode1" presStyleIdx="4" presStyleCnt="7"/>
      <dgm:spPr/>
    </dgm:pt>
    <dgm:pt modelId="{8082D30C-411E-47F4-8573-FDD308104731}" type="pres">
      <dgm:prSet presAssocID="{4183571D-8FB2-4AF3-87CD-F5F5E4139AB8}" presName="horz1" presStyleCnt="0"/>
      <dgm:spPr/>
    </dgm:pt>
    <dgm:pt modelId="{4C4A2BAB-BAD9-4FB3-A8DA-9DBEA800494D}" type="pres">
      <dgm:prSet presAssocID="{4183571D-8FB2-4AF3-87CD-F5F5E4139AB8}" presName="tx1" presStyleLbl="revTx" presStyleIdx="4" presStyleCnt="7"/>
      <dgm:spPr/>
    </dgm:pt>
    <dgm:pt modelId="{F14B30D2-4B14-46ED-8224-56298F6E8EC4}" type="pres">
      <dgm:prSet presAssocID="{4183571D-8FB2-4AF3-87CD-F5F5E4139AB8}" presName="vert1" presStyleCnt="0"/>
      <dgm:spPr/>
    </dgm:pt>
    <dgm:pt modelId="{12A65169-3FC6-4EFC-8F2C-F2C82C857C13}" type="pres">
      <dgm:prSet presAssocID="{EA9CCA6F-7DC6-47D3-87F9-1823BF88E103}" presName="thickLine" presStyleLbl="alignNode1" presStyleIdx="5" presStyleCnt="7"/>
      <dgm:spPr/>
    </dgm:pt>
    <dgm:pt modelId="{E05DD203-F7D6-4227-AF5D-3E831D964783}" type="pres">
      <dgm:prSet presAssocID="{EA9CCA6F-7DC6-47D3-87F9-1823BF88E103}" presName="horz1" presStyleCnt="0"/>
      <dgm:spPr/>
    </dgm:pt>
    <dgm:pt modelId="{7EAF027A-F47C-4CE7-B78B-981B190A6511}" type="pres">
      <dgm:prSet presAssocID="{EA9CCA6F-7DC6-47D3-87F9-1823BF88E103}" presName="tx1" presStyleLbl="revTx" presStyleIdx="5" presStyleCnt="7"/>
      <dgm:spPr/>
    </dgm:pt>
    <dgm:pt modelId="{BE6FC642-7D95-4BD8-8306-76286373C302}" type="pres">
      <dgm:prSet presAssocID="{EA9CCA6F-7DC6-47D3-87F9-1823BF88E103}" presName="vert1" presStyleCnt="0"/>
      <dgm:spPr/>
    </dgm:pt>
    <dgm:pt modelId="{66198296-F26E-44C2-AB8A-1AA78A381B06}" type="pres">
      <dgm:prSet presAssocID="{B71CAF19-2F4F-4FA4-9B3D-0B1D5D2B0F4A}" presName="thickLine" presStyleLbl="alignNode1" presStyleIdx="6" presStyleCnt="7"/>
      <dgm:spPr/>
    </dgm:pt>
    <dgm:pt modelId="{E0DCA9BD-9DEA-4EB3-9033-9B535EF763EB}" type="pres">
      <dgm:prSet presAssocID="{B71CAF19-2F4F-4FA4-9B3D-0B1D5D2B0F4A}" presName="horz1" presStyleCnt="0"/>
      <dgm:spPr/>
    </dgm:pt>
    <dgm:pt modelId="{4AB18D2C-8DF3-494A-8678-E5C01FC564A1}" type="pres">
      <dgm:prSet presAssocID="{B71CAF19-2F4F-4FA4-9B3D-0B1D5D2B0F4A}" presName="tx1" presStyleLbl="revTx" presStyleIdx="6" presStyleCnt="7"/>
      <dgm:spPr/>
    </dgm:pt>
    <dgm:pt modelId="{8E3EE117-3E07-4E78-AC8D-1CBC9955D00D}" type="pres">
      <dgm:prSet presAssocID="{B71CAF19-2F4F-4FA4-9B3D-0B1D5D2B0F4A}" presName="vert1" presStyleCnt="0"/>
      <dgm:spPr/>
    </dgm:pt>
  </dgm:ptLst>
  <dgm:cxnLst>
    <dgm:cxn modelId="{55BF3906-BECA-4E22-81A1-A5E856030221}" srcId="{551B5D84-8E5C-4D6A-A41C-3E589B662542}" destId="{5313DB74-5F8C-45F1-858D-E0E6A698C5DB}" srcOrd="3" destOrd="0" parTransId="{C11E0879-0108-4F47-A618-D59D13D3E388}" sibTransId="{A84F04B2-8B8E-410B-9C7C-EB0F9E7B0901}"/>
    <dgm:cxn modelId="{D139BA0B-0EE2-4F87-9D26-E9B0F4DADCDC}" srcId="{551B5D84-8E5C-4D6A-A41C-3E589B662542}" destId="{A7716EB3-CFD1-452B-B7E9-B2A5F2A17FE4}" srcOrd="1" destOrd="0" parTransId="{3753DD38-E204-4F8C-84D4-A99725E6A7AA}" sibTransId="{7C83A3BC-EBC5-4B84-8B09-78C775543E07}"/>
    <dgm:cxn modelId="{85BA3712-0F21-41C1-AAD5-F95D557E1F7A}" type="presOf" srcId="{BD6950A1-3BCE-4F2E-8849-D0FC50301FDF}" destId="{22E2172A-6864-4FC9-8B8F-9DB2F3CBFDAA}" srcOrd="0" destOrd="0" presId="urn:microsoft.com/office/officeart/2008/layout/LinedList"/>
    <dgm:cxn modelId="{D5F83817-DD53-45E1-A7A8-CFCFB7C6A8F7}" type="presOf" srcId="{5313DB74-5F8C-45F1-858D-E0E6A698C5DB}" destId="{0A3940BD-D42C-41EB-AAD1-C01E52837D63}" srcOrd="0" destOrd="0" presId="urn:microsoft.com/office/officeart/2008/layout/LinedList"/>
    <dgm:cxn modelId="{FF7E981A-CD17-4D33-914E-25151C025BB9}" type="presOf" srcId="{B71CAF19-2F4F-4FA4-9B3D-0B1D5D2B0F4A}" destId="{4AB18D2C-8DF3-494A-8678-E5C01FC564A1}" srcOrd="0" destOrd="0" presId="urn:microsoft.com/office/officeart/2008/layout/LinedList"/>
    <dgm:cxn modelId="{F891AE3C-0200-45A1-878A-F491B2BFF139}" type="presOf" srcId="{4183571D-8FB2-4AF3-87CD-F5F5E4139AB8}" destId="{4C4A2BAB-BAD9-4FB3-A8DA-9DBEA800494D}" srcOrd="0" destOrd="0" presId="urn:microsoft.com/office/officeart/2008/layout/LinedList"/>
    <dgm:cxn modelId="{50E96F3F-46DB-4C14-9D86-1AC59D4D3E9B}" type="presOf" srcId="{A7716EB3-CFD1-452B-B7E9-B2A5F2A17FE4}" destId="{6C21326F-27F2-4BF2-B041-60CD13E6A81D}" srcOrd="0" destOrd="0" presId="urn:microsoft.com/office/officeart/2008/layout/LinedList"/>
    <dgm:cxn modelId="{CC060971-D513-47CF-A8A1-927E5B8D5994}" type="presOf" srcId="{5BA4802F-3EAA-4D17-979D-07DC5092D2B0}" destId="{7B06B69A-97F7-4EBC-81DE-5CA647730FE9}" srcOrd="0" destOrd="0" presId="urn:microsoft.com/office/officeart/2008/layout/LinedList"/>
    <dgm:cxn modelId="{C4C56991-E3D9-428D-A7E7-EF40ED6A20F1}" srcId="{551B5D84-8E5C-4D6A-A41C-3E589B662542}" destId="{5BA4802F-3EAA-4D17-979D-07DC5092D2B0}" srcOrd="2" destOrd="0" parTransId="{20D6035F-BC56-4FE2-BC0F-C872AB5701BE}" sibTransId="{FFFB6D9D-4CAE-4282-8F00-682FD947B035}"/>
    <dgm:cxn modelId="{EBEF5192-C531-43CF-95A5-465B4F603021}" srcId="{551B5D84-8E5C-4D6A-A41C-3E589B662542}" destId="{4183571D-8FB2-4AF3-87CD-F5F5E4139AB8}" srcOrd="4" destOrd="0" parTransId="{0482F233-E7BF-45B8-9A8A-19ADDA7F40D6}" sibTransId="{FBDAE311-7D2B-4B80-9D83-3770A79A5D74}"/>
    <dgm:cxn modelId="{F19205A8-90A1-401F-9186-605DDA070E23}" srcId="{551B5D84-8E5C-4D6A-A41C-3E589B662542}" destId="{BD6950A1-3BCE-4F2E-8849-D0FC50301FDF}" srcOrd="0" destOrd="0" parTransId="{7A2EBE6B-89F8-47DE-ADC9-1ED2E20E87AA}" sibTransId="{ACFBF571-7784-43FB-9BA6-87340C048648}"/>
    <dgm:cxn modelId="{9FA918B6-DE07-455D-ABB2-53E1BB4B3750}" type="presOf" srcId="{EA9CCA6F-7DC6-47D3-87F9-1823BF88E103}" destId="{7EAF027A-F47C-4CE7-B78B-981B190A6511}" srcOrd="0" destOrd="0" presId="urn:microsoft.com/office/officeart/2008/layout/LinedList"/>
    <dgm:cxn modelId="{77554CB7-CDD6-4650-8F1F-E1C941166DA0}" srcId="{551B5D84-8E5C-4D6A-A41C-3E589B662542}" destId="{EA9CCA6F-7DC6-47D3-87F9-1823BF88E103}" srcOrd="5" destOrd="0" parTransId="{67CA3A35-4F16-4DDB-B97E-C2013595BBB6}" sibTransId="{9AAA729E-41B3-4DAD-9A67-9E449CB56853}"/>
    <dgm:cxn modelId="{5D477DE4-8195-4C6C-A66B-DF5466FCB20E}" srcId="{551B5D84-8E5C-4D6A-A41C-3E589B662542}" destId="{B71CAF19-2F4F-4FA4-9B3D-0B1D5D2B0F4A}" srcOrd="6" destOrd="0" parTransId="{986D26BA-04AC-4FA6-B7A7-26925D619EB9}" sibTransId="{AA41ECCB-27EE-4C46-ABED-C05FFE300501}"/>
    <dgm:cxn modelId="{04F21EFB-D373-4269-A72E-9BF638069473}" type="presOf" srcId="{551B5D84-8E5C-4D6A-A41C-3E589B662542}" destId="{951BD305-FC7E-4740-8A1B-A382BF66BE73}" srcOrd="0" destOrd="0" presId="urn:microsoft.com/office/officeart/2008/layout/LinedList"/>
    <dgm:cxn modelId="{880D9ED4-3BC2-4895-86E1-7A3B121936E4}" type="presParOf" srcId="{951BD305-FC7E-4740-8A1B-A382BF66BE73}" destId="{525D5EC8-EB47-4FF0-81B8-DD4349F98576}" srcOrd="0" destOrd="0" presId="urn:microsoft.com/office/officeart/2008/layout/LinedList"/>
    <dgm:cxn modelId="{EB5EBACB-83E3-4ED6-AF60-A6D6BE5852C3}" type="presParOf" srcId="{951BD305-FC7E-4740-8A1B-A382BF66BE73}" destId="{1D08A68B-79AB-4C3B-B331-C43B5A0F1A42}" srcOrd="1" destOrd="0" presId="urn:microsoft.com/office/officeart/2008/layout/LinedList"/>
    <dgm:cxn modelId="{C9D30C22-127C-46F7-96E0-86FF7E469B5B}" type="presParOf" srcId="{1D08A68B-79AB-4C3B-B331-C43B5A0F1A42}" destId="{22E2172A-6864-4FC9-8B8F-9DB2F3CBFDAA}" srcOrd="0" destOrd="0" presId="urn:microsoft.com/office/officeart/2008/layout/LinedList"/>
    <dgm:cxn modelId="{1B7A89C7-0E8A-4872-B622-F90C5BF33BD6}" type="presParOf" srcId="{1D08A68B-79AB-4C3B-B331-C43B5A0F1A42}" destId="{F5F6A625-21D8-4318-96D8-9E9DA7DFE167}" srcOrd="1" destOrd="0" presId="urn:microsoft.com/office/officeart/2008/layout/LinedList"/>
    <dgm:cxn modelId="{8340E7E0-10AA-4F84-927A-85EA5CA2EA02}" type="presParOf" srcId="{951BD305-FC7E-4740-8A1B-A382BF66BE73}" destId="{795AACB2-A2AC-415E-86EE-DECB7662720B}" srcOrd="2" destOrd="0" presId="urn:microsoft.com/office/officeart/2008/layout/LinedList"/>
    <dgm:cxn modelId="{C1152E58-8BD4-4C73-B3AA-8C56FF3C1C62}" type="presParOf" srcId="{951BD305-FC7E-4740-8A1B-A382BF66BE73}" destId="{3CDD5138-C64D-40A4-8294-297617F8AA5B}" srcOrd="3" destOrd="0" presId="urn:microsoft.com/office/officeart/2008/layout/LinedList"/>
    <dgm:cxn modelId="{6FEC0B39-AAF6-41DE-92BC-99328A2FEA34}" type="presParOf" srcId="{3CDD5138-C64D-40A4-8294-297617F8AA5B}" destId="{6C21326F-27F2-4BF2-B041-60CD13E6A81D}" srcOrd="0" destOrd="0" presId="urn:microsoft.com/office/officeart/2008/layout/LinedList"/>
    <dgm:cxn modelId="{4C0D377A-B0D8-444E-AF95-D9D1B9B0DAE7}" type="presParOf" srcId="{3CDD5138-C64D-40A4-8294-297617F8AA5B}" destId="{8C2146EB-8F82-4BDB-9228-3BFC7C69A3E5}" srcOrd="1" destOrd="0" presId="urn:microsoft.com/office/officeart/2008/layout/LinedList"/>
    <dgm:cxn modelId="{B0B87326-C17B-466A-854E-D41D9A2B04DD}" type="presParOf" srcId="{951BD305-FC7E-4740-8A1B-A382BF66BE73}" destId="{46F2477C-39D4-4A2F-ABBA-EEADBDAB2B3A}" srcOrd="4" destOrd="0" presId="urn:microsoft.com/office/officeart/2008/layout/LinedList"/>
    <dgm:cxn modelId="{BFF5664F-9470-44EA-A67F-4E344994750F}" type="presParOf" srcId="{951BD305-FC7E-4740-8A1B-A382BF66BE73}" destId="{D3A861CF-9AC5-4504-B995-B02B41D22047}" srcOrd="5" destOrd="0" presId="urn:microsoft.com/office/officeart/2008/layout/LinedList"/>
    <dgm:cxn modelId="{35641976-6A06-41D5-9D5E-A16DE1765057}" type="presParOf" srcId="{D3A861CF-9AC5-4504-B995-B02B41D22047}" destId="{7B06B69A-97F7-4EBC-81DE-5CA647730FE9}" srcOrd="0" destOrd="0" presId="urn:microsoft.com/office/officeart/2008/layout/LinedList"/>
    <dgm:cxn modelId="{B2744EBD-E35E-4E77-9850-AD9940DD2CD0}" type="presParOf" srcId="{D3A861CF-9AC5-4504-B995-B02B41D22047}" destId="{1798E5F2-2ADE-4FAE-8C0F-762865FF4A38}" srcOrd="1" destOrd="0" presId="urn:microsoft.com/office/officeart/2008/layout/LinedList"/>
    <dgm:cxn modelId="{94EF10C8-4FAD-4821-B84C-4B811FAE6D9B}" type="presParOf" srcId="{951BD305-FC7E-4740-8A1B-A382BF66BE73}" destId="{BB367108-8729-4DA1-BFCC-8E3F19BE9B76}" srcOrd="6" destOrd="0" presId="urn:microsoft.com/office/officeart/2008/layout/LinedList"/>
    <dgm:cxn modelId="{411B1B75-158D-4A3E-A0D7-0E371F0D42B9}" type="presParOf" srcId="{951BD305-FC7E-4740-8A1B-A382BF66BE73}" destId="{FE38794C-C558-4880-8E4C-F6357801F555}" srcOrd="7" destOrd="0" presId="urn:microsoft.com/office/officeart/2008/layout/LinedList"/>
    <dgm:cxn modelId="{AFD86325-6239-4218-A96A-27805CB25B52}" type="presParOf" srcId="{FE38794C-C558-4880-8E4C-F6357801F555}" destId="{0A3940BD-D42C-41EB-AAD1-C01E52837D63}" srcOrd="0" destOrd="0" presId="urn:microsoft.com/office/officeart/2008/layout/LinedList"/>
    <dgm:cxn modelId="{00934771-70A1-41FA-87D3-808D02459869}" type="presParOf" srcId="{FE38794C-C558-4880-8E4C-F6357801F555}" destId="{48DBF8E0-32B5-4CFD-AFC2-9BAE95F5A27B}" srcOrd="1" destOrd="0" presId="urn:microsoft.com/office/officeart/2008/layout/LinedList"/>
    <dgm:cxn modelId="{DA4FD24D-54FC-45F1-9D0D-F73EDC8351B1}" type="presParOf" srcId="{951BD305-FC7E-4740-8A1B-A382BF66BE73}" destId="{7CB75486-A4AC-4439-B836-1DFC2C020A2A}" srcOrd="8" destOrd="0" presId="urn:microsoft.com/office/officeart/2008/layout/LinedList"/>
    <dgm:cxn modelId="{F924B4D2-92C9-4148-A9EF-908ACFC7FD06}" type="presParOf" srcId="{951BD305-FC7E-4740-8A1B-A382BF66BE73}" destId="{8082D30C-411E-47F4-8573-FDD308104731}" srcOrd="9" destOrd="0" presId="urn:microsoft.com/office/officeart/2008/layout/LinedList"/>
    <dgm:cxn modelId="{3ADB824C-158C-442F-B950-47EAD7141BA0}" type="presParOf" srcId="{8082D30C-411E-47F4-8573-FDD308104731}" destId="{4C4A2BAB-BAD9-4FB3-A8DA-9DBEA800494D}" srcOrd="0" destOrd="0" presId="urn:microsoft.com/office/officeart/2008/layout/LinedList"/>
    <dgm:cxn modelId="{37A8E585-0AFA-467A-8C94-937355E92ABD}" type="presParOf" srcId="{8082D30C-411E-47F4-8573-FDD308104731}" destId="{F14B30D2-4B14-46ED-8224-56298F6E8EC4}" srcOrd="1" destOrd="0" presId="urn:microsoft.com/office/officeart/2008/layout/LinedList"/>
    <dgm:cxn modelId="{2F2C7D19-EF3B-448C-9DF6-131AEB4D9046}" type="presParOf" srcId="{951BD305-FC7E-4740-8A1B-A382BF66BE73}" destId="{12A65169-3FC6-4EFC-8F2C-F2C82C857C13}" srcOrd="10" destOrd="0" presId="urn:microsoft.com/office/officeart/2008/layout/LinedList"/>
    <dgm:cxn modelId="{C029B36A-3211-4E27-AD43-8DF2C4368531}" type="presParOf" srcId="{951BD305-FC7E-4740-8A1B-A382BF66BE73}" destId="{E05DD203-F7D6-4227-AF5D-3E831D964783}" srcOrd="11" destOrd="0" presId="urn:microsoft.com/office/officeart/2008/layout/LinedList"/>
    <dgm:cxn modelId="{35A0007D-2B36-4462-A0C2-BEF94F569AE1}" type="presParOf" srcId="{E05DD203-F7D6-4227-AF5D-3E831D964783}" destId="{7EAF027A-F47C-4CE7-B78B-981B190A6511}" srcOrd="0" destOrd="0" presId="urn:microsoft.com/office/officeart/2008/layout/LinedList"/>
    <dgm:cxn modelId="{AADDFB62-BB40-46AE-B955-24F81F00636C}" type="presParOf" srcId="{E05DD203-F7D6-4227-AF5D-3E831D964783}" destId="{BE6FC642-7D95-4BD8-8306-76286373C302}" srcOrd="1" destOrd="0" presId="urn:microsoft.com/office/officeart/2008/layout/LinedList"/>
    <dgm:cxn modelId="{B4C90080-9EDE-4AE4-B3E7-47530F354E44}" type="presParOf" srcId="{951BD305-FC7E-4740-8A1B-A382BF66BE73}" destId="{66198296-F26E-44C2-AB8A-1AA78A381B06}" srcOrd="12" destOrd="0" presId="urn:microsoft.com/office/officeart/2008/layout/LinedList"/>
    <dgm:cxn modelId="{1BEC41CC-59CA-4DA2-8A99-DA6BF7E99001}" type="presParOf" srcId="{951BD305-FC7E-4740-8A1B-A382BF66BE73}" destId="{E0DCA9BD-9DEA-4EB3-9033-9B535EF763EB}" srcOrd="13" destOrd="0" presId="urn:microsoft.com/office/officeart/2008/layout/LinedList"/>
    <dgm:cxn modelId="{C9B87DD7-F5A5-48E7-B864-EE9CE012AD22}" type="presParOf" srcId="{E0DCA9BD-9DEA-4EB3-9033-9B535EF763EB}" destId="{4AB18D2C-8DF3-494A-8678-E5C01FC564A1}" srcOrd="0" destOrd="0" presId="urn:microsoft.com/office/officeart/2008/layout/LinedList"/>
    <dgm:cxn modelId="{9B92778C-AAE1-4C33-8EB3-AA952DDF0CA0}" type="presParOf" srcId="{E0DCA9BD-9DEA-4EB3-9033-9B535EF763EB}" destId="{8E3EE117-3E07-4E78-AC8D-1CBC9955D0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E5527-A503-43AE-873B-A03526AC4D0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BDD02C-AB3C-4A5C-8CB6-7AA8EB419F53}">
      <dgm:prSet/>
      <dgm:spPr/>
      <dgm:t>
        <a:bodyPr/>
        <a:lstStyle/>
        <a:p>
          <a:r>
            <a:rPr lang="en-US" b="1" i="0" u="sng" dirty="0"/>
            <a:t>Permanent Supportive Housing</a:t>
          </a:r>
        </a:p>
        <a:p>
          <a:r>
            <a:rPr lang="en-US" b="0" i="1" dirty="0"/>
            <a:t>(Linkages, Set Aside Housing Program/Local Lead Agencies)</a:t>
          </a:r>
          <a:endParaRPr lang="en-US" i="1" dirty="0"/>
        </a:p>
      </dgm:t>
    </dgm:pt>
    <dgm:pt modelId="{07799EC0-B58F-413A-A3C1-11F4E50475AE}" type="parTrans" cxnId="{AC8FA103-05B3-4073-9A58-A90C99A6B918}">
      <dgm:prSet/>
      <dgm:spPr/>
      <dgm:t>
        <a:bodyPr/>
        <a:lstStyle/>
        <a:p>
          <a:endParaRPr lang="en-US"/>
        </a:p>
      </dgm:t>
    </dgm:pt>
    <dgm:pt modelId="{31F156E1-836F-42F3-9C32-487292EB5736}" type="sibTrans" cxnId="{AC8FA103-05B3-4073-9A58-A90C99A6B918}">
      <dgm:prSet/>
      <dgm:spPr/>
      <dgm:t>
        <a:bodyPr/>
        <a:lstStyle/>
        <a:p>
          <a:endParaRPr lang="en-US"/>
        </a:p>
      </dgm:t>
    </dgm:pt>
    <dgm:pt modelId="{3659B24A-8396-4AFF-A356-905550244613}">
      <dgm:prSet/>
      <dgm:spPr/>
      <dgm:t>
        <a:bodyPr/>
        <a:lstStyle/>
        <a:p>
          <a:r>
            <a:rPr lang="en-US" b="1" i="0" u="sng" dirty="0"/>
            <a:t>Housing Assistance</a:t>
          </a:r>
        </a:p>
        <a:p>
          <a:r>
            <a:rPr lang="en-US" b="0" i="1" dirty="0"/>
            <a:t>MIAEP, Fresh Start Rental Assistance</a:t>
          </a:r>
          <a:endParaRPr lang="en-US" i="1" dirty="0"/>
        </a:p>
      </dgm:t>
    </dgm:pt>
    <dgm:pt modelId="{75613244-CC53-43DA-B5F4-97C715AAAB45}" type="parTrans" cxnId="{58AD8655-69CE-4AC0-9CA5-C820C8DC81D8}">
      <dgm:prSet/>
      <dgm:spPr/>
      <dgm:t>
        <a:bodyPr/>
        <a:lstStyle/>
        <a:p>
          <a:endParaRPr lang="en-US"/>
        </a:p>
      </dgm:t>
    </dgm:pt>
    <dgm:pt modelId="{C8136E29-1975-4CA8-AEE6-28CAD5682C5C}" type="sibTrans" cxnId="{58AD8655-69CE-4AC0-9CA5-C820C8DC81D8}">
      <dgm:prSet/>
      <dgm:spPr/>
      <dgm:t>
        <a:bodyPr/>
        <a:lstStyle/>
        <a:p>
          <a:endParaRPr lang="en-US"/>
        </a:p>
      </dgm:t>
    </dgm:pt>
    <dgm:pt modelId="{9E5C4C45-14D4-4E53-90EC-CBC6B38E2209}">
      <dgm:prSet/>
      <dgm:spPr/>
      <dgm:t>
        <a:bodyPr/>
        <a:lstStyle/>
        <a:p>
          <a:r>
            <a:rPr lang="en-US" b="1" i="0" u="sng" dirty="0"/>
            <a:t>Transitional Housing </a:t>
          </a:r>
          <a:endParaRPr lang="en-US" b="1" i="0" dirty="0"/>
        </a:p>
        <a:p>
          <a:r>
            <a:rPr lang="en-US" b="0" i="1" dirty="0"/>
            <a:t>Crisis Housing</a:t>
          </a:r>
        </a:p>
        <a:p>
          <a:r>
            <a:rPr lang="en-US" b="1" i="0" u="sng" dirty="0"/>
            <a:t>Recovery Housing </a:t>
          </a:r>
        </a:p>
        <a:p>
          <a:r>
            <a:rPr lang="en-US" b="0" i="0" u="none" dirty="0"/>
            <a:t>(</a:t>
          </a:r>
          <a:r>
            <a:rPr lang="en-US" b="0" i="1" dirty="0"/>
            <a:t>Oxford House)</a:t>
          </a:r>
          <a:endParaRPr lang="en-US" i="1" dirty="0"/>
        </a:p>
      </dgm:t>
    </dgm:pt>
    <dgm:pt modelId="{C4569145-0679-4C7C-8CCF-1734176C262E}" type="parTrans" cxnId="{601A2CF9-1569-4758-859B-C267D45AD87D}">
      <dgm:prSet/>
      <dgm:spPr/>
      <dgm:t>
        <a:bodyPr/>
        <a:lstStyle/>
        <a:p>
          <a:endParaRPr lang="en-US"/>
        </a:p>
      </dgm:t>
    </dgm:pt>
    <dgm:pt modelId="{C76ABCCB-55DF-459F-84DC-CE3831D1CC3F}" type="sibTrans" cxnId="{601A2CF9-1569-4758-859B-C267D45AD87D}">
      <dgm:prSet/>
      <dgm:spPr/>
      <dgm:t>
        <a:bodyPr/>
        <a:lstStyle/>
        <a:p>
          <a:endParaRPr lang="en-US"/>
        </a:p>
      </dgm:t>
    </dgm:pt>
    <dgm:pt modelId="{9026D000-5F78-49C0-BCE0-EA506C730343}">
      <dgm:prSet/>
      <dgm:spPr/>
      <dgm:t>
        <a:bodyPr/>
        <a:lstStyle/>
        <a:p>
          <a:r>
            <a:rPr lang="en-US" b="1" i="0" u="sng" dirty="0"/>
            <a:t>Shelters</a:t>
          </a:r>
          <a:endParaRPr lang="en-US" b="1" u="sng" dirty="0"/>
        </a:p>
      </dgm:t>
    </dgm:pt>
    <dgm:pt modelId="{DA9C8D7B-FE1C-4EAE-BE46-505D850BB04F}" type="parTrans" cxnId="{00519093-7E7F-4D32-8CA0-5884C85BB84C}">
      <dgm:prSet/>
      <dgm:spPr/>
      <dgm:t>
        <a:bodyPr/>
        <a:lstStyle/>
        <a:p>
          <a:endParaRPr lang="en-US"/>
        </a:p>
      </dgm:t>
    </dgm:pt>
    <dgm:pt modelId="{ABDF3398-D272-496B-A2CB-9221F2A6C444}" type="sibTrans" cxnId="{00519093-7E7F-4D32-8CA0-5884C85BB84C}">
      <dgm:prSet/>
      <dgm:spPr/>
      <dgm:t>
        <a:bodyPr/>
        <a:lstStyle/>
        <a:p>
          <a:endParaRPr lang="en-US"/>
        </a:p>
      </dgm:t>
    </dgm:pt>
    <dgm:pt modelId="{477DA419-C0F7-424D-8A03-C49F83800400}">
      <dgm:prSet/>
      <dgm:spPr/>
      <dgm:t>
        <a:bodyPr/>
        <a:lstStyle/>
        <a:p>
          <a:r>
            <a:rPr lang="en-US" b="1" i="0" u="sng" dirty="0"/>
            <a:t>Outreach</a:t>
          </a:r>
          <a:endParaRPr lang="en-US" b="1" u="sng" dirty="0"/>
        </a:p>
      </dgm:t>
    </dgm:pt>
    <dgm:pt modelId="{03E53619-A1D2-4265-9467-3FBC2F038E24}" type="parTrans" cxnId="{8D7BBCC0-6AD5-408E-9ECA-D631EFD796E6}">
      <dgm:prSet/>
      <dgm:spPr/>
      <dgm:t>
        <a:bodyPr/>
        <a:lstStyle/>
        <a:p>
          <a:endParaRPr lang="en-US"/>
        </a:p>
      </dgm:t>
    </dgm:pt>
    <dgm:pt modelId="{D6A1E310-FB76-40E2-BA3A-A9C439778DAC}" type="sibTrans" cxnId="{8D7BBCC0-6AD5-408E-9ECA-D631EFD796E6}">
      <dgm:prSet/>
      <dgm:spPr/>
      <dgm:t>
        <a:bodyPr/>
        <a:lstStyle/>
        <a:p>
          <a:endParaRPr lang="en-US"/>
        </a:p>
      </dgm:t>
    </dgm:pt>
    <dgm:pt modelId="{2E736441-4E53-4019-A8CA-B1EC086EF0C4}">
      <dgm:prSet/>
      <dgm:spPr/>
      <dgm:t>
        <a:bodyPr/>
        <a:lstStyle/>
        <a:p>
          <a:r>
            <a:rPr lang="en-US" b="1" i="0" u="sng" dirty="0"/>
            <a:t>Training</a:t>
          </a:r>
          <a:endParaRPr lang="en-US" b="1" u="sng" dirty="0"/>
        </a:p>
      </dgm:t>
    </dgm:pt>
    <dgm:pt modelId="{1F602B41-317D-4B1F-BFD7-8B9F32B52B2C}" type="parTrans" cxnId="{1DB769B4-7B6B-48D7-BD19-FF7D2441DB58}">
      <dgm:prSet/>
      <dgm:spPr/>
      <dgm:t>
        <a:bodyPr/>
        <a:lstStyle/>
        <a:p>
          <a:endParaRPr lang="en-US"/>
        </a:p>
      </dgm:t>
    </dgm:pt>
    <dgm:pt modelId="{1FA876CE-642D-45B6-A46D-77E025801F35}" type="sibTrans" cxnId="{1DB769B4-7B6B-48D7-BD19-FF7D2441DB58}">
      <dgm:prSet/>
      <dgm:spPr/>
      <dgm:t>
        <a:bodyPr/>
        <a:lstStyle/>
        <a:p>
          <a:endParaRPr lang="en-US"/>
        </a:p>
      </dgm:t>
    </dgm:pt>
    <dgm:pt modelId="{A1AE5069-33FC-4A7E-B53C-AC74F78B5925}">
      <dgm:prSet/>
      <dgm:spPr/>
      <dgm:t>
        <a:bodyPr/>
        <a:lstStyle/>
        <a:p>
          <a:r>
            <a:rPr lang="en-US" b="1" u="sng" dirty="0"/>
            <a:t>SSI/SSDI Outreach Access to Recovery (SOAR)</a:t>
          </a:r>
        </a:p>
      </dgm:t>
    </dgm:pt>
    <dgm:pt modelId="{0330EFF3-8031-4A50-B631-249E5037E65F}" type="parTrans" cxnId="{7DFD6940-7AAB-4743-ADF6-EB731E84F297}">
      <dgm:prSet/>
      <dgm:spPr/>
    </dgm:pt>
    <dgm:pt modelId="{C4166698-60FF-433E-B167-818FB900EC5E}" type="sibTrans" cxnId="{7DFD6940-7AAB-4743-ADF6-EB731E84F297}">
      <dgm:prSet/>
      <dgm:spPr/>
      <dgm:t>
        <a:bodyPr/>
        <a:lstStyle/>
        <a:p>
          <a:endParaRPr lang="en-US"/>
        </a:p>
      </dgm:t>
    </dgm:pt>
    <dgm:pt modelId="{155DDA18-9B7F-459F-85B6-AC5017BEF427}" type="pres">
      <dgm:prSet presAssocID="{3E3E5527-A503-43AE-873B-A03526AC4D01}" presName="diagram" presStyleCnt="0">
        <dgm:presLayoutVars>
          <dgm:dir/>
          <dgm:resizeHandles val="exact"/>
        </dgm:presLayoutVars>
      </dgm:prSet>
      <dgm:spPr/>
    </dgm:pt>
    <dgm:pt modelId="{9FF1B773-773D-4CF9-868D-720833B63E26}" type="pres">
      <dgm:prSet presAssocID="{2E736441-4E53-4019-A8CA-B1EC086EF0C4}" presName="node" presStyleLbl="node1" presStyleIdx="0" presStyleCnt="7">
        <dgm:presLayoutVars>
          <dgm:bulletEnabled val="1"/>
        </dgm:presLayoutVars>
      </dgm:prSet>
      <dgm:spPr/>
    </dgm:pt>
    <dgm:pt modelId="{105EE161-CB75-498A-BF5A-A5C824FE5A7F}" type="pres">
      <dgm:prSet presAssocID="{1FA876CE-642D-45B6-A46D-77E025801F35}" presName="sibTrans" presStyleCnt="0"/>
      <dgm:spPr/>
    </dgm:pt>
    <dgm:pt modelId="{E533C0A3-6F80-467E-8A90-8102519B034F}" type="pres">
      <dgm:prSet presAssocID="{477DA419-C0F7-424D-8A03-C49F83800400}" presName="node" presStyleLbl="node1" presStyleIdx="1" presStyleCnt="7">
        <dgm:presLayoutVars>
          <dgm:bulletEnabled val="1"/>
        </dgm:presLayoutVars>
      </dgm:prSet>
      <dgm:spPr/>
    </dgm:pt>
    <dgm:pt modelId="{866E6C5D-10C3-4A2D-BFA2-6DBA7E850364}" type="pres">
      <dgm:prSet presAssocID="{D6A1E310-FB76-40E2-BA3A-A9C439778DAC}" presName="sibTrans" presStyleCnt="0"/>
      <dgm:spPr/>
    </dgm:pt>
    <dgm:pt modelId="{03206D9E-BFB8-4BA9-A300-B16C2877981A}" type="pres">
      <dgm:prSet presAssocID="{A1AE5069-33FC-4A7E-B53C-AC74F78B5925}" presName="node" presStyleLbl="node1" presStyleIdx="2" presStyleCnt="7">
        <dgm:presLayoutVars>
          <dgm:bulletEnabled val="1"/>
        </dgm:presLayoutVars>
      </dgm:prSet>
      <dgm:spPr/>
    </dgm:pt>
    <dgm:pt modelId="{686F7FF8-3102-43FE-9B72-986131A6C372}" type="pres">
      <dgm:prSet presAssocID="{C4166698-60FF-433E-B167-818FB900EC5E}" presName="sibTrans" presStyleCnt="0"/>
      <dgm:spPr/>
    </dgm:pt>
    <dgm:pt modelId="{C63EFF65-BD1D-4F8A-BBD7-11E115367673}" type="pres">
      <dgm:prSet presAssocID="{9026D000-5F78-49C0-BCE0-EA506C730343}" presName="node" presStyleLbl="node1" presStyleIdx="3" presStyleCnt="7">
        <dgm:presLayoutVars>
          <dgm:bulletEnabled val="1"/>
        </dgm:presLayoutVars>
      </dgm:prSet>
      <dgm:spPr/>
    </dgm:pt>
    <dgm:pt modelId="{9186BB13-FDEA-428A-9F2F-A1283D91294F}" type="pres">
      <dgm:prSet presAssocID="{ABDF3398-D272-496B-A2CB-9221F2A6C444}" presName="sibTrans" presStyleCnt="0"/>
      <dgm:spPr/>
    </dgm:pt>
    <dgm:pt modelId="{32DCF0D7-3341-4181-9950-0621B7DCCA28}" type="pres">
      <dgm:prSet presAssocID="{3659B24A-8396-4AFF-A356-905550244613}" presName="node" presStyleLbl="node1" presStyleIdx="4" presStyleCnt="7">
        <dgm:presLayoutVars>
          <dgm:bulletEnabled val="1"/>
        </dgm:presLayoutVars>
      </dgm:prSet>
      <dgm:spPr/>
    </dgm:pt>
    <dgm:pt modelId="{6FA25B26-1033-4D9C-94D6-7460EDE1C4D6}" type="pres">
      <dgm:prSet presAssocID="{C8136E29-1975-4CA8-AEE6-28CAD5682C5C}" presName="sibTrans" presStyleCnt="0"/>
      <dgm:spPr/>
    </dgm:pt>
    <dgm:pt modelId="{9FA5FE39-1D05-4406-95DB-E89EDD827BFF}" type="pres">
      <dgm:prSet presAssocID="{9E5C4C45-14D4-4E53-90EC-CBC6B38E2209}" presName="node" presStyleLbl="node1" presStyleIdx="5" presStyleCnt="7">
        <dgm:presLayoutVars>
          <dgm:bulletEnabled val="1"/>
        </dgm:presLayoutVars>
      </dgm:prSet>
      <dgm:spPr/>
    </dgm:pt>
    <dgm:pt modelId="{7E99AC94-CF2B-4D2B-808B-E7E60934430A}" type="pres">
      <dgm:prSet presAssocID="{C76ABCCB-55DF-459F-84DC-CE3831D1CC3F}" presName="sibTrans" presStyleCnt="0"/>
      <dgm:spPr/>
    </dgm:pt>
    <dgm:pt modelId="{402C6B91-FDA2-46B2-8433-3A21D90A13FB}" type="pres">
      <dgm:prSet presAssocID="{19BDD02C-AB3C-4A5C-8CB6-7AA8EB419F53}" presName="node" presStyleLbl="node1" presStyleIdx="6" presStyleCnt="7">
        <dgm:presLayoutVars>
          <dgm:bulletEnabled val="1"/>
        </dgm:presLayoutVars>
      </dgm:prSet>
      <dgm:spPr/>
    </dgm:pt>
  </dgm:ptLst>
  <dgm:cxnLst>
    <dgm:cxn modelId="{AC8FA103-05B3-4073-9A58-A90C99A6B918}" srcId="{3E3E5527-A503-43AE-873B-A03526AC4D01}" destId="{19BDD02C-AB3C-4A5C-8CB6-7AA8EB419F53}" srcOrd="6" destOrd="0" parTransId="{07799EC0-B58F-413A-A3C1-11F4E50475AE}" sibTransId="{31F156E1-836F-42F3-9C32-487292EB5736}"/>
    <dgm:cxn modelId="{B6EEB318-FC1F-4665-AE73-C0240C8236F3}" type="presOf" srcId="{3E3E5527-A503-43AE-873B-A03526AC4D01}" destId="{155DDA18-9B7F-459F-85B6-AC5017BEF427}" srcOrd="0" destOrd="0" presId="urn:microsoft.com/office/officeart/2005/8/layout/default"/>
    <dgm:cxn modelId="{7F51A523-8EC8-4E2C-ABAF-15DD142A2282}" type="presOf" srcId="{A1AE5069-33FC-4A7E-B53C-AC74F78B5925}" destId="{03206D9E-BFB8-4BA9-A300-B16C2877981A}" srcOrd="0" destOrd="0" presId="urn:microsoft.com/office/officeart/2005/8/layout/default"/>
    <dgm:cxn modelId="{7DFD6940-7AAB-4743-ADF6-EB731E84F297}" srcId="{3E3E5527-A503-43AE-873B-A03526AC4D01}" destId="{A1AE5069-33FC-4A7E-B53C-AC74F78B5925}" srcOrd="2" destOrd="0" parTransId="{0330EFF3-8031-4A50-B631-249E5037E65F}" sibTransId="{C4166698-60FF-433E-B167-818FB900EC5E}"/>
    <dgm:cxn modelId="{2E8E764B-6A9D-4017-B467-4A98A9A78029}" type="presOf" srcId="{477DA419-C0F7-424D-8A03-C49F83800400}" destId="{E533C0A3-6F80-467E-8A90-8102519B034F}" srcOrd="0" destOrd="0" presId="urn:microsoft.com/office/officeart/2005/8/layout/default"/>
    <dgm:cxn modelId="{58AD8655-69CE-4AC0-9CA5-C820C8DC81D8}" srcId="{3E3E5527-A503-43AE-873B-A03526AC4D01}" destId="{3659B24A-8396-4AFF-A356-905550244613}" srcOrd="4" destOrd="0" parTransId="{75613244-CC53-43DA-B5F4-97C715AAAB45}" sibTransId="{C8136E29-1975-4CA8-AEE6-28CAD5682C5C}"/>
    <dgm:cxn modelId="{00519093-7E7F-4D32-8CA0-5884C85BB84C}" srcId="{3E3E5527-A503-43AE-873B-A03526AC4D01}" destId="{9026D000-5F78-49C0-BCE0-EA506C730343}" srcOrd="3" destOrd="0" parTransId="{DA9C8D7B-FE1C-4EAE-BE46-505D850BB04F}" sibTransId="{ABDF3398-D272-496B-A2CB-9221F2A6C444}"/>
    <dgm:cxn modelId="{722E6097-4DFB-4B95-9EF7-EEFB98DA6C09}" type="presOf" srcId="{19BDD02C-AB3C-4A5C-8CB6-7AA8EB419F53}" destId="{402C6B91-FDA2-46B2-8433-3A21D90A13FB}" srcOrd="0" destOrd="0" presId="urn:microsoft.com/office/officeart/2005/8/layout/default"/>
    <dgm:cxn modelId="{9695C89D-85F9-40F8-B19A-888D3318B436}" type="presOf" srcId="{2E736441-4E53-4019-A8CA-B1EC086EF0C4}" destId="{9FF1B773-773D-4CF9-868D-720833B63E26}" srcOrd="0" destOrd="0" presId="urn:microsoft.com/office/officeart/2005/8/layout/default"/>
    <dgm:cxn modelId="{1DB769B4-7B6B-48D7-BD19-FF7D2441DB58}" srcId="{3E3E5527-A503-43AE-873B-A03526AC4D01}" destId="{2E736441-4E53-4019-A8CA-B1EC086EF0C4}" srcOrd="0" destOrd="0" parTransId="{1F602B41-317D-4B1F-BFD7-8B9F32B52B2C}" sibTransId="{1FA876CE-642D-45B6-A46D-77E025801F35}"/>
    <dgm:cxn modelId="{673E9CB4-B643-4059-B928-7F0711FD6375}" type="presOf" srcId="{3659B24A-8396-4AFF-A356-905550244613}" destId="{32DCF0D7-3341-4181-9950-0621B7DCCA28}" srcOrd="0" destOrd="0" presId="urn:microsoft.com/office/officeart/2005/8/layout/default"/>
    <dgm:cxn modelId="{831710BC-48B3-4DFA-884E-9E36B04E6204}" type="presOf" srcId="{9026D000-5F78-49C0-BCE0-EA506C730343}" destId="{C63EFF65-BD1D-4F8A-BBD7-11E115367673}" srcOrd="0" destOrd="0" presId="urn:microsoft.com/office/officeart/2005/8/layout/default"/>
    <dgm:cxn modelId="{8D7BBCC0-6AD5-408E-9ECA-D631EFD796E6}" srcId="{3E3E5527-A503-43AE-873B-A03526AC4D01}" destId="{477DA419-C0F7-424D-8A03-C49F83800400}" srcOrd="1" destOrd="0" parTransId="{03E53619-A1D2-4265-9467-3FBC2F038E24}" sibTransId="{D6A1E310-FB76-40E2-BA3A-A9C439778DAC}"/>
    <dgm:cxn modelId="{68EDB1E1-1C23-482F-A0C1-53CA19BD28A8}" type="presOf" srcId="{9E5C4C45-14D4-4E53-90EC-CBC6B38E2209}" destId="{9FA5FE39-1D05-4406-95DB-E89EDD827BFF}" srcOrd="0" destOrd="0" presId="urn:microsoft.com/office/officeart/2005/8/layout/default"/>
    <dgm:cxn modelId="{601A2CF9-1569-4758-859B-C267D45AD87D}" srcId="{3E3E5527-A503-43AE-873B-A03526AC4D01}" destId="{9E5C4C45-14D4-4E53-90EC-CBC6B38E2209}" srcOrd="5" destOrd="0" parTransId="{C4569145-0679-4C7C-8CCF-1734176C262E}" sibTransId="{C76ABCCB-55DF-459F-84DC-CE3831D1CC3F}"/>
    <dgm:cxn modelId="{D7F92F10-5014-417D-AD69-672D948E4456}" type="presParOf" srcId="{155DDA18-9B7F-459F-85B6-AC5017BEF427}" destId="{9FF1B773-773D-4CF9-868D-720833B63E26}" srcOrd="0" destOrd="0" presId="urn:microsoft.com/office/officeart/2005/8/layout/default"/>
    <dgm:cxn modelId="{980EE849-03A6-4D6E-AC26-03E4143C694C}" type="presParOf" srcId="{155DDA18-9B7F-459F-85B6-AC5017BEF427}" destId="{105EE161-CB75-498A-BF5A-A5C824FE5A7F}" srcOrd="1" destOrd="0" presId="urn:microsoft.com/office/officeart/2005/8/layout/default"/>
    <dgm:cxn modelId="{8288814C-29E6-464E-86EF-A43F2A8BF184}" type="presParOf" srcId="{155DDA18-9B7F-459F-85B6-AC5017BEF427}" destId="{E533C0A3-6F80-467E-8A90-8102519B034F}" srcOrd="2" destOrd="0" presId="urn:microsoft.com/office/officeart/2005/8/layout/default"/>
    <dgm:cxn modelId="{1DC6104A-4B82-43B9-9A35-13123137F67B}" type="presParOf" srcId="{155DDA18-9B7F-459F-85B6-AC5017BEF427}" destId="{866E6C5D-10C3-4A2D-BFA2-6DBA7E850364}" srcOrd="3" destOrd="0" presId="urn:microsoft.com/office/officeart/2005/8/layout/default"/>
    <dgm:cxn modelId="{0BF01226-F43A-4F83-9A3C-E730D6155355}" type="presParOf" srcId="{155DDA18-9B7F-459F-85B6-AC5017BEF427}" destId="{03206D9E-BFB8-4BA9-A300-B16C2877981A}" srcOrd="4" destOrd="0" presId="urn:microsoft.com/office/officeart/2005/8/layout/default"/>
    <dgm:cxn modelId="{DCAB73FA-74BA-4EE7-9288-AFB79C7961AF}" type="presParOf" srcId="{155DDA18-9B7F-459F-85B6-AC5017BEF427}" destId="{686F7FF8-3102-43FE-9B72-986131A6C372}" srcOrd="5" destOrd="0" presId="urn:microsoft.com/office/officeart/2005/8/layout/default"/>
    <dgm:cxn modelId="{5840F5C0-D314-4940-AA04-E5154192B921}" type="presParOf" srcId="{155DDA18-9B7F-459F-85B6-AC5017BEF427}" destId="{C63EFF65-BD1D-4F8A-BBD7-11E115367673}" srcOrd="6" destOrd="0" presId="urn:microsoft.com/office/officeart/2005/8/layout/default"/>
    <dgm:cxn modelId="{0987F6BB-9D77-4855-B3B2-AC20873F7DF5}" type="presParOf" srcId="{155DDA18-9B7F-459F-85B6-AC5017BEF427}" destId="{9186BB13-FDEA-428A-9F2F-A1283D91294F}" srcOrd="7" destOrd="0" presId="urn:microsoft.com/office/officeart/2005/8/layout/default"/>
    <dgm:cxn modelId="{D43C4C3B-79A0-4E1C-A8E4-805D593BF542}" type="presParOf" srcId="{155DDA18-9B7F-459F-85B6-AC5017BEF427}" destId="{32DCF0D7-3341-4181-9950-0621B7DCCA28}" srcOrd="8" destOrd="0" presId="urn:microsoft.com/office/officeart/2005/8/layout/default"/>
    <dgm:cxn modelId="{55B3CAD4-8C6A-4DE1-9682-86B0FE748BA1}" type="presParOf" srcId="{155DDA18-9B7F-459F-85B6-AC5017BEF427}" destId="{6FA25B26-1033-4D9C-94D6-7460EDE1C4D6}" srcOrd="9" destOrd="0" presId="urn:microsoft.com/office/officeart/2005/8/layout/default"/>
    <dgm:cxn modelId="{5E6C9816-48AB-485B-915D-0F6AE1DE751E}" type="presParOf" srcId="{155DDA18-9B7F-459F-85B6-AC5017BEF427}" destId="{9FA5FE39-1D05-4406-95DB-E89EDD827BFF}" srcOrd="10" destOrd="0" presId="urn:microsoft.com/office/officeart/2005/8/layout/default"/>
    <dgm:cxn modelId="{4495D67A-A987-4C87-986C-6D7EF3C893A9}" type="presParOf" srcId="{155DDA18-9B7F-459F-85B6-AC5017BEF427}" destId="{7E99AC94-CF2B-4D2B-808B-E7E60934430A}" srcOrd="11" destOrd="0" presId="urn:microsoft.com/office/officeart/2005/8/layout/default"/>
    <dgm:cxn modelId="{D4174C8A-2D11-41A8-AE3F-623C5BC193FD}" type="presParOf" srcId="{155DDA18-9B7F-459F-85B6-AC5017BEF427}" destId="{402C6B91-FDA2-46B2-8433-3A21D90A13F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3F323-B202-43C1-8D6D-73254CD7991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7638541-B5A0-4BF6-B968-393B091BB118}">
      <dgm:prSet/>
      <dgm:spPr/>
      <dgm:t>
        <a:bodyPr/>
        <a:lstStyle/>
        <a:p>
          <a:r>
            <a:rPr lang="en-US" dirty="0"/>
            <a:t>State General Funds continue to support the Linkages Program, and funding has since 2007 increased from $300k to over </a:t>
          </a:r>
          <a:r>
            <a:rPr lang="en-US" b="1" u="sng" dirty="0"/>
            <a:t>$10.2 million </a:t>
          </a:r>
          <a:r>
            <a:rPr lang="en-US" dirty="0"/>
            <a:t>in </a:t>
          </a:r>
          <a:r>
            <a:rPr lang="en-US" b="1" u="sng" dirty="0"/>
            <a:t>SFY2026</a:t>
          </a:r>
          <a:r>
            <a:rPr lang="en-US" dirty="0"/>
            <a:t>.  </a:t>
          </a:r>
        </a:p>
      </dgm:t>
    </dgm:pt>
    <dgm:pt modelId="{87CDC41B-D55F-46F1-9A1D-702F6E590549}" type="parTrans" cxnId="{9AEDB046-7950-4BA4-806E-C5204D37FC47}">
      <dgm:prSet/>
      <dgm:spPr/>
      <dgm:t>
        <a:bodyPr/>
        <a:lstStyle/>
        <a:p>
          <a:endParaRPr lang="en-US"/>
        </a:p>
      </dgm:t>
    </dgm:pt>
    <dgm:pt modelId="{25E5326C-915F-45A3-B959-7A0E859961A0}" type="sibTrans" cxnId="{9AEDB046-7950-4BA4-806E-C5204D37FC47}">
      <dgm:prSet/>
      <dgm:spPr/>
      <dgm:t>
        <a:bodyPr/>
        <a:lstStyle/>
        <a:p>
          <a:endParaRPr lang="en-US"/>
        </a:p>
      </dgm:t>
    </dgm:pt>
    <dgm:pt modelId="{FDEE2107-0CC5-4835-9EDF-7C286AF9BAD1}">
      <dgm:prSet/>
      <dgm:spPr/>
      <dgm:t>
        <a:bodyPr/>
        <a:lstStyle/>
        <a:p>
          <a:r>
            <a:rPr lang="en-US" dirty="0"/>
            <a:t>Funding increased significantly from $1.7M to $3.8M in SFY2021, which allowed for two additional sites and voucher capacity increases for all existing sites.  160 to 318 voucher capacity.</a:t>
          </a:r>
        </a:p>
      </dgm:t>
    </dgm:pt>
    <dgm:pt modelId="{EBEB3C49-1EA9-4D26-A7D8-59CF43B22E50}" type="parTrans" cxnId="{0642CE63-08EF-4131-B84F-6A163773829C}">
      <dgm:prSet/>
      <dgm:spPr/>
      <dgm:t>
        <a:bodyPr/>
        <a:lstStyle/>
        <a:p>
          <a:endParaRPr lang="en-US"/>
        </a:p>
      </dgm:t>
    </dgm:pt>
    <dgm:pt modelId="{B5421527-6299-47BD-9C04-D34296399A51}" type="sibTrans" cxnId="{0642CE63-08EF-4131-B84F-6A163773829C}">
      <dgm:prSet/>
      <dgm:spPr/>
      <dgm:t>
        <a:bodyPr/>
        <a:lstStyle/>
        <a:p>
          <a:endParaRPr lang="en-US"/>
        </a:p>
      </dgm:t>
    </dgm:pt>
    <dgm:pt modelId="{1077F661-6415-4621-B9E6-D3CC24815336}">
      <dgm:prSet/>
      <dgm:spPr/>
      <dgm:t>
        <a:bodyPr/>
        <a:lstStyle/>
        <a:p>
          <a:r>
            <a:rPr lang="en-US" dirty="0"/>
            <a:t>SFY2023 ($500k), SFY2024 ($1M), and SFY2026 ($5M) increases.  </a:t>
          </a:r>
          <a:br>
            <a:rPr lang="en-US" dirty="0"/>
          </a:br>
          <a:r>
            <a:rPr lang="en-US" dirty="0"/>
            <a:t>Increases supported site expansion, increases to voucher capacity, higher allowance for rent, hotel/motel vouchers and furniture stipends. </a:t>
          </a:r>
          <a:br>
            <a:rPr lang="en-US" dirty="0"/>
          </a:br>
          <a:r>
            <a:rPr lang="en-US" b="1" u="sng" dirty="0"/>
            <a:t>553 Voucher Capacity</a:t>
          </a:r>
          <a:endParaRPr lang="en-US" dirty="0"/>
        </a:p>
      </dgm:t>
    </dgm:pt>
    <dgm:pt modelId="{2A870860-6B45-4882-83C3-3DF752E56E16}" type="parTrans" cxnId="{43BCF66D-66FF-4F74-A946-83C17706864C}">
      <dgm:prSet/>
      <dgm:spPr/>
      <dgm:t>
        <a:bodyPr/>
        <a:lstStyle/>
        <a:p>
          <a:endParaRPr lang="en-US"/>
        </a:p>
      </dgm:t>
    </dgm:pt>
    <dgm:pt modelId="{7625A422-8E02-419F-A7DC-709F7B4B3D86}" type="sibTrans" cxnId="{43BCF66D-66FF-4F74-A946-83C17706864C}">
      <dgm:prSet/>
      <dgm:spPr/>
      <dgm:t>
        <a:bodyPr/>
        <a:lstStyle/>
        <a:p>
          <a:endParaRPr lang="en-US"/>
        </a:p>
      </dgm:t>
    </dgm:pt>
    <dgm:pt modelId="{0FC65CD8-ED6B-45FB-A28D-077AA51F4F86}" type="pres">
      <dgm:prSet presAssocID="{8AA3F323-B202-43C1-8D6D-73254CD79915}" presName="outerComposite" presStyleCnt="0">
        <dgm:presLayoutVars>
          <dgm:chMax val="5"/>
          <dgm:dir/>
          <dgm:resizeHandles val="exact"/>
        </dgm:presLayoutVars>
      </dgm:prSet>
      <dgm:spPr/>
    </dgm:pt>
    <dgm:pt modelId="{2F0A61AC-498B-48D7-809D-47E12A4DC4C4}" type="pres">
      <dgm:prSet presAssocID="{8AA3F323-B202-43C1-8D6D-73254CD79915}" presName="dummyMaxCanvas" presStyleCnt="0">
        <dgm:presLayoutVars/>
      </dgm:prSet>
      <dgm:spPr/>
    </dgm:pt>
    <dgm:pt modelId="{9D9B2680-E200-4814-83D4-49D53A05F34A}" type="pres">
      <dgm:prSet presAssocID="{8AA3F323-B202-43C1-8D6D-73254CD79915}" presName="ThreeNodes_1" presStyleLbl="node1" presStyleIdx="0" presStyleCnt="3">
        <dgm:presLayoutVars>
          <dgm:bulletEnabled val="1"/>
        </dgm:presLayoutVars>
      </dgm:prSet>
      <dgm:spPr/>
    </dgm:pt>
    <dgm:pt modelId="{09E8358E-9A3C-49E2-988F-6073FFC68223}" type="pres">
      <dgm:prSet presAssocID="{8AA3F323-B202-43C1-8D6D-73254CD79915}" presName="ThreeNodes_2" presStyleLbl="node1" presStyleIdx="1" presStyleCnt="3">
        <dgm:presLayoutVars>
          <dgm:bulletEnabled val="1"/>
        </dgm:presLayoutVars>
      </dgm:prSet>
      <dgm:spPr/>
    </dgm:pt>
    <dgm:pt modelId="{004E052C-B2C1-4F1F-92FB-E4B41A862876}" type="pres">
      <dgm:prSet presAssocID="{8AA3F323-B202-43C1-8D6D-73254CD79915}" presName="ThreeNodes_3" presStyleLbl="node1" presStyleIdx="2" presStyleCnt="3">
        <dgm:presLayoutVars>
          <dgm:bulletEnabled val="1"/>
        </dgm:presLayoutVars>
      </dgm:prSet>
      <dgm:spPr/>
    </dgm:pt>
    <dgm:pt modelId="{EDD92E5C-36EC-4D71-BA43-121FEF046CF2}" type="pres">
      <dgm:prSet presAssocID="{8AA3F323-B202-43C1-8D6D-73254CD79915}" presName="ThreeConn_1-2" presStyleLbl="fgAccFollowNode1" presStyleIdx="0" presStyleCnt="2">
        <dgm:presLayoutVars>
          <dgm:bulletEnabled val="1"/>
        </dgm:presLayoutVars>
      </dgm:prSet>
      <dgm:spPr/>
    </dgm:pt>
    <dgm:pt modelId="{2E2E8E76-5497-4865-AC6E-25A130160296}" type="pres">
      <dgm:prSet presAssocID="{8AA3F323-B202-43C1-8D6D-73254CD79915}" presName="ThreeConn_2-3" presStyleLbl="fgAccFollowNode1" presStyleIdx="1" presStyleCnt="2">
        <dgm:presLayoutVars>
          <dgm:bulletEnabled val="1"/>
        </dgm:presLayoutVars>
      </dgm:prSet>
      <dgm:spPr/>
    </dgm:pt>
    <dgm:pt modelId="{36FC9DC1-3582-4430-BAF0-F1BBB4F1F4F3}" type="pres">
      <dgm:prSet presAssocID="{8AA3F323-B202-43C1-8D6D-73254CD79915}" presName="ThreeNodes_1_text" presStyleLbl="node1" presStyleIdx="2" presStyleCnt="3">
        <dgm:presLayoutVars>
          <dgm:bulletEnabled val="1"/>
        </dgm:presLayoutVars>
      </dgm:prSet>
      <dgm:spPr/>
    </dgm:pt>
    <dgm:pt modelId="{75BC9FB3-98D3-420D-853B-8B8B3D17AAD5}" type="pres">
      <dgm:prSet presAssocID="{8AA3F323-B202-43C1-8D6D-73254CD79915}" presName="ThreeNodes_2_text" presStyleLbl="node1" presStyleIdx="2" presStyleCnt="3">
        <dgm:presLayoutVars>
          <dgm:bulletEnabled val="1"/>
        </dgm:presLayoutVars>
      </dgm:prSet>
      <dgm:spPr/>
    </dgm:pt>
    <dgm:pt modelId="{35CD52A0-792D-4ED4-81C0-16CD4DF333DB}" type="pres">
      <dgm:prSet presAssocID="{8AA3F323-B202-43C1-8D6D-73254CD79915}" presName="ThreeNodes_3_text" presStyleLbl="node1" presStyleIdx="2" presStyleCnt="3">
        <dgm:presLayoutVars>
          <dgm:bulletEnabled val="1"/>
        </dgm:presLayoutVars>
      </dgm:prSet>
      <dgm:spPr/>
    </dgm:pt>
  </dgm:ptLst>
  <dgm:cxnLst>
    <dgm:cxn modelId="{DECF6E18-C0BE-4F11-AC74-F021810E1202}" type="presOf" srcId="{1077F661-6415-4621-B9E6-D3CC24815336}" destId="{004E052C-B2C1-4F1F-92FB-E4B41A862876}" srcOrd="0" destOrd="0" presId="urn:microsoft.com/office/officeart/2005/8/layout/vProcess5"/>
    <dgm:cxn modelId="{0642CE63-08EF-4131-B84F-6A163773829C}" srcId="{8AA3F323-B202-43C1-8D6D-73254CD79915}" destId="{FDEE2107-0CC5-4835-9EDF-7C286AF9BAD1}" srcOrd="1" destOrd="0" parTransId="{EBEB3C49-1EA9-4D26-A7D8-59CF43B22E50}" sibTransId="{B5421527-6299-47BD-9C04-D34296399A51}"/>
    <dgm:cxn modelId="{9AEDB046-7950-4BA4-806E-C5204D37FC47}" srcId="{8AA3F323-B202-43C1-8D6D-73254CD79915}" destId="{57638541-B5A0-4BF6-B968-393B091BB118}" srcOrd="0" destOrd="0" parTransId="{87CDC41B-D55F-46F1-9A1D-702F6E590549}" sibTransId="{25E5326C-915F-45A3-B959-7A0E859961A0}"/>
    <dgm:cxn modelId="{43BCF66D-66FF-4F74-A946-83C17706864C}" srcId="{8AA3F323-B202-43C1-8D6D-73254CD79915}" destId="{1077F661-6415-4621-B9E6-D3CC24815336}" srcOrd="2" destOrd="0" parTransId="{2A870860-6B45-4882-83C3-3DF752E56E16}" sibTransId="{7625A422-8E02-419F-A7DC-709F7B4B3D86}"/>
    <dgm:cxn modelId="{2B27EC77-7D50-47C4-95FF-C5A7D88F0375}" type="presOf" srcId="{8AA3F323-B202-43C1-8D6D-73254CD79915}" destId="{0FC65CD8-ED6B-45FB-A28D-077AA51F4F86}" srcOrd="0" destOrd="0" presId="urn:microsoft.com/office/officeart/2005/8/layout/vProcess5"/>
    <dgm:cxn modelId="{D458345A-E51A-41A0-BE18-0173466630FC}" type="presOf" srcId="{57638541-B5A0-4BF6-B968-393B091BB118}" destId="{36FC9DC1-3582-4430-BAF0-F1BBB4F1F4F3}" srcOrd="1" destOrd="0" presId="urn:microsoft.com/office/officeart/2005/8/layout/vProcess5"/>
    <dgm:cxn modelId="{AC3E9583-F16C-40CF-9159-6F52C81030D7}" type="presOf" srcId="{57638541-B5A0-4BF6-B968-393B091BB118}" destId="{9D9B2680-E200-4814-83D4-49D53A05F34A}" srcOrd="0" destOrd="0" presId="urn:microsoft.com/office/officeart/2005/8/layout/vProcess5"/>
    <dgm:cxn modelId="{85A0B197-2E24-4183-BC6F-A0B828339192}" type="presOf" srcId="{FDEE2107-0CC5-4835-9EDF-7C286AF9BAD1}" destId="{09E8358E-9A3C-49E2-988F-6073FFC68223}" srcOrd="0" destOrd="0" presId="urn:microsoft.com/office/officeart/2005/8/layout/vProcess5"/>
    <dgm:cxn modelId="{C0031EC5-1275-4518-8D06-28E36E4CB234}" type="presOf" srcId="{B5421527-6299-47BD-9C04-D34296399A51}" destId="{2E2E8E76-5497-4865-AC6E-25A130160296}" srcOrd="0" destOrd="0" presId="urn:microsoft.com/office/officeart/2005/8/layout/vProcess5"/>
    <dgm:cxn modelId="{6C4BF5CF-9A0C-4E62-ADA6-C8A84220C277}" type="presOf" srcId="{25E5326C-915F-45A3-B959-7A0E859961A0}" destId="{EDD92E5C-36EC-4D71-BA43-121FEF046CF2}" srcOrd="0" destOrd="0" presId="urn:microsoft.com/office/officeart/2005/8/layout/vProcess5"/>
    <dgm:cxn modelId="{43F07FD6-1D5A-46B9-9BB9-1384D75FCA9C}" type="presOf" srcId="{1077F661-6415-4621-B9E6-D3CC24815336}" destId="{35CD52A0-792D-4ED4-81C0-16CD4DF333DB}" srcOrd="1" destOrd="0" presId="urn:microsoft.com/office/officeart/2005/8/layout/vProcess5"/>
    <dgm:cxn modelId="{955BE6F9-D9CC-4BE2-B8A8-87A0D439D2DF}" type="presOf" srcId="{FDEE2107-0CC5-4835-9EDF-7C286AF9BAD1}" destId="{75BC9FB3-98D3-420D-853B-8B8B3D17AAD5}" srcOrd="1" destOrd="0" presId="urn:microsoft.com/office/officeart/2005/8/layout/vProcess5"/>
    <dgm:cxn modelId="{677E2FB2-FF47-4FB9-8F48-E00D9F64B3DB}" type="presParOf" srcId="{0FC65CD8-ED6B-45FB-A28D-077AA51F4F86}" destId="{2F0A61AC-498B-48D7-809D-47E12A4DC4C4}" srcOrd="0" destOrd="0" presId="urn:microsoft.com/office/officeart/2005/8/layout/vProcess5"/>
    <dgm:cxn modelId="{CCE5CA8F-0E4D-4F5E-8AD7-82CE912CCBCD}" type="presParOf" srcId="{0FC65CD8-ED6B-45FB-A28D-077AA51F4F86}" destId="{9D9B2680-E200-4814-83D4-49D53A05F34A}" srcOrd="1" destOrd="0" presId="urn:microsoft.com/office/officeart/2005/8/layout/vProcess5"/>
    <dgm:cxn modelId="{7590F599-5E73-49A0-A9CE-3D0FB3B61E3B}" type="presParOf" srcId="{0FC65CD8-ED6B-45FB-A28D-077AA51F4F86}" destId="{09E8358E-9A3C-49E2-988F-6073FFC68223}" srcOrd="2" destOrd="0" presId="urn:microsoft.com/office/officeart/2005/8/layout/vProcess5"/>
    <dgm:cxn modelId="{531342C9-C830-4FA9-965D-2ABAC03396F9}" type="presParOf" srcId="{0FC65CD8-ED6B-45FB-A28D-077AA51F4F86}" destId="{004E052C-B2C1-4F1F-92FB-E4B41A862876}" srcOrd="3" destOrd="0" presId="urn:microsoft.com/office/officeart/2005/8/layout/vProcess5"/>
    <dgm:cxn modelId="{FB2D3665-EDD8-44A8-8983-CC22BF33A0B7}" type="presParOf" srcId="{0FC65CD8-ED6B-45FB-A28D-077AA51F4F86}" destId="{EDD92E5C-36EC-4D71-BA43-121FEF046CF2}" srcOrd="4" destOrd="0" presId="urn:microsoft.com/office/officeart/2005/8/layout/vProcess5"/>
    <dgm:cxn modelId="{D61C8D29-4C47-4B22-940D-175C390C3680}" type="presParOf" srcId="{0FC65CD8-ED6B-45FB-A28D-077AA51F4F86}" destId="{2E2E8E76-5497-4865-AC6E-25A130160296}" srcOrd="5" destOrd="0" presId="urn:microsoft.com/office/officeart/2005/8/layout/vProcess5"/>
    <dgm:cxn modelId="{52E72DAF-11F1-4061-806F-B1F7BD28E381}" type="presParOf" srcId="{0FC65CD8-ED6B-45FB-A28D-077AA51F4F86}" destId="{36FC9DC1-3582-4430-BAF0-F1BBB4F1F4F3}" srcOrd="6" destOrd="0" presId="urn:microsoft.com/office/officeart/2005/8/layout/vProcess5"/>
    <dgm:cxn modelId="{EA5D5499-A9F1-4493-A61C-1C8B519F6A50}" type="presParOf" srcId="{0FC65CD8-ED6B-45FB-A28D-077AA51F4F86}" destId="{75BC9FB3-98D3-420D-853B-8B8B3D17AAD5}" srcOrd="7" destOrd="0" presId="urn:microsoft.com/office/officeart/2005/8/layout/vProcess5"/>
    <dgm:cxn modelId="{500139CD-21F4-4DAB-BBF7-676CAAB076D2}" type="presParOf" srcId="{0FC65CD8-ED6B-45FB-A28D-077AA51F4F86}" destId="{35CD52A0-792D-4ED4-81C0-16CD4DF333D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91BCD5-1BD5-4BE5-8D7A-B10508DE28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310C69-18AA-497B-8237-E7D254EB3C3F}">
      <dgm:prSet/>
      <dgm:spPr/>
      <dgm:t>
        <a:bodyPr/>
        <a:lstStyle/>
        <a:p>
          <a:r>
            <a:rPr lang="en-US"/>
            <a:t>State General Funds - $10.2 million, separate from Medicaid</a:t>
          </a:r>
        </a:p>
      </dgm:t>
    </dgm:pt>
    <dgm:pt modelId="{084000E9-77F1-4644-B94D-A365EC8432DF}" type="parTrans" cxnId="{CF4519BC-6545-4EAC-8D2A-C99F3C91C55D}">
      <dgm:prSet/>
      <dgm:spPr/>
      <dgm:t>
        <a:bodyPr/>
        <a:lstStyle/>
        <a:p>
          <a:endParaRPr lang="en-US"/>
        </a:p>
      </dgm:t>
    </dgm:pt>
    <dgm:pt modelId="{2790E2D1-F221-47CE-B3E0-AE7FE6009B48}" type="sibTrans" cxnId="{CF4519BC-6545-4EAC-8D2A-C99F3C91C55D}">
      <dgm:prSet/>
      <dgm:spPr/>
      <dgm:t>
        <a:bodyPr/>
        <a:lstStyle/>
        <a:p>
          <a:endParaRPr lang="en-US"/>
        </a:p>
      </dgm:t>
    </dgm:pt>
    <dgm:pt modelId="{BC25D309-4CDE-4A83-A0F6-9CB186368235}">
      <dgm:prSet/>
      <dgm:spPr/>
      <dgm:t>
        <a:bodyPr/>
        <a:lstStyle/>
        <a:p>
          <a:r>
            <a:rPr lang="en-US"/>
            <a:t>State general funds support the rental assistance voucher costs ($8.3M) and monthly home visits ($1.3M)</a:t>
          </a:r>
        </a:p>
      </dgm:t>
    </dgm:pt>
    <dgm:pt modelId="{DF05DC44-9109-49EF-B179-BE5180818F93}" type="parTrans" cxnId="{4FE88EFD-2976-46D0-A024-8BDA937B43A8}">
      <dgm:prSet/>
      <dgm:spPr/>
      <dgm:t>
        <a:bodyPr/>
        <a:lstStyle/>
        <a:p>
          <a:endParaRPr lang="en-US"/>
        </a:p>
      </dgm:t>
    </dgm:pt>
    <dgm:pt modelId="{C9874200-342C-4760-8820-542E7CD327B4}" type="sibTrans" cxnId="{4FE88EFD-2976-46D0-A024-8BDA937B43A8}">
      <dgm:prSet/>
      <dgm:spPr/>
      <dgm:t>
        <a:bodyPr/>
        <a:lstStyle/>
        <a:p>
          <a:endParaRPr lang="en-US"/>
        </a:p>
      </dgm:t>
    </dgm:pt>
    <dgm:pt modelId="{3A260927-27C6-4D92-8C80-6E08851C42FB}">
      <dgm:prSet/>
      <dgm:spPr/>
      <dgm:t>
        <a:bodyPr/>
        <a:lstStyle/>
        <a:p>
          <a:r>
            <a:rPr lang="en-US"/>
            <a:t>Medicaid does not support rent costs</a:t>
          </a:r>
        </a:p>
      </dgm:t>
    </dgm:pt>
    <dgm:pt modelId="{2E1DAFE4-24B4-46A2-95BA-BE208D360171}" type="parTrans" cxnId="{B51304DB-D34B-467C-AE5B-14ADE78D847B}">
      <dgm:prSet/>
      <dgm:spPr/>
      <dgm:t>
        <a:bodyPr/>
        <a:lstStyle/>
        <a:p>
          <a:endParaRPr lang="en-US"/>
        </a:p>
      </dgm:t>
    </dgm:pt>
    <dgm:pt modelId="{F36B4599-0B4C-44DF-9350-83107073CC05}" type="sibTrans" cxnId="{B51304DB-D34B-467C-AE5B-14ADE78D847B}">
      <dgm:prSet/>
      <dgm:spPr/>
      <dgm:t>
        <a:bodyPr/>
        <a:lstStyle/>
        <a:p>
          <a:endParaRPr lang="en-US"/>
        </a:p>
      </dgm:t>
    </dgm:pt>
    <dgm:pt modelId="{724A9CF3-0C8C-407E-A3AC-D0544484B5C7}">
      <dgm:prSet/>
      <dgm:spPr/>
      <dgm:t>
        <a:bodyPr/>
        <a:lstStyle/>
        <a:p>
          <a:r>
            <a:rPr lang="en-US"/>
            <a:t>Medicaid does support Linkages services beyond the monthly home visit to include landlord advocacy</a:t>
          </a:r>
        </a:p>
      </dgm:t>
    </dgm:pt>
    <dgm:pt modelId="{5B4B76D7-A967-40AF-B4B1-E429F8D36F63}" type="parTrans" cxnId="{13A97D94-4D50-4F99-B43A-729836CD1940}">
      <dgm:prSet/>
      <dgm:spPr/>
      <dgm:t>
        <a:bodyPr/>
        <a:lstStyle/>
        <a:p>
          <a:endParaRPr lang="en-US"/>
        </a:p>
      </dgm:t>
    </dgm:pt>
    <dgm:pt modelId="{3DD1C11E-E2FA-414C-AA25-F351706468A4}" type="sibTrans" cxnId="{13A97D94-4D50-4F99-B43A-729836CD1940}">
      <dgm:prSet/>
      <dgm:spPr/>
      <dgm:t>
        <a:bodyPr/>
        <a:lstStyle/>
        <a:p>
          <a:endParaRPr lang="en-US"/>
        </a:p>
      </dgm:t>
    </dgm:pt>
    <dgm:pt modelId="{963A71A4-F47F-4B5F-84E5-DFF79C1606AD}">
      <dgm:prSet/>
      <dgm:spPr/>
      <dgm:t>
        <a:bodyPr/>
        <a:lstStyle/>
        <a:p>
          <a:r>
            <a:rPr lang="en-US" dirty="0"/>
            <a:t>Medicaid code H0044 Pre-Tenancy Supportive Housing Services is specific to Linkages and has had expansion.</a:t>
          </a:r>
        </a:p>
      </dgm:t>
    </dgm:pt>
    <dgm:pt modelId="{01FA063A-6230-4E50-AC4B-DDF5379DC5FF}" type="parTrans" cxnId="{CACF949E-AE94-4299-A54F-012C1A99CB80}">
      <dgm:prSet/>
      <dgm:spPr/>
      <dgm:t>
        <a:bodyPr/>
        <a:lstStyle/>
        <a:p>
          <a:endParaRPr lang="en-US"/>
        </a:p>
      </dgm:t>
    </dgm:pt>
    <dgm:pt modelId="{B7CD2283-E09B-440E-979D-56FD09C84C98}" type="sibTrans" cxnId="{CACF949E-AE94-4299-A54F-012C1A99CB80}">
      <dgm:prSet/>
      <dgm:spPr/>
      <dgm:t>
        <a:bodyPr/>
        <a:lstStyle/>
        <a:p>
          <a:endParaRPr lang="en-US"/>
        </a:p>
      </dgm:t>
    </dgm:pt>
    <dgm:pt modelId="{7D072DA8-930E-4781-B151-483B10E43B39}" type="pres">
      <dgm:prSet presAssocID="{8D91BCD5-1BD5-4BE5-8D7A-B10508DE285F}" presName="root" presStyleCnt="0">
        <dgm:presLayoutVars>
          <dgm:dir/>
          <dgm:resizeHandles val="exact"/>
        </dgm:presLayoutVars>
      </dgm:prSet>
      <dgm:spPr/>
    </dgm:pt>
    <dgm:pt modelId="{B44C8465-92F6-42C4-AA5D-AE019E11F0FA}" type="pres">
      <dgm:prSet presAssocID="{C3310C69-18AA-497B-8237-E7D254EB3C3F}" presName="compNode" presStyleCnt="0"/>
      <dgm:spPr/>
    </dgm:pt>
    <dgm:pt modelId="{D9AE0C64-DA07-44D3-9553-7EA6F83DD07F}" type="pres">
      <dgm:prSet presAssocID="{C3310C69-18AA-497B-8237-E7D254EB3C3F}" presName="bgRect" presStyleLbl="bgShp" presStyleIdx="0" presStyleCnt="5"/>
      <dgm:spPr/>
    </dgm:pt>
    <dgm:pt modelId="{48111C94-6561-43B9-A4F5-C5158AFBA4A0}" type="pres">
      <dgm:prSet presAssocID="{C3310C69-18AA-497B-8237-E7D254EB3C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51EDD39-261F-4D2E-900A-A957C28D419F}" type="pres">
      <dgm:prSet presAssocID="{C3310C69-18AA-497B-8237-E7D254EB3C3F}" presName="spaceRect" presStyleCnt="0"/>
      <dgm:spPr/>
    </dgm:pt>
    <dgm:pt modelId="{503BB146-3DF3-48E1-8D18-9909D732AB0D}" type="pres">
      <dgm:prSet presAssocID="{C3310C69-18AA-497B-8237-E7D254EB3C3F}" presName="parTx" presStyleLbl="revTx" presStyleIdx="0" presStyleCnt="5">
        <dgm:presLayoutVars>
          <dgm:chMax val="0"/>
          <dgm:chPref val="0"/>
        </dgm:presLayoutVars>
      </dgm:prSet>
      <dgm:spPr/>
    </dgm:pt>
    <dgm:pt modelId="{57ED0349-AFD1-4D82-93C3-0BC1393C6D92}" type="pres">
      <dgm:prSet presAssocID="{2790E2D1-F221-47CE-B3E0-AE7FE6009B48}" presName="sibTrans" presStyleCnt="0"/>
      <dgm:spPr/>
    </dgm:pt>
    <dgm:pt modelId="{7062772E-D703-434B-858E-161F5AB4694F}" type="pres">
      <dgm:prSet presAssocID="{BC25D309-4CDE-4A83-A0F6-9CB186368235}" presName="compNode" presStyleCnt="0"/>
      <dgm:spPr/>
    </dgm:pt>
    <dgm:pt modelId="{C24EB983-8DD6-4CD0-A043-9BE896CAFB0A}" type="pres">
      <dgm:prSet presAssocID="{BC25D309-4CDE-4A83-A0F6-9CB186368235}" presName="bgRect" presStyleLbl="bgShp" presStyleIdx="1" presStyleCnt="5"/>
      <dgm:spPr/>
    </dgm:pt>
    <dgm:pt modelId="{E14A62C5-A341-444A-9025-F2107A16E014}" type="pres">
      <dgm:prSet presAssocID="{BC25D309-4CDE-4A83-A0F6-9CB18636823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170DC82-0D73-480C-B7A6-8FB5FC018187}" type="pres">
      <dgm:prSet presAssocID="{BC25D309-4CDE-4A83-A0F6-9CB186368235}" presName="spaceRect" presStyleCnt="0"/>
      <dgm:spPr/>
    </dgm:pt>
    <dgm:pt modelId="{D2ED39F0-A851-4109-BD64-A2A8D099AB56}" type="pres">
      <dgm:prSet presAssocID="{BC25D309-4CDE-4A83-A0F6-9CB186368235}" presName="parTx" presStyleLbl="revTx" presStyleIdx="1" presStyleCnt="5">
        <dgm:presLayoutVars>
          <dgm:chMax val="0"/>
          <dgm:chPref val="0"/>
        </dgm:presLayoutVars>
      </dgm:prSet>
      <dgm:spPr/>
    </dgm:pt>
    <dgm:pt modelId="{65316E2B-AC3D-4303-8F71-A5FD8A38FA1B}" type="pres">
      <dgm:prSet presAssocID="{C9874200-342C-4760-8820-542E7CD327B4}" presName="sibTrans" presStyleCnt="0"/>
      <dgm:spPr/>
    </dgm:pt>
    <dgm:pt modelId="{CAD579B2-7CD8-4C3F-83DF-AE09AFA06D3D}" type="pres">
      <dgm:prSet presAssocID="{3A260927-27C6-4D92-8C80-6E08851C42FB}" presName="compNode" presStyleCnt="0"/>
      <dgm:spPr/>
    </dgm:pt>
    <dgm:pt modelId="{4D8FAD95-41F0-4F31-B7A9-2754BA6C6EBF}" type="pres">
      <dgm:prSet presAssocID="{3A260927-27C6-4D92-8C80-6E08851C42FB}" presName="bgRect" presStyleLbl="bgShp" presStyleIdx="2" presStyleCnt="5"/>
      <dgm:spPr/>
    </dgm:pt>
    <dgm:pt modelId="{49EFAFF3-98ED-4E26-B4A8-808B1BE0C837}" type="pres">
      <dgm:prSet presAssocID="{3A260927-27C6-4D92-8C80-6E08851C42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2FAA0190-13A9-431F-A9BD-7A002624B2CF}" type="pres">
      <dgm:prSet presAssocID="{3A260927-27C6-4D92-8C80-6E08851C42FB}" presName="spaceRect" presStyleCnt="0"/>
      <dgm:spPr/>
    </dgm:pt>
    <dgm:pt modelId="{23332343-E241-4B87-92AA-100143ED258F}" type="pres">
      <dgm:prSet presAssocID="{3A260927-27C6-4D92-8C80-6E08851C42FB}" presName="parTx" presStyleLbl="revTx" presStyleIdx="2" presStyleCnt="5">
        <dgm:presLayoutVars>
          <dgm:chMax val="0"/>
          <dgm:chPref val="0"/>
        </dgm:presLayoutVars>
      </dgm:prSet>
      <dgm:spPr/>
    </dgm:pt>
    <dgm:pt modelId="{E7F523C4-7558-4022-9DC3-017218B1C859}" type="pres">
      <dgm:prSet presAssocID="{F36B4599-0B4C-44DF-9350-83107073CC05}" presName="sibTrans" presStyleCnt="0"/>
      <dgm:spPr/>
    </dgm:pt>
    <dgm:pt modelId="{8C731596-3D37-465C-ADD0-053420211624}" type="pres">
      <dgm:prSet presAssocID="{724A9CF3-0C8C-407E-A3AC-D0544484B5C7}" presName="compNode" presStyleCnt="0"/>
      <dgm:spPr/>
    </dgm:pt>
    <dgm:pt modelId="{0BCAD173-4658-4D93-A715-90DD5D4EA736}" type="pres">
      <dgm:prSet presAssocID="{724A9CF3-0C8C-407E-A3AC-D0544484B5C7}" presName="bgRect" presStyleLbl="bgShp" presStyleIdx="3" presStyleCnt="5"/>
      <dgm:spPr/>
    </dgm:pt>
    <dgm:pt modelId="{8499C6CD-0F47-4696-B11E-548792A0429F}" type="pres">
      <dgm:prSet presAssocID="{724A9CF3-0C8C-407E-A3AC-D0544484B5C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CBA0BA6-C939-4394-A5E3-4966337DFF7C}" type="pres">
      <dgm:prSet presAssocID="{724A9CF3-0C8C-407E-A3AC-D0544484B5C7}" presName="spaceRect" presStyleCnt="0"/>
      <dgm:spPr/>
    </dgm:pt>
    <dgm:pt modelId="{07F3B5F6-8989-4619-A2DF-DD07A0F54DC1}" type="pres">
      <dgm:prSet presAssocID="{724A9CF3-0C8C-407E-A3AC-D0544484B5C7}" presName="parTx" presStyleLbl="revTx" presStyleIdx="3" presStyleCnt="5">
        <dgm:presLayoutVars>
          <dgm:chMax val="0"/>
          <dgm:chPref val="0"/>
        </dgm:presLayoutVars>
      </dgm:prSet>
      <dgm:spPr/>
    </dgm:pt>
    <dgm:pt modelId="{A8F75686-A520-4D96-8B6C-189AA8D85197}" type="pres">
      <dgm:prSet presAssocID="{3DD1C11E-E2FA-414C-AA25-F351706468A4}" presName="sibTrans" presStyleCnt="0"/>
      <dgm:spPr/>
    </dgm:pt>
    <dgm:pt modelId="{EB614E8C-C28E-4B47-B267-8C5E0066F5ED}" type="pres">
      <dgm:prSet presAssocID="{963A71A4-F47F-4B5F-84E5-DFF79C1606AD}" presName="compNode" presStyleCnt="0"/>
      <dgm:spPr/>
    </dgm:pt>
    <dgm:pt modelId="{26C9B442-3F0B-4379-9BD4-2EA60C84F750}" type="pres">
      <dgm:prSet presAssocID="{963A71A4-F47F-4B5F-84E5-DFF79C1606AD}" presName="bgRect" presStyleLbl="bgShp" presStyleIdx="4" presStyleCnt="5"/>
      <dgm:spPr/>
    </dgm:pt>
    <dgm:pt modelId="{4CD4988F-9FDD-4958-B02A-E856CA7A6F92}" type="pres">
      <dgm:prSet presAssocID="{963A71A4-F47F-4B5F-84E5-DFF79C1606A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burban scene"/>
        </a:ext>
      </dgm:extLst>
    </dgm:pt>
    <dgm:pt modelId="{919DB5A2-3FC0-4626-B10F-4F2A95A8267A}" type="pres">
      <dgm:prSet presAssocID="{963A71A4-F47F-4B5F-84E5-DFF79C1606AD}" presName="spaceRect" presStyleCnt="0"/>
      <dgm:spPr/>
    </dgm:pt>
    <dgm:pt modelId="{1E482237-1128-4CC4-9EAD-249DE1655BBD}" type="pres">
      <dgm:prSet presAssocID="{963A71A4-F47F-4B5F-84E5-DFF79C1606AD}" presName="parTx" presStyleLbl="revTx" presStyleIdx="4" presStyleCnt="5">
        <dgm:presLayoutVars>
          <dgm:chMax val="0"/>
          <dgm:chPref val="0"/>
        </dgm:presLayoutVars>
      </dgm:prSet>
      <dgm:spPr/>
    </dgm:pt>
  </dgm:ptLst>
  <dgm:cxnLst>
    <dgm:cxn modelId="{BA87C067-35C7-4D5A-87A7-FE2BA3587EE4}" type="presOf" srcId="{724A9CF3-0C8C-407E-A3AC-D0544484B5C7}" destId="{07F3B5F6-8989-4619-A2DF-DD07A0F54DC1}" srcOrd="0" destOrd="0" presId="urn:microsoft.com/office/officeart/2018/2/layout/IconVerticalSolidList"/>
    <dgm:cxn modelId="{04F7AC48-FEF9-4576-8ACB-1201ED61691B}" type="presOf" srcId="{BC25D309-4CDE-4A83-A0F6-9CB186368235}" destId="{D2ED39F0-A851-4109-BD64-A2A8D099AB56}" srcOrd="0" destOrd="0" presId="urn:microsoft.com/office/officeart/2018/2/layout/IconVerticalSolidList"/>
    <dgm:cxn modelId="{05D91874-913E-4059-90B1-BED09EF9019D}" type="presOf" srcId="{963A71A4-F47F-4B5F-84E5-DFF79C1606AD}" destId="{1E482237-1128-4CC4-9EAD-249DE1655BBD}" srcOrd="0" destOrd="0" presId="urn:microsoft.com/office/officeart/2018/2/layout/IconVerticalSolidList"/>
    <dgm:cxn modelId="{B8EE6358-8FE9-4109-8CE8-0122AF3A22B5}" type="presOf" srcId="{3A260927-27C6-4D92-8C80-6E08851C42FB}" destId="{23332343-E241-4B87-92AA-100143ED258F}" srcOrd="0" destOrd="0" presId="urn:microsoft.com/office/officeart/2018/2/layout/IconVerticalSolidList"/>
    <dgm:cxn modelId="{13A97D94-4D50-4F99-B43A-729836CD1940}" srcId="{8D91BCD5-1BD5-4BE5-8D7A-B10508DE285F}" destId="{724A9CF3-0C8C-407E-A3AC-D0544484B5C7}" srcOrd="3" destOrd="0" parTransId="{5B4B76D7-A967-40AF-B4B1-E429F8D36F63}" sibTransId="{3DD1C11E-E2FA-414C-AA25-F351706468A4}"/>
    <dgm:cxn modelId="{CACF949E-AE94-4299-A54F-012C1A99CB80}" srcId="{8D91BCD5-1BD5-4BE5-8D7A-B10508DE285F}" destId="{963A71A4-F47F-4B5F-84E5-DFF79C1606AD}" srcOrd="4" destOrd="0" parTransId="{01FA063A-6230-4E50-AC4B-DDF5379DC5FF}" sibTransId="{B7CD2283-E09B-440E-979D-56FD09C84C98}"/>
    <dgm:cxn modelId="{CF4519BC-6545-4EAC-8D2A-C99F3C91C55D}" srcId="{8D91BCD5-1BD5-4BE5-8D7A-B10508DE285F}" destId="{C3310C69-18AA-497B-8237-E7D254EB3C3F}" srcOrd="0" destOrd="0" parTransId="{084000E9-77F1-4644-B94D-A365EC8432DF}" sibTransId="{2790E2D1-F221-47CE-B3E0-AE7FE6009B48}"/>
    <dgm:cxn modelId="{B51304DB-D34B-467C-AE5B-14ADE78D847B}" srcId="{8D91BCD5-1BD5-4BE5-8D7A-B10508DE285F}" destId="{3A260927-27C6-4D92-8C80-6E08851C42FB}" srcOrd="2" destOrd="0" parTransId="{2E1DAFE4-24B4-46A2-95BA-BE208D360171}" sibTransId="{F36B4599-0B4C-44DF-9350-83107073CC05}"/>
    <dgm:cxn modelId="{7DF3E8EE-A69C-4A14-8331-3E9C7AD46F16}" type="presOf" srcId="{C3310C69-18AA-497B-8237-E7D254EB3C3F}" destId="{503BB146-3DF3-48E1-8D18-9909D732AB0D}" srcOrd="0" destOrd="0" presId="urn:microsoft.com/office/officeart/2018/2/layout/IconVerticalSolidList"/>
    <dgm:cxn modelId="{5C444EFA-AEDD-4406-AC54-3844640F2513}" type="presOf" srcId="{8D91BCD5-1BD5-4BE5-8D7A-B10508DE285F}" destId="{7D072DA8-930E-4781-B151-483B10E43B39}" srcOrd="0" destOrd="0" presId="urn:microsoft.com/office/officeart/2018/2/layout/IconVerticalSolidList"/>
    <dgm:cxn modelId="{4FE88EFD-2976-46D0-A024-8BDA937B43A8}" srcId="{8D91BCD5-1BD5-4BE5-8D7A-B10508DE285F}" destId="{BC25D309-4CDE-4A83-A0F6-9CB186368235}" srcOrd="1" destOrd="0" parTransId="{DF05DC44-9109-49EF-B179-BE5180818F93}" sibTransId="{C9874200-342C-4760-8820-542E7CD327B4}"/>
    <dgm:cxn modelId="{3E8BD400-8E40-4C4E-B750-B317A038B366}" type="presParOf" srcId="{7D072DA8-930E-4781-B151-483B10E43B39}" destId="{B44C8465-92F6-42C4-AA5D-AE019E11F0FA}" srcOrd="0" destOrd="0" presId="urn:microsoft.com/office/officeart/2018/2/layout/IconVerticalSolidList"/>
    <dgm:cxn modelId="{A078A1EC-A90E-4517-9357-C7CE2F650E71}" type="presParOf" srcId="{B44C8465-92F6-42C4-AA5D-AE019E11F0FA}" destId="{D9AE0C64-DA07-44D3-9553-7EA6F83DD07F}" srcOrd="0" destOrd="0" presId="urn:microsoft.com/office/officeart/2018/2/layout/IconVerticalSolidList"/>
    <dgm:cxn modelId="{84F72C0A-E18B-4B0B-B913-0773C2603FD9}" type="presParOf" srcId="{B44C8465-92F6-42C4-AA5D-AE019E11F0FA}" destId="{48111C94-6561-43B9-A4F5-C5158AFBA4A0}" srcOrd="1" destOrd="0" presId="urn:microsoft.com/office/officeart/2018/2/layout/IconVerticalSolidList"/>
    <dgm:cxn modelId="{9443FB67-8D2D-4F49-AD83-9E5E07F1AECE}" type="presParOf" srcId="{B44C8465-92F6-42C4-AA5D-AE019E11F0FA}" destId="{B51EDD39-261F-4D2E-900A-A957C28D419F}" srcOrd="2" destOrd="0" presId="urn:microsoft.com/office/officeart/2018/2/layout/IconVerticalSolidList"/>
    <dgm:cxn modelId="{D6A96951-7B5E-4FB1-958F-92335227324C}" type="presParOf" srcId="{B44C8465-92F6-42C4-AA5D-AE019E11F0FA}" destId="{503BB146-3DF3-48E1-8D18-9909D732AB0D}" srcOrd="3" destOrd="0" presId="urn:microsoft.com/office/officeart/2018/2/layout/IconVerticalSolidList"/>
    <dgm:cxn modelId="{2605F2FC-624F-4370-9AA4-945EF6814C13}" type="presParOf" srcId="{7D072DA8-930E-4781-B151-483B10E43B39}" destId="{57ED0349-AFD1-4D82-93C3-0BC1393C6D92}" srcOrd="1" destOrd="0" presId="urn:microsoft.com/office/officeart/2018/2/layout/IconVerticalSolidList"/>
    <dgm:cxn modelId="{D1D6BD8E-AB8C-44A6-A873-B94DE9B4DF54}" type="presParOf" srcId="{7D072DA8-930E-4781-B151-483B10E43B39}" destId="{7062772E-D703-434B-858E-161F5AB4694F}" srcOrd="2" destOrd="0" presId="urn:microsoft.com/office/officeart/2018/2/layout/IconVerticalSolidList"/>
    <dgm:cxn modelId="{9DB86896-9F52-459B-A00F-057F0CE537DB}" type="presParOf" srcId="{7062772E-D703-434B-858E-161F5AB4694F}" destId="{C24EB983-8DD6-4CD0-A043-9BE896CAFB0A}" srcOrd="0" destOrd="0" presId="urn:microsoft.com/office/officeart/2018/2/layout/IconVerticalSolidList"/>
    <dgm:cxn modelId="{F14E6C18-5E81-4E40-8CA7-14C70826ADFE}" type="presParOf" srcId="{7062772E-D703-434B-858E-161F5AB4694F}" destId="{E14A62C5-A341-444A-9025-F2107A16E014}" srcOrd="1" destOrd="0" presId="urn:microsoft.com/office/officeart/2018/2/layout/IconVerticalSolidList"/>
    <dgm:cxn modelId="{108B98BC-71D1-44C1-9119-90BA0F7808B3}" type="presParOf" srcId="{7062772E-D703-434B-858E-161F5AB4694F}" destId="{3170DC82-0D73-480C-B7A6-8FB5FC018187}" srcOrd="2" destOrd="0" presId="urn:microsoft.com/office/officeart/2018/2/layout/IconVerticalSolidList"/>
    <dgm:cxn modelId="{7521F243-3593-411D-A818-101F45D6628B}" type="presParOf" srcId="{7062772E-D703-434B-858E-161F5AB4694F}" destId="{D2ED39F0-A851-4109-BD64-A2A8D099AB56}" srcOrd="3" destOrd="0" presId="urn:microsoft.com/office/officeart/2018/2/layout/IconVerticalSolidList"/>
    <dgm:cxn modelId="{72BFC1FD-D351-4224-939E-AE84F236E24A}" type="presParOf" srcId="{7D072DA8-930E-4781-B151-483B10E43B39}" destId="{65316E2B-AC3D-4303-8F71-A5FD8A38FA1B}" srcOrd="3" destOrd="0" presId="urn:microsoft.com/office/officeart/2018/2/layout/IconVerticalSolidList"/>
    <dgm:cxn modelId="{652A45F8-1EE8-4CA7-A9A4-C61EFE427DFE}" type="presParOf" srcId="{7D072DA8-930E-4781-B151-483B10E43B39}" destId="{CAD579B2-7CD8-4C3F-83DF-AE09AFA06D3D}" srcOrd="4" destOrd="0" presId="urn:microsoft.com/office/officeart/2018/2/layout/IconVerticalSolidList"/>
    <dgm:cxn modelId="{2CF614D8-409D-40EA-9BAF-B99C5886D2DA}" type="presParOf" srcId="{CAD579B2-7CD8-4C3F-83DF-AE09AFA06D3D}" destId="{4D8FAD95-41F0-4F31-B7A9-2754BA6C6EBF}" srcOrd="0" destOrd="0" presId="urn:microsoft.com/office/officeart/2018/2/layout/IconVerticalSolidList"/>
    <dgm:cxn modelId="{EE6D9992-5390-4902-9F85-BE1203A7D1E7}" type="presParOf" srcId="{CAD579B2-7CD8-4C3F-83DF-AE09AFA06D3D}" destId="{49EFAFF3-98ED-4E26-B4A8-808B1BE0C837}" srcOrd="1" destOrd="0" presId="urn:microsoft.com/office/officeart/2018/2/layout/IconVerticalSolidList"/>
    <dgm:cxn modelId="{E17C74D6-2CEE-4805-B6D6-58C19215845A}" type="presParOf" srcId="{CAD579B2-7CD8-4C3F-83DF-AE09AFA06D3D}" destId="{2FAA0190-13A9-431F-A9BD-7A002624B2CF}" srcOrd="2" destOrd="0" presId="urn:microsoft.com/office/officeart/2018/2/layout/IconVerticalSolidList"/>
    <dgm:cxn modelId="{D2AA3FD9-A692-4B90-8B02-F371C31C7AC3}" type="presParOf" srcId="{CAD579B2-7CD8-4C3F-83DF-AE09AFA06D3D}" destId="{23332343-E241-4B87-92AA-100143ED258F}" srcOrd="3" destOrd="0" presId="urn:microsoft.com/office/officeart/2018/2/layout/IconVerticalSolidList"/>
    <dgm:cxn modelId="{C778D387-C46F-427F-9837-94C778C62629}" type="presParOf" srcId="{7D072DA8-930E-4781-B151-483B10E43B39}" destId="{E7F523C4-7558-4022-9DC3-017218B1C859}" srcOrd="5" destOrd="0" presId="urn:microsoft.com/office/officeart/2018/2/layout/IconVerticalSolidList"/>
    <dgm:cxn modelId="{93B56053-1545-43A9-A396-66010C14FE3A}" type="presParOf" srcId="{7D072DA8-930E-4781-B151-483B10E43B39}" destId="{8C731596-3D37-465C-ADD0-053420211624}" srcOrd="6" destOrd="0" presId="urn:microsoft.com/office/officeart/2018/2/layout/IconVerticalSolidList"/>
    <dgm:cxn modelId="{CAD7D3C2-8B0B-475B-B978-303C87B8BEF1}" type="presParOf" srcId="{8C731596-3D37-465C-ADD0-053420211624}" destId="{0BCAD173-4658-4D93-A715-90DD5D4EA736}" srcOrd="0" destOrd="0" presId="urn:microsoft.com/office/officeart/2018/2/layout/IconVerticalSolidList"/>
    <dgm:cxn modelId="{F7F5B0DC-762F-4B42-9F95-0C8EEB2BFB9E}" type="presParOf" srcId="{8C731596-3D37-465C-ADD0-053420211624}" destId="{8499C6CD-0F47-4696-B11E-548792A0429F}" srcOrd="1" destOrd="0" presId="urn:microsoft.com/office/officeart/2018/2/layout/IconVerticalSolidList"/>
    <dgm:cxn modelId="{CFB23154-1A4A-4CEE-8B3D-1431BFE1F202}" type="presParOf" srcId="{8C731596-3D37-465C-ADD0-053420211624}" destId="{9CBA0BA6-C939-4394-A5E3-4966337DFF7C}" srcOrd="2" destOrd="0" presId="urn:microsoft.com/office/officeart/2018/2/layout/IconVerticalSolidList"/>
    <dgm:cxn modelId="{5EB28439-898C-4746-88D6-EC39DB66AD06}" type="presParOf" srcId="{8C731596-3D37-465C-ADD0-053420211624}" destId="{07F3B5F6-8989-4619-A2DF-DD07A0F54DC1}" srcOrd="3" destOrd="0" presId="urn:microsoft.com/office/officeart/2018/2/layout/IconVerticalSolidList"/>
    <dgm:cxn modelId="{C02B57D9-0723-4D3A-8F9F-8FED143769CD}" type="presParOf" srcId="{7D072DA8-930E-4781-B151-483B10E43B39}" destId="{A8F75686-A520-4D96-8B6C-189AA8D85197}" srcOrd="7" destOrd="0" presId="urn:microsoft.com/office/officeart/2018/2/layout/IconVerticalSolidList"/>
    <dgm:cxn modelId="{00784822-3398-40DA-AAA4-BE8D9551DF49}" type="presParOf" srcId="{7D072DA8-930E-4781-B151-483B10E43B39}" destId="{EB614E8C-C28E-4B47-B267-8C5E0066F5ED}" srcOrd="8" destOrd="0" presId="urn:microsoft.com/office/officeart/2018/2/layout/IconVerticalSolidList"/>
    <dgm:cxn modelId="{81CD754D-A9E6-4DED-BDEC-C1A3977E5239}" type="presParOf" srcId="{EB614E8C-C28E-4B47-B267-8C5E0066F5ED}" destId="{26C9B442-3F0B-4379-9BD4-2EA60C84F750}" srcOrd="0" destOrd="0" presId="urn:microsoft.com/office/officeart/2018/2/layout/IconVerticalSolidList"/>
    <dgm:cxn modelId="{732039E1-3350-4FA3-8D95-A0F7DE42DC26}" type="presParOf" srcId="{EB614E8C-C28E-4B47-B267-8C5E0066F5ED}" destId="{4CD4988F-9FDD-4958-B02A-E856CA7A6F92}" srcOrd="1" destOrd="0" presId="urn:microsoft.com/office/officeart/2018/2/layout/IconVerticalSolidList"/>
    <dgm:cxn modelId="{50F394C4-C569-470C-9AF8-77085710728C}" type="presParOf" srcId="{EB614E8C-C28E-4B47-B267-8C5E0066F5ED}" destId="{919DB5A2-3FC0-4626-B10F-4F2A95A8267A}" srcOrd="2" destOrd="0" presId="urn:microsoft.com/office/officeart/2018/2/layout/IconVerticalSolidList"/>
    <dgm:cxn modelId="{1129AAEC-EFB0-4B0A-93B6-84E2ED5387ED}" type="presParOf" srcId="{EB614E8C-C28E-4B47-B267-8C5E0066F5ED}" destId="{1E482237-1128-4CC4-9EAD-249DE1655BBD}"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D5EC8-EB47-4FF0-81B8-DD4349F98576}">
      <dsp:nvSpPr>
        <dsp:cNvPr id="0" name=""/>
        <dsp:cNvSpPr/>
      </dsp:nvSpPr>
      <dsp:spPr>
        <a:xfrm>
          <a:off x="0" y="558"/>
          <a:ext cx="6496050"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2E2172A-6864-4FC9-8B8F-9DB2F3CBFDAA}">
      <dsp:nvSpPr>
        <dsp:cNvPr id="0" name=""/>
        <dsp:cNvSpPr/>
      </dsp:nvSpPr>
      <dsp:spPr>
        <a:xfrm>
          <a:off x="0" y="558"/>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a:t>People without a home typically die about 30 years earlier; higher rates of acute and chronic conditions</a:t>
          </a:r>
          <a:endParaRPr lang="en-US" sz="1500" kern="1200"/>
        </a:p>
      </dsp:txBody>
      <dsp:txXfrm>
        <a:off x="0" y="558"/>
        <a:ext cx="6496050" cy="652983"/>
      </dsp:txXfrm>
    </dsp:sp>
    <dsp:sp modelId="{795AACB2-A2AC-415E-86EE-DECB7662720B}">
      <dsp:nvSpPr>
        <dsp:cNvPr id="0" name=""/>
        <dsp:cNvSpPr/>
      </dsp:nvSpPr>
      <dsp:spPr>
        <a:xfrm>
          <a:off x="0" y="653541"/>
          <a:ext cx="6496050" cy="0"/>
        </a:xfrm>
        <a:prstGeom prst="line">
          <a:avLst/>
        </a:prstGeom>
        <a:gradFill rotWithShape="0">
          <a:gsLst>
            <a:gs pos="0">
              <a:schemeClr val="accent5">
                <a:hueOff val="-2025358"/>
                <a:satOff val="-138"/>
                <a:lumOff val="327"/>
                <a:alphaOff val="0"/>
                <a:tint val="98000"/>
                <a:lumMod val="114000"/>
              </a:schemeClr>
            </a:gs>
            <a:gs pos="100000">
              <a:schemeClr val="accent5">
                <a:hueOff val="-2025358"/>
                <a:satOff val="-138"/>
                <a:lumOff val="327"/>
                <a:alphaOff val="0"/>
                <a:shade val="90000"/>
                <a:lumMod val="84000"/>
              </a:schemeClr>
            </a:gs>
          </a:gsLst>
          <a:lin ang="5400000" scaled="0"/>
        </a:gradFill>
        <a:ln w="9525" cap="rnd" cmpd="sng" algn="ctr">
          <a:solidFill>
            <a:schemeClr val="accent5">
              <a:hueOff val="-2025358"/>
              <a:satOff val="-138"/>
              <a:lumOff val="32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C21326F-27F2-4BF2-B041-60CD13E6A81D}">
      <dsp:nvSpPr>
        <dsp:cNvPr id="0" name=""/>
        <dsp:cNvSpPr/>
      </dsp:nvSpPr>
      <dsp:spPr>
        <a:xfrm>
          <a:off x="0" y="653541"/>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a:t>40-60% of people experiencing homelessness have a job</a:t>
          </a:r>
          <a:endParaRPr lang="en-US" sz="1500" kern="1200"/>
        </a:p>
      </dsp:txBody>
      <dsp:txXfrm>
        <a:off x="0" y="653541"/>
        <a:ext cx="6496050" cy="652983"/>
      </dsp:txXfrm>
    </dsp:sp>
    <dsp:sp modelId="{46F2477C-39D4-4A2F-ABBA-EEADBDAB2B3A}">
      <dsp:nvSpPr>
        <dsp:cNvPr id="0" name=""/>
        <dsp:cNvSpPr/>
      </dsp:nvSpPr>
      <dsp:spPr>
        <a:xfrm>
          <a:off x="0" y="1306524"/>
          <a:ext cx="6496050" cy="0"/>
        </a:xfrm>
        <a:prstGeom prst="line">
          <a:avLst/>
        </a:prstGeom>
        <a:gradFill rotWithShape="0">
          <a:gsLst>
            <a:gs pos="0">
              <a:schemeClr val="accent5">
                <a:hueOff val="-4050717"/>
                <a:satOff val="-275"/>
                <a:lumOff val="654"/>
                <a:alphaOff val="0"/>
                <a:tint val="98000"/>
                <a:lumMod val="114000"/>
              </a:schemeClr>
            </a:gs>
            <a:gs pos="100000">
              <a:schemeClr val="accent5">
                <a:hueOff val="-4050717"/>
                <a:satOff val="-275"/>
                <a:lumOff val="654"/>
                <a:alphaOff val="0"/>
                <a:shade val="90000"/>
                <a:lumMod val="84000"/>
              </a:schemeClr>
            </a:gs>
          </a:gsLst>
          <a:lin ang="5400000" scaled="0"/>
        </a:gradFill>
        <a:ln w="9525" cap="rnd" cmpd="sng" algn="ctr">
          <a:solidFill>
            <a:schemeClr val="accent5">
              <a:hueOff val="-4050717"/>
              <a:satOff val="-275"/>
              <a:lumOff val="65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B06B69A-97F7-4EBC-81DE-5CA647730FE9}">
      <dsp:nvSpPr>
        <dsp:cNvPr id="0" name=""/>
        <dsp:cNvSpPr/>
      </dsp:nvSpPr>
      <dsp:spPr>
        <a:xfrm>
          <a:off x="0" y="1306524"/>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a:t>People with minimum wage jobs must work 86 hours a week to afford a 1-bedroom unit</a:t>
          </a:r>
          <a:endParaRPr lang="en-US" sz="1500" kern="1200"/>
        </a:p>
      </dsp:txBody>
      <dsp:txXfrm>
        <a:off x="0" y="1306524"/>
        <a:ext cx="6496050" cy="652983"/>
      </dsp:txXfrm>
    </dsp:sp>
    <dsp:sp modelId="{BB367108-8729-4DA1-BFCC-8E3F19BE9B76}">
      <dsp:nvSpPr>
        <dsp:cNvPr id="0" name=""/>
        <dsp:cNvSpPr/>
      </dsp:nvSpPr>
      <dsp:spPr>
        <a:xfrm>
          <a:off x="0" y="1959508"/>
          <a:ext cx="6496050" cy="0"/>
        </a:xfrm>
        <a:prstGeom prst="line">
          <a:avLst/>
        </a:prstGeom>
        <a:gradFill rotWithShape="0">
          <a:gsLst>
            <a:gs pos="0">
              <a:schemeClr val="accent5">
                <a:hueOff val="-6076075"/>
                <a:satOff val="-413"/>
                <a:lumOff val="981"/>
                <a:alphaOff val="0"/>
                <a:tint val="98000"/>
                <a:lumMod val="114000"/>
              </a:schemeClr>
            </a:gs>
            <a:gs pos="100000">
              <a:schemeClr val="accent5">
                <a:hueOff val="-6076075"/>
                <a:satOff val="-413"/>
                <a:lumOff val="981"/>
                <a:alphaOff val="0"/>
                <a:shade val="90000"/>
                <a:lumMod val="84000"/>
              </a:schemeClr>
            </a:gs>
          </a:gsLst>
          <a:lin ang="5400000" scaled="0"/>
        </a:gradFill>
        <a:ln w="9525" cap="rnd" cmpd="sng" algn="ctr">
          <a:solidFill>
            <a:schemeClr val="accent5">
              <a:hueOff val="-6076075"/>
              <a:satOff val="-413"/>
              <a:lumOff val="98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A3940BD-D42C-41EB-AAD1-C01E52837D63}">
      <dsp:nvSpPr>
        <dsp:cNvPr id="0" name=""/>
        <dsp:cNvSpPr/>
      </dsp:nvSpPr>
      <dsp:spPr>
        <a:xfrm>
          <a:off x="0" y="1959508"/>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dirty="0"/>
            <a:t>50% of people are 1 paycheck away from homelessness, 1 crisis away – medical emergency or automobile accident</a:t>
          </a:r>
          <a:endParaRPr lang="en-US" sz="1500" kern="1200" dirty="0"/>
        </a:p>
      </dsp:txBody>
      <dsp:txXfrm>
        <a:off x="0" y="1959508"/>
        <a:ext cx="6496050" cy="652983"/>
      </dsp:txXfrm>
    </dsp:sp>
    <dsp:sp modelId="{7CB75486-A4AC-4439-B836-1DFC2C020A2A}">
      <dsp:nvSpPr>
        <dsp:cNvPr id="0" name=""/>
        <dsp:cNvSpPr/>
      </dsp:nvSpPr>
      <dsp:spPr>
        <a:xfrm>
          <a:off x="0" y="2612491"/>
          <a:ext cx="6496050" cy="0"/>
        </a:xfrm>
        <a:prstGeom prst="line">
          <a:avLst/>
        </a:prstGeom>
        <a:gradFill rotWithShape="0">
          <a:gsLst>
            <a:gs pos="0">
              <a:schemeClr val="accent5">
                <a:hueOff val="-8101434"/>
                <a:satOff val="-551"/>
                <a:lumOff val="1307"/>
                <a:alphaOff val="0"/>
                <a:tint val="98000"/>
                <a:lumMod val="114000"/>
              </a:schemeClr>
            </a:gs>
            <a:gs pos="100000">
              <a:schemeClr val="accent5">
                <a:hueOff val="-8101434"/>
                <a:satOff val="-551"/>
                <a:lumOff val="1307"/>
                <a:alphaOff val="0"/>
                <a:shade val="90000"/>
                <a:lumMod val="84000"/>
              </a:schemeClr>
            </a:gs>
          </a:gsLst>
          <a:lin ang="5400000" scaled="0"/>
        </a:gradFill>
        <a:ln w="9525" cap="rnd" cmpd="sng" algn="ctr">
          <a:solidFill>
            <a:schemeClr val="accent5">
              <a:hueOff val="-8101434"/>
              <a:satOff val="-551"/>
              <a:lumOff val="130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C4A2BAB-BAD9-4FB3-A8DA-9DBEA800494D}">
      <dsp:nvSpPr>
        <dsp:cNvPr id="0" name=""/>
        <dsp:cNvSpPr/>
      </dsp:nvSpPr>
      <dsp:spPr>
        <a:xfrm>
          <a:off x="0" y="2612491"/>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a:t>70% of the lowest wage households spend half their income on rent</a:t>
          </a:r>
          <a:endParaRPr lang="en-US" sz="1500" kern="1200"/>
        </a:p>
      </dsp:txBody>
      <dsp:txXfrm>
        <a:off x="0" y="2612491"/>
        <a:ext cx="6496050" cy="652983"/>
      </dsp:txXfrm>
    </dsp:sp>
    <dsp:sp modelId="{12A65169-3FC6-4EFC-8F2C-F2C82C857C13}">
      <dsp:nvSpPr>
        <dsp:cNvPr id="0" name=""/>
        <dsp:cNvSpPr/>
      </dsp:nvSpPr>
      <dsp:spPr>
        <a:xfrm>
          <a:off x="0" y="3265475"/>
          <a:ext cx="6496050" cy="0"/>
        </a:xfrm>
        <a:prstGeom prst="line">
          <a:avLst/>
        </a:prstGeom>
        <a:gradFill rotWithShape="0">
          <a:gsLst>
            <a:gs pos="0">
              <a:schemeClr val="accent5">
                <a:hueOff val="-10126791"/>
                <a:satOff val="-688"/>
                <a:lumOff val="1634"/>
                <a:alphaOff val="0"/>
                <a:tint val="98000"/>
                <a:lumMod val="114000"/>
              </a:schemeClr>
            </a:gs>
            <a:gs pos="100000">
              <a:schemeClr val="accent5">
                <a:hueOff val="-10126791"/>
                <a:satOff val="-688"/>
                <a:lumOff val="1634"/>
                <a:alphaOff val="0"/>
                <a:shade val="90000"/>
                <a:lumMod val="84000"/>
              </a:schemeClr>
            </a:gs>
          </a:gsLst>
          <a:lin ang="5400000" scaled="0"/>
        </a:gradFill>
        <a:ln w="9525" cap="rnd" cmpd="sng" algn="ctr">
          <a:solidFill>
            <a:schemeClr val="accent5">
              <a:hueOff val="-10126791"/>
              <a:satOff val="-688"/>
              <a:lumOff val="163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EAF027A-F47C-4CE7-B78B-981B190A6511}">
      <dsp:nvSpPr>
        <dsp:cNvPr id="0" name=""/>
        <dsp:cNvSpPr/>
      </dsp:nvSpPr>
      <dsp:spPr>
        <a:xfrm>
          <a:off x="0" y="3265475"/>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dirty="0"/>
            <a:t>Only 37 affordable homes are available for every 100 extremely low-income renters (NM 32-40k shortage, per MFA strategic plan in 2021)</a:t>
          </a:r>
          <a:endParaRPr lang="en-US" sz="1500" kern="1200" dirty="0"/>
        </a:p>
      </dsp:txBody>
      <dsp:txXfrm>
        <a:off x="0" y="3265475"/>
        <a:ext cx="6496050" cy="652983"/>
      </dsp:txXfrm>
    </dsp:sp>
    <dsp:sp modelId="{66198296-F26E-44C2-AB8A-1AA78A381B06}">
      <dsp:nvSpPr>
        <dsp:cNvPr id="0" name=""/>
        <dsp:cNvSpPr/>
      </dsp:nvSpPr>
      <dsp:spPr>
        <a:xfrm>
          <a:off x="0" y="3918458"/>
          <a:ext cx="6496050" cy="0"/>
        </a:xfrm>
        <a:prstGeom prst="line">
          <a:avLst/>
        </a:prstGeom>
        <a:gradFill rotWithShape="0">
          <a:gsLst>
            <a:gs pos="0">
              <a:schemeClr val="accent5">
                <a:hueOff val="-12152150"/>
                <a:satOff val="-826"/>
                <a:lumOff val="1961"/>
                <a:alphaOff val="0"/>
                <a:tint val="98000"/>
                <a:lumMod val="114000"/>
              </a:schemeClr>
            </a:gs>
            <a:gs pos="100000">
              <a:schemeClr val="accent5">
                <a:hueOff val="-12152150"/>
                <a:satOff val="-826"/>
                <a:lumOff val="1961"/>
                <a:alphaOff val="0"/>
                <a:shade val="90000"/>
                <a:lumMod val="84000"/>
              </a:schemeClr>
            </a:gs>
          </a:gsLst>
          <a:lin ang="5400000" scaled="0"/>
        </a:gradFill>
        <a:ln w="9525" cap="rnd" cmpd="sng" algn="ctr">
          <a:solidFill>
            <a:schemeClr val="accent5">
              <a:hueOff val="-12152150"/>
              <a:satOff val="-826"/>
              <a:lumOff val="196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AB18D2C-8DF3-494A-8678-E5C01FC564A1}">
      <dsp:nvSpPr>
        <dsp:cNvPr id="0" name=""/>
        <dsp:cNvSpPr/>
      </dsp:nvSpPr>
      <dsp:spPr>
        <a:xfrm>
          <a:off x="0" y="3918458"/>
          <a:ext cx="649605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i="1" kern="1200"/>
            <a:t>Every $100 increase in median rent is associated with a 9% rise in homelessness</a:t>
          </a:r>
          <a:endParaRPr lang="en-US" sz="1500" kern="1200"/>
        </a:p>
      </dsp:txBody>
      <dsp:txXfrm>
        <a:off x="0" y="3918458"/>
        <a:ext cx="6496050" cy="65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1B773-773D-4CF9-868D-720833B63E26}">
      <dsp:nvSpPr>
        <dsp:cNvPr id="0" name=""/>
        <dsp:cNvSpPr/>
      </dsp:nvSpPr>
      <dsp:spPr>
        <a:xfrm>
          <a:off x="2755" y="607461"/>
          <a:ext cx="2185777" cy="13114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Training</a:t>
          </a:r>
          <a:endParaRPr lang="en-US" sz="1400" b="1" u="sng" kern="1200" dirty="0"/>
        </a:p>
      </dsp:txBody>
      <dsp:txXfrm>
        <a:off x="2755" y="607461"/>
        <a:ext cx="2185777" cy="1311466"/>
      </dsp:txXfrm>
    </dsp:sp>
    <dsp:sp modelId="{E533C0A3-6F80-467E-8A90-8102519B034F}">
      <dsp:nvSpPr>
        <dsp:cNvPr id="0" name=""/>
        <dsp:cNvSpPr/>
      </dsp:nvSpPr>
      <dsp:spPr>
        <a:xfrm>
          <a:off x="2407110" y="607461"/>
          <a:ext cx="2185777" cy="13114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Outreach</a:t>
          </a:r>
          <a:endParaRPr lang="en-US" sz="1400" b="1" u="sng" kern="1200" dirty="0"/>
        </a:p>
      </dsp:txBody>
      <dsp:txXfrm>
        <a:off x="2407110" y="607461"/>
        <a:ext cx="2185777" cy="1311466"/>
      </dsp:txXfrm>
    </dsp:sp>
    <dsp:sp modelId="{03206D9E-BFB8-4BA9-A300-B16C2877981A}">
      <dsp:nvSpPr>
        <dsp:cNvPr id="0" name=""/>
        <dsp:cNvSpPr/>
      </dsp:nvSpPr>
      <dsp:spPr>
        <a:xfrm>
          <a:off x="4811464" y="607461"/>
          <a:ext cx="2185777" cy="131146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SSI/SSDI Outreach Access to Recovery (SOAR)</a:t>
          </a:r>
        </a:p>
      </dsp:txBody>
      <dsp:txXfrm>
        <a:off x="4811464" y="607461"/>
        <a:ext cx="2185777" cy="1311466"/>
      </dsp:txXfrm>
    </dsp:sp>
    <dsp:sp modelId="{C63EFF65-BD1D-4F8A-BBD7-11E115367673}">
      <dsp:nvSpPr>
        <dsp:cNvPr id="0" name=""/>
        <dsp:cNvSpPr/>
      </dsp:nvSpPr>
      <dsp:spPr>
        <a:xfrm>
          <a:off x="7215819" y="607461"/>
          <a:ext cx="2185777" cy="131146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Shelters</a:t>
          </a:r>
          <a:endParaRPr lang="en-US" sz="1400" b="1" u="sng" kern="1200" dirty="0"/>
        </a:p>
      </dsp:txBody>
      <dsp:txXfrm>
        <a:off x="7215819" y="607461"/>
        <a:ext cx="2185777" cy="1311466"/>
      </dsp:txXfrm>
    </dsp:sp>
    <dsp:sp modelId="{32DCF0D7-3341-4181-9950-0621B7DCCA28}">
      <dsp:nvSpPr>
        <dsp:cNvPr id="0" name=""/>
        <dsp:cNvSpPr/>
      </dsp:nvSpPr>
      <dsp:spPr>
        <a:xfrm>
          <a:off x="1204932" y="2137505"/>
          <a:ext cx="2185777" cy="131146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Housing Assistance</a:t>
          </a:r>
        </a:p>
        <a:p>
          <a:pPr marL="0" lvl="0" indent="0" algn="ctr" defTabSz="622300">
            <a:lnSpc>
              <a:spcPct val="90000"/>
            </a:lnSpc>
            <a:spcBef>
              <a:spcPct val="0"/>
            </a:spcBef>
            <a:spcAft>
              <a:spcPct val="35000"/>
            </a:spcAft>
            <a:buNone/>
          </a:pPr>
          <a:r>
            <a:rPr lang="en-US" sz="1400" b="0" i="1" kern="1200" dirty="0"/>
            <a:t>MIAEP, Fresh Start Rental Assistance</a:t>
          </a:r>
          <a:endParaRPr lang="en-US" sz="1400" i="1" kern="1200" dirty="0"/>
        </a:p>
      </dsp:txBody>
      <dsp:txXfrm>
        <a:off x="1204932" y="2137505"/>
        <a:ext cx="2185777" cy="1311466"/>
      </dsp:txXfrm>
    </dsp:sp>
    <dsp:sp modelId="{9FA5FE39-1D05-4406-95DB-E89EDD827BFF}">
      <dsp:nvSpPr>
        <dsp:cNvPr id="0" name=""/>
        <dsp:cNvSpPr/>
      </dsp:nvSpPr>
      <dsp:spPr>
        <a:xfrm>
          <a:off x="3609287" y="2137505"/>
          <a:ext cx="2185777" cy="131146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Transitional Housing </a:t>
          </a:r>
          <a:endParaRPr lang="en-US" sz="1400" b="1" i="0" kern="1200" dirty="0"/>
        </a:p>
        <a:p>
          <a:pPr marL="0" lvl="0" indent="0" algn="ctr" defTabSz="622300">
            <a:lnSpc>
              <a:spcPct val="90000"/>
            </a:lnSpc>
            <a:spcBef>
              <a:spcPct val="0"/>
            </a:spcBef>
            <a:spcAft>
              <a:spcPct val="35000"/>
            </a:spcAft>
            <a:buNone/>
          </a:pPr>
          <a:r>
            <a:rPr lang="en-US" sz="1400" b="0" i="1" kern="1200" dirty="0"/>
            <a:t>Crisis Housing</a:t>
          </a:r>
        </a:p>
        <a:p>
          <a:pPr marL="0" lvl="0" indent="0" algn="ctr" defTabSz="622300">
            <a:lnSpc>
              <a:spcPct val="90000"/>
            </a:lnSpc>
            <a:spcBef>
              <a:spcPct val="0"/>
            </a:spcBef>
            <a:spcAft>
              <a:spcPct val="35000"/>
            </a:spcAft>
            <a:buNone/>
          </a:pPr>
          <a:r>
            <a:rPr lang="en-US" sz="1400" b="1" i="0" u="sng" kern="1200" dirty="0"/>
            <a:t>Recovery Housing </a:t>
          </a:r>
        </a:p>
        <a:p>
          <a:pPr marL="0" lvl="0" indent="0" algn="ctr" defTabSz="622300">
            <a:lnSpc>
              <a:spcPct val="90000"/>
            </a:lnSpc>
            <a:spcBef>
              <a:spcPct val="0"/>
            </a:spcBef>
            <a:spcAft>
              <a:spcPct val="35000"/>
            </a:spcAft>
            <a:buNone/>
          </a:pPr>
          <a:r>
            <a:rPr lang="en-US" sz="1400" b="0" i="0" u="none" kern="1200" dirty="0"/>
            <a:t>(</a:t>
          </a:r>
          <a:r>
            <a:rPr lang="en-US" sz="1400" b="0" i="1" kern="1200" dirty="0"/>
            <a:t>Oxford House)</a:t>
          </a:r>
          <a:endParaRPr lang="en-US" sz="1400" i="1" kern="1200" dirty="0"/>
        </a:p>
      </dsp:txBody>
      <dsp:txXfrm>
        <a:off x="3609287" y="2137505"/>
        <a:ext cx="2185777" cy="1311466"/>
      </dsp:txXfrm>
    </dsp:sp>
    <dsp:sp modelId="{402C6B91-FDA2-46B2-8433-3A21D90A13FB}">
      <dsp:nvSpPr>
        <dsp:cNvPr id="0" name=""/>
        <dsp:cNvSpPr/>
      </dsp:nvSpPr>
      <dsp:spPr>
        <a:xfrm>
          <a:off x="6013642" y="2137505"/>
          <a:ext cx="2185777" cy="131146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sng" kern="1200" dirty="0"/>
            <a:t>Permanent Supportive Housing</a:t>
          </a:r>
        </a:p>
        <a:p>
          <a:pPr marL="0" lvl="0" indent="0" algn="ctr" defTabSz="622300">
            <a:lnSpc>
              <a:spcPct val="90000"/>
            </a:lnSpc>
            <a:spcBef>
              <a:spcPct val="0"/>
            </a:spcBef>
            <a:spcAft>
              <a:spcPct val="35000"/>
            </a:spcAft>
            <a:buNone/>
          </a:pPr>
          <a:r>
            <a:rPr lang="en-US" sz="1400" b="0" i="1" kern="1200" dirty="0"/>
            <a:t>(Linkages, Set Aside Housing Program/Local Lead Agencies)</a:t>
          </a:r>
          <a:endParaRPr lang="en-US" sz="1400" i="1" kern="1200" dirty="0"/>
        </a:p>
      </dsp:txBody>
      <dsp:txXfrm>
        <a:off x="6013642" y="2137505"/>
        <a:ext cx="2185777" cy="1311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B2680-E200-4814-83D4-49D53A05F34A}">
      <dsp:nvSpPr>
        <dsp:cNvPr id="0" name=""/>
        <dsp:cNvSpPr/>
      </dsp:nvSpPr>
      <dsp:spPr>
        <a:xfrm>
          <a:off x="0" y="0"/>
          <a:ext cx="4772738" cy="143208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State General Funds continue to support the Linkages Program, and funding has since 2007 increased from $300k to over </a:t>
          </a:r>
          <a:r>
            <a:rPr lang="en-US" sz="1200" b="1" u="sng" kern="1200" dirty="0"/>
            <a:t>$10.2 million </a:t>
          </a:r>
          <a:r>
            <a:rPr lang="en-US" sz="1200" kern="1200" dirty="0"/>
            <a:t>in </a:t>
          </a:r>
          <a:r>
            <a:rPr lang="en-US" sz="1200" b="1" u="sng" kern="1200" dirty="0"/>
            <a:t>SFY2026</a:t>
          </a:r>
          <a:r>
            <a:rPr lang="en-US" sz="1200" kern="1200" dirty="0"/>
            <a:t>.  </a:t>
          </a:r>
        </a:p>
      </dsp:txBody>
      <dsp:txXfrm>
        <a:off x="41944" y="41944"/>
        <a:ext cx="3227409" cy="1348195"/>
      </dsp:txXfrm>
    </dsp:sp>
    <dsp:sp modelId="{09E8358E-9A3C-49E2-988F-6073FFC68223}">
      <dsp:nvSpPr>
        <dsp:cNvPr id="0" name=""/>
        <dsp:cNvSpPr/>
      </dsp:nvSpPr>
      <dsp:spPr>
        <a:xfrm>
          <a:off x="421124" y="1670764"/>
          <a:ext cx="4772738" cy="14320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Funding increased significantly from $1.7M to $3.8M in SFY2021, which allowed for two additional sites and voucher capacity increases for all existing sites.  160 to 318 voucher capacity.</a:t>
          </a:r>
        </a:p>
      </dsp:txBody>
      <dsp:txXfrm>
        <a:off x="463068" y="1712708"/>
        <a:ext cx="3336872" cy="1348195"/>
      </dsp:txXfrm>
    </dsp:sp>
    <dsp:sp modelId="{004E052C-B2C1-4F1F-92FB-E4B41A862876}">
      <dsp:nvSpPr>
        <dsp:cNvPr id="0" name=""/>
        <dsp:cNvSpPr/>
      </dsp:nvSpPr>
      <dsp:spPr>
        <a:xfrm>
          <a:off x="842248" y="3341529"/>
          <a:ext cx="4772738" cy="14320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SFY2023 ($500k), SFY2024 ($1M), and SFY2026 ($5M) increases.  </a:t>
          </a:r>
          <a:br>
            <a:rPr lang="en-US" sz="1200" kern="1200" dirty="0"/>
          </a:br>
          <a:r>
            <a:rPr lang="en-US" sz="1200" kern="1200" dirty="0"/>
            <a:t>Increases supported site expansion, increases to voucher capacity, higher allowance for rent, hotel/motel vouchers and furniture stipends. </a:t>
          </a:r>
          <a:br>
            <a:rPr lang="en-US" sz="1200" kern="1200" dirty="0"/>
          </a:br>
          <a:r>
            <a:rPr lang="en-US" sz="1200" b="1" u="sng" kern="1200" dirty="0"/>
            <a:t>553 Voucher Capacity</a:t>
          </a:r>
          <a:endParaRPr lang="en-US" sz="1200" kern="1200" dirty="0"/>
        </a:p>
      </dsp:txBody>
      <dsp:txXfrm>
        <a:off x="884192" y="3383473"/>
        <a:ext cx="3336872" cy="1348195"/>
      </dsp:txXfrm>
    </dsp:sp>
    <dsp:sp modelId="{EDD92E5C-36EC-4D71-BA43-121FEF046CF2}">
      <dsp:nvSpPr>
        <dsp:cNvPr id="0" name=""/>
        <dsp:cNvSpPr/>
      </dsp:nvSpPr>
      <dsp:spPr>
        <a:xfrm>
          <a:off x="3841884" y="1085996"/>
          <a:ext cx="930854" cy="93085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51326" y="1085996"/>
        <a:ext cx="511970" cy="700468"/>
      </dsp:txXfrm>
    </dsp:sp>
    <dsp:sp modelId="{2E2E8E76-5497-4865-AC6E-25A130160296}">
      <dsp:nvSpPr>
        <dsp:cNvPr id="0" name=""/>
        <dsp:cNvSpPr/>
      </dsp:nvSpPr>
      <dsp:spPr>
        <a:xfrm>
          <a:off x="4263008" y="2747214"/>
          <a:ext cx="930854" cy="93085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2450" y="2747214"/>
        <a:ext cx="511970" cy="700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E0C64-DA07-44D3-9553-7EA6F83DD07F}">
      <dsp:nvSpPr>
        <dsp:cNvPr id="0" name=""/>
        <dsp:cNvSpPr/>
      </dsp:nvSpPr>
      <dsp:spPr>
        <a:xfrm>
          <a:off x="0" y="3571"/>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11C94-6561-43B9-A4F5-C5158AFBA4A0}">
      <dsp:nvSpPr>
        <dsp:cNvPr id="0" name=""/>
        <dsp:cNvSpPr/>
      </dsp:nvSpPr>
      <dsp:spPr>
        <a:xfrm>
          <a:off x="230144" y="174753"/>
          <a:ext cx="418445" cy="418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3BB146-3DF3-48E1-8D18-9909D732AB0D}">
      <dsp:nvSpPr>
        <dsp:cNvPr id="0" name=""/>
        <dsp:cNvSpPr/>
      </dsp:nvSpPr>
      <dsp:spPr>
        <a:xfrm>
          <a:off x="878734" y="3571"/>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90000"/>
            </a:lnSpc>
            <a:spcBef>
              <a:spcPct val="0"/>
            </a:spcBef>
            <a:spcAft>
              <a:spcPct val="35000"/>
            </a:spcAft>
            <a:buNone/>
          </a:pPr>
          <a:r>
            <a:rPr lang="en-US" sz="1600" kern="1200"/>
            <a:t>State General Funds - $10.2 million, separate from Medicaid</a:t>
          </a:r>
        </a:p>
      </dsp:txBody>
      <dsp:txXfrm>
        <a:off x="878734" y="3571"/>
        <a:ext cx="5617315" cy="760809"/>
      </dsp:txXfrm>
    </dsp:sp>
    <dsp:sp modelId="{C24EB983-8DD6-4CD0-A043-9BE896CAFB0A}">
      <dsp:nvSpPr>
        <dsp:cNvPr id="0" name=""/>
        <dsp:cNvSpPr/>
      </dsp:nvSpPr>
      <dsp:spPr>
        <a:xfrm>
          <a:off x="0" y="954583"/>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A62C5-A341-444A-9025-F2107A16E014}">
      <dsp:nvSpPr>
        <dsp:cNvPr id="0" name=""/>
        <dsp:cNvSpPr/>
      </dsp:nvSpPr>
      <dsp:spPr>
        <a:xfrm>
          <a:off x="230144" y="1125765"/>
          <a:ext cx="418445" cy="418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ED39F0-A851-4109-BD64-A2A8D099AB56}">
      <dsp:nvSpPr>
        <dsp:cNvPr id="0" name=""/>
        <dsp:cNvSpPr/>
      </dsp:nvSpPr>
      <dsp:spPr>
        <a:xfrm>
          <a:off x="878734" y="954583"/>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90000"/>
            </a:lnSpc>
            <a:spcBef>
              <a:spcPct val="0"/>
            </a:spcBef>
            <a:spcAft>
              <a:spcPct val="35000"/>
            </a:spcAft>
            <a:buNone/>
          </a:pPr>
          <a:r>
            <a:rPr lang="en-US" sz="1600" kern="1200"/>
            <a:t>State general funds support the rental assistance voucher costs ($8.3M) and monthly home visits ($1.3M)</a:t>
          </a:r>
        </a:p>
      </dsp:txBody>
      <dsp:txXfrm>
        <a:off x="878734" y="954583"/>
        <a:ext cx="5617315" cy="760809"/>
      </dsp:txXfrm>
    </dsp:sp>
    <dsp:sp modelId="{4D8FAD95-41F0-4F31-B7A9-2754BA6C6EBF}">
      <dsp:nvSpPr>
        <dsp:cNvPr id="0" name=""/>
        <dsp:cNvSpPr/>
      </dsp:nvSpPr>
      <dsp:spPr>
        <a:xfrm>
          <a:off x="0" y="1905595"/>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FAFF3-98ED-4E26-B4A8-808B1BE0C837}">
      <dsp:nvSpPr>
        <dsp:cNvPr id="0" name=""/>
        <dsp:cNvSpPr/>
      </dsp:nvSpPr>
      <dsp:spPr>
        <a:xfrm>
          <a:off x="230144" y="2076777"/>
          <a:ext cx="418445" cy="418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332343-E241-4B87-92AA-100143ED258F}">
      <dsp:nvSpPr>
        <dsp:cNvPr id="0" name=""/>
        <dsp:cNvSpPr/>
      </dsp:nvSpPr>
      <dsp:spPr>
        <a:xfrm>
          <a:off x="878734" y="1905595"/>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90000"/>
            </a:lnSpc>
            <a:spcBef>
              <a:spcPct val="0"/>
            </a:spcBef>
            <a:spcAft>
              <a:spcPct val="35000"/>
            </a:spcAft>
            <a:buNone/>
          </a:pPr>
          <a:r>
            <a:rPr lang="en-US" sz="1600" kern="1200"/>
            <a:t>Medicaid does not support rent costs</a:t>
          </a:r>
        </a:p>
      </dsp:txBody>
      <dsp:txXfrm>
        <a:off x="878734" y="1905595"/>
        <a:ext cx="5617315" cy="760809"/>
      </dsp:txXfrm>
    </dsp:sp>
    <dsp:sp modelId="{0BCAD173-4658-4D93-A715-90DD5D4EA736}">
      <dsp:nvSpPr>
        <dsp:cNvPr id="0" name=""/>
        <dsp:cNvSpPr/>
      </dsp:nvSpPr>
      <dsp:spPr>
        <a:xfrm>
          <a:off x="0" y="2856607"/>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9C6CD-0F47-4696-B11E-548792A0429F}">
      <dsp:nvSpPr>
        <dsp:cNvPr id="0" name=""/>
        <dsp:cNvSpPr/>
      </dsp:nvSpPr>
      <dsp:spPr>
        <a:xfrm>
          <a:off x="230144" y="3027789"/>
          <a:ext cx="418445" cy="418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F3B5F6-8989-4619-A2DF-DD07A0F54DC1}">
      <dsp:nvSpPr>
        <dsp:cNvPr id="0" name=""/>
        <dsp:cNvSpPr/>
      </dsp:nvSpPr>
      <dsp:spPr>
        <a:xfrm>
          <a:off x="878734" y="2856607"/>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90000"/>
            </a:lnSpc>
            <a:spcBef>
              <a:spcPct val="0"/>
            </a:spcBef>
            <a:spcAft>
              <a:spcPct val="35000"/>
            </a:spcAft>
            <a:buNone/>
          </a:pPr>
          <a:r>
            <a:rPr lang="en-US" sz="1600" kern="1200"/>
            <a:t>Medicaid does support Linkages services beyond the monthly home visit to include landlord advocacy</a:t>
          </a:r>
        </a:p>
      </dsp:txBody>
      <dsp:txXfrm>
        <a:off x="878734" y="2856607"/>
        <a:ext cx="5617315" cy="760809"/>
      </dsp:txXfrm>
    </dsp:sp>
    <dsp:sp modelId="{26C9B442-3F0B-4379-9BD4-2EA60C84F750}">
      <dsp:nvSpPr>
        <dsp:cNvPr id="0" name=""/>
        <dsp:cNvSpPr/>
      </dsp:nvSpPr>
      <dsp:spPr>
        <a:xfrm>
          <a:off x="0" y="3807618"/>
          <a:ext cx="6496050" cy="7608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4988F-9FDD-4958-B02A-E856CA7A6F92}">
      <dsp:nvSpPr>
        <dsp:cNvPr id="0" name=""/>
        <dsp:cNvSpPr/>
      </dsp:nvSpPr>
      <dsp:spPr>
        <a:xfrm>
          <a:off x="230144" y="3978800"/>
          <a:ext cx="418445" cy="418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482237-1128-4CC4-9EAD-249DE1655BBD}">
      <dsp:nvSpPr>
        <dsp:cNvPr id="0" name=""/>
        <dsp:cNvSpPr/>
      </dsp:nvSpPr>
      <dsp:spPr>
        <a:xfrm>
          <a:off x="878734" y="3807618"/>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90000"/>
            </a:lnSpc>
            <a:spcBef>
              <a:spcPct val="0"/>
            </a:spcBef>
            <a:spcAft>
              <a:spcPct val="35000"/>
            </a:spcAft>
            <a:buNone/>
          </a:pPr>
          <a:r>
            <a:rPr lang="en-US" sz="1600" kern="1200" dirty="0"/>
            <a:t>Medicaid code H0044 Pre-Tenancy Supportive Housing Services is specific to Linkages and has had expansion.</a:t>
          </a:r>
        </a:p>
      </dsp:txBody>
      <dsp:txXfrm>
        <a:off x="878734" y="3807618"/>
        <a:ext cx="5617315" cy="7608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76B8-0506-4EEE-80B7-0C6388299FD2}"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1B131-85DA-45CD-B43D-BA60213ACA19}" type="slidenum">
              <a:rPr lang="en-US" smtClean="0"/>
              <a:t>‹#›</a:t>
            </a:fld>
            <a:endParaRPr lang="en-US"/>
          </a:p>
        </p:txBody>
      </p:sp>
    </p:spTree>
    <p:extLst>
      <p:ext uri="{BB962C8B-B14F-4D97-AF65-F5344CB8AC3E}">
        <p14:creationId xmlns:p14="http://schemas.microsoft.com/office/powerpoint/2010/main" val="193258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1B131-85DA-45CD-B43D-BA60213ACA19}" type="slidenum">
              <a:rPr lang="en-US" smtClean="0"/>
              <a:t>1</a:t>
            </a:fld>
            <a:endParaRPr lang="en-US"/>
          </a:p>
        </p:txBody>
      </p:sp>
    </p:spTree>
    <p:extLst>
      <p:ext uri="{BB962C8B-B14F-4D97-AF65-F5344CB8AC3E}">
        <p14:creationId xmlns:p14="http://schemas.microsoft.com/office/powerpoint/2010/main" val="375728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FY21 – 2 additional sites, Clovis and Gallup; increased voucher capacity from 160 to 318</a:t>
            </a:r>
          </a:p>
          <a:p>
            <a:endParaRPr lang="en-US" dirty="0"/>
          </a:p>
          <a:p>
            <a:r>
              <a:rPr lang="en-US" dirty="0"/>
              <a:t>FY23 – funding applied to increased rent; 110-115% FMR allowable per voucher; 338 vouchers</a:t>
            </a:r>
          </a:p>
          <a:p>
            <a:endParaRPr lang="en-US" dirty="0"/>
          </a:p>
          <a:p>
            <a:r>
              <a:rPr lang="en-US" dirty="0"/>
              <a:t>FY24 – funding applied to hotel/motel vouchers; program service area coverage expansion by existing providers; 396 </a:t>
            </a:r>
          </a:p>
          <a:p>
            <a:endParaRPr lang="en-US" dirty="0"/>
          </a:p>
          <a:p>
            <a:r>
              <a:rPr lang="en-US" altLang="en-US" b="1" dirty="0">
                <a:latin typeface="Arial" panose="020B0604020202020204" pitchFamily="34" charset="0"/>
              </a:rPr>
              <a:t>FY20</a:t>
            </a:r>
            <a:r>
              <a:rPr lang="en-US" altLang="en-US" dirty="0">
                <a:latin typeface="Arial" panose="020B0604020202020204" pitchFamily="34" charset="0"/>
              </a:rPr>
              <a:t> – 1.65M, FY21 - $3.8M; </a:t>
            </a:r>
            <a:r>
              <a:rPr lang="en-US" altLang="en-US" b="1" dirty="0">
                <a:latin typeface="Arial" panose="020B0604020202020204" pitchFamily="34" charset="0"/>
              </a:rPr>
              <a:t>FY23</a:t>
            </a:r>
            <a:r>
              <a:rPr lang="en-US" altLang="en-US" dirty="0">
                <a:latin typeface="Arial" panose="020B0604020202020204" pitchFamily="34" charset="0"/>
              </a:rPr>
              <a:t> - $4.3M</a:t>
            </a:r>
            <a:r>
              <a:rPr lang="en-US" dirty="0"/>
              <a:t> ($500k); </a:t>
            </a:r>
            <a:r>
              <a:rPr lang="en-US" b="1" dirty="0"/>
              <a:t>FY24</a:t>
            </a:r>
            <a:r>
              <a:rPr lang="en-US" dirty="0"/>
              <a:t> – $5.3M hotel/motel vouchers; </a:t>
            </a:r>
            <a:r>
              <a:rPr lang="en-US" b="1" dirty="0"/>
              <a:t>FY25 </a:t>
            </a:r>
            <a:r>
              <a:rPr lang="en-US" b="0" dirty="0"/>
              <a:t>- $5.3M stipends</a:t>
            </a:r>
            <a:endParaRPr lang="en-US" b="1" dirty="0"/>
          </a:p>
          <a:p>
            <a:endParaRPr lang="en-US" dirty="0"/>
          </a:p>
          <a:p>
            <a:r>
              <a:rPr lang="en-US" dirty="0"/>
              <a:t>396 vouchers</a:t>
            </a:r>
          </a:p>
          <a:p>
            <a:endParaRPr lang="en-US" dirty="0"/>
          </a:p>
          <a:p>
            <a:r>
              <a:rPr lang="en-US" dirty="0"/>
              <a:t>Provider feedback informs policy updates – excessive occupancy, rental allowance, stipends</a:t>
            </a:r>
          </a:p>
        </p:txBody>
      </p:sp>
      <p:sp>
        <p:nvSpPr>
          <p:cNvPr id="4" name="Slide Number Placeholder 3"/>
          <p:cNvSpPr>
            <a:spLocks noGrp="1"/>
          </p:cNvSpPr>
          <p:nvPr>
            <p:ph type="sldNum" sz="quarter" idx="5"/>
          </p:nvPr>
        </p:nvSpPr>
        <p:spPr/>
        <p:txBody>
          <a:bodyPr/>
          <a:lstStyle/>
          <a:p>
            <a:fld id="{6AC1B131-85DA-45CD-B43D-BA60213ACA19}" type="slidenum">
              <a:rPr lang="en-US" smtClean="0"/>
              <a:t>10</a:t>
            </a:fld>
            <a:endParaRPr lang="en-US"/>
          </a:p>
        </p:txBody>
      </p:sp>
    </p:spTree>
    <p:extLst>
      <p:ext uri="{BB962C8B-B14F-4D97-AF65-F5344CB8AC3E}">
        <p14:creationId xmlns:p14="http://schemas.microsoft.com/office/powerpoint/2010/main" val="229119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a:t>
            </a:r>
          </a:p>
        </p:txBody>
      </p:sp>
      <p:sp>
        <p:nvSpPr>
          <p:cNvPr id="4" name="Slide Number Placeholder 3"/>
          <p:cNvSpPr>
            <a:spLocks noGrp="1"/>
          </p:cNvSpPr>
          <p:nvPr>
            <p:ph type="sldNum" sz="quarter" idx="5"/>
          </p:nvPr>
        </p:nvSpPr>
        <p:spPr/>
        <p:txBody>
          <a:bodyPr/>
          <a:lstStyle/>
          <a:p>
            <a:fld id="{6AC1B131-85DA-45CD-B43D-BA60213ACA19}" type="slidenum">
              <a:rPr lang="en-US" smtClean="0"/>
              <a:t>11</a:t>
            </a:fld>
            <a:endParaRPr lang="en-US"/>
          </a:p>
        </p:txBody>
      </p:sp>
    </p:spTree>
    <p:extLst>
      <p:ext uri="{BB962C8B-B14F-4D97-AF65-F5344CB8AC3E}">
        <p14:creationId xmlns:p14="http://schemas.microsoft.com/office/powerpoint/2010/main" val="347826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25FE79C-7D1E-4BE4-A60B-420C8261C4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688">
              <a:defRPr>
                <a:solidFill>
                  <a:schemeClr val="tx1"/>
                </a:solidFill>
                <a:latin typeface="Verdana" panose="020B0604030504040204" pitchFamily="34" charset="0"/>
              </a:defRPr>
            </a:lvl1pPr>
            <a:lvl2pPr marL="807506" indent="-310190" defTabSz="999688">
              <a:defRPr>
                <a:solidFill>
                  <a:schemeClr val="tx1"/>
                </a:solidFill>
                <a:latin typeface="Verdana" panose="020B0604030504040204" pitchFamily="34" charset="0"/>
              </a:defRPr>
            </a:lvl2pPr>
            <a:lvl3pPr marL="1242446" indent="-247816" defTabSz="999688">
              <a:defRPr>
                <a:solidFill>
                  <a:schemeClr val="tx1"/>
                </a:solidFill>
                <a:latin typeface="Verdana" panose="020B0604030504040204" pitchFamily="34" charset="0"/>
              </a:defRPr>
            </a:lvl3pPr>
            <a:lvl4pPr marL="1739760" indent="-247816" defTabSz="999688">
              <a:defRPr>
                <a:solidFill>
                  <a:schemeClr val="tx1"/>
                </a:solidFill>
                <a:latin typeface="Verdana" panose="020B0604030504040204" pitchFamily="34" charset="0"/>
              </a:defRPr>
            </a:lvl4pPr>
            <a:lvl5pPr marL="2237076" indent="-247816" defTabSz="999688">
              <a:defRPr>
                <a:solidFill>
                  <a:schemeClr val="tx1"/>
                </a:solidFill>
                <a:latin typeface="Verdana" panose="020B0604030504040204" pitchFamily="34" charset="0"/>
              </a:defRPr>
            </a:lvl5pPr>
            <a:lvl6pPr marL="2722590" indent="-247816" defTabSz="999688" eaLnBrk="0" fontAlgn="base" hangingPunct="0">
              <a:spcBef>
                <a:spcPct val="0"/>
              </a:spcBef>
              <a:spcAft>
                <a:spcPct val="0"/>
              </a:spcAft>
              <a:defRPr>
                <a:solidFill>
                  <a:schemeClr val="tx1"/>
                </a:solidFill>
                <a:latin typeface="Verdana" panose="020B0604030504040204" pitchFamily="34" charset="0"/>
              </a:defRPr>
            </a:lvl6pPr>
            <a:lvl7pPr marL="3208105" indent="-247816" defTabSz="999688" eaLnBrk="0" fontAlgn="base" hangingPunct="0">
              <a:spcBef>
                <a:spcPct val="0"/>
              </a:spcBef>
              <a:spcAft>
                <a:spcPct val="0"/>
              </a:spcAft>
              <a:defRPr>
                <a:solidFill>
                  <a:schemeClr val="tx1"/>
                </a:solidFill>
                <a:latin typeface="Verdana" panose="020B0604030504040204" pitchFamily="34" charset="0"/>
              </a:defRPr>
            </a:lvl7pPr>
            <a:lvl8pPr marL="3693619" indent="-247816" defTabSz="999688" eaLnBrk="0" fontAlgn="base" hangingPunct="0">
              <a:spcBef>
                <a:spcPct val="0"/>
              </a:spcBef>
              <a:spcAft>
                <a:spcPct val="0"/>
              </a:spcAft>
              <a:defRPr>
                <a:solidFill>
                  <a:schemeClr val="tx1"/>
                </a:solidFill>
                <a:latin typeface="Verdana" panose="020B0604030504040204" pitchFamily="34" charset="0"/>
              </a:defRPr>
            </a:lvl8pPr>
            <a:lvl9pPr marL="4179134" indent="-247816" defTabSz="9996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99688" rtl="0" eaLnBrk="1" fontAlgn="auto" latinLnBrk="0" hangingPunct="1">
              <a:lnSpc>
                <a:spcPct val="100000"/>
              </a:lnSpc>
              <a:spcBef>
                <a:spcPts val="0"/>
              </a:spcBef>
              <a:spcAft>
                <a:spcPts val="0"/>
              </a:spcAft>
              <a:buClrTx/>
              <a:buSzTx/>
              <a:buFontTx/>
              <a:buNone/>
              <a:tabLst/>
              <a:defRPr/>
            </a:pPr>
            <a:fld id="{B5A715A4-EEE4-4585-B7B9-A595EE7420C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99688"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E8CA92EC-5AAD-45D7-9AD6-E1743689F68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A305CB3-46D5-4CCF-85CE-D41455DF7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Verdana" panose="020B060403050404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Albuquerque Health Care for the Homeless (Albuquerque/Bernalillo); First Nations Community Health Source (Albuquerque/Bernalillo); Hidalgo Medical Services (Silver City/Grant, Deming/Luna); La </a:t>
            </a:r>
            <a:r>
              <a:rPr lang="en-US" sz="1200" i="1" dirty="0" err="1">
                <a:latin typeface="Arial" panose="020B0604020202020204" pitchFamily="34" charset="0"/>
                <a:cs typeface="Arial" panose="020B0604020202020204" pitchFamily="34" charset="0"/>
              </a:rPr>
              <a:t>Clinica</a:t>
            </a:r>
            <a:r>
              <a:rPr lang="en-US" sz="1200" i="1" dirty="0">
                <a:latin typeface="Arial" panose="020B0604020202020204" pitchFamily="34" charset="0"/>
                <a:cs typeface="Arial" panose="020B0604020202020204" pitchFamily="34" charset="0"/>
              </a:rPr>
              <a:t> De Familia (Las Cruces/Dona Ana); Amador Health Center (Las Cruces/Dona Ana); </a:t>
            </a:r>
            <a:r>
              <a:rPr lang="en-US" sz="1200" i="1" dirty="0" err="1">
                <a:latin typeface="Arial" panose="020B0604020202020204" pitchFamily="34" charset="0"/>
                <a:cs typeface="Arial" panose="020B0604020202020204" pitchFamily="34" charset="0"/>
              </a:rPr>
              <a:t>Hopeworks</a:t>
            </a:r>
            <a:r>
              <a:rPr lang="en-US" sz="1200" i="1" dirty="0">
                <a:latin typeface="Arial" panose="020B0604020202020204" pitchFamily="34" charset="0"/>
                <a:cs typeface="Arial" panose="020B0604020202020204" pitchFamily="34" charset="0"/>
              </a:rPr>
              <a:t> (Albuquerque/Bernalillo); The Life Link (Santa Fe); PMS (Farmington/San Juan; Gallup/McKinley); Teambuilders (Taos); Mental Health Resources (Clovis/Curry, Portales/Luna)</a:t>
            </a:r>
            <a:endParaRPr lang="en-US" altLang="en-US" dirty="0">
              <a:latin typeface="Arial" panose="020B0604020202020204" pitchFamily="34" charset="0"/>
            </a:endParaRPr>
          </a:p>
        </p:txBody>
      </p:sp>
    </p:spTree>
    <p:extLst>
      <p:ext uri="{BB962C8B-B14F-4D97-AF65-F5344CB8AC3E}">
        <p14:creationId xmlns:p14="http://schemas.microsoft.com/office/powerpoint/2010/main" val="32609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follow federal guidelines/homeless definition.</a:t>
            </a:r>
          </a:p>
          <a:p>
            <a:r>
              <a:rPr lang="en-US" dirty="0"/>
              <a:t>No CES or VISPDAT</a:t>
            </a:r>
          </a:p>
        </p:txBody>
      </p:sp>
      <p:sp>
        <p:nvSpPr>
          <p:cNvPr id="4" name="Slide Number Placeholder 3"/>
          <p:cNvSpPr>
            <a:spLocks noGrp="1"/>
          </p:cNvSpPr>
          <p:nvPr>
            <p:ph type="sldNum" sz="quarter" idx="5"/>
          </p:nvPr>
        </p:nvSpPr>
        <p:spPr/>
        <p:txBody>
          <a:bodyPr/>
          <a:lstStyle/>
          <a:p>
            <a:fld id="{6AC1B131-85DA-45CD-B43D-BA60213ACA19}" type="slidenum">
              <a:rPr lang="en-US" smtClean="0"/>
              <a:t>13</a:t>
            </a:fld>
            <a:endParaRPr lang="en-US"/>
          </a:p>
        </p:txBody>
      </p:sp>
    </p:spTree>
    <p:extLst>
      <p:ext uri="{BB962C8B-B14F-4D97-AF65-F5344CB8AC3E}">
        <p14:creationId xmlns:p14="http://schemas.microsoft.com/office/powerpoint/2010/main" val="45704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13F0E-4123-4255-8258-14A2ADB8C5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A2A4F785-43A2-4E6D-AF71-B9FE64A139A0}"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46083" name="Rectangle 2">
            <a:extLst>
              <a:ext uri="{FF2B5EF4-FFF2-40B4-BE49-F238E27FC236}">
                <a16:creationId xmlns:a16="http://schemas.microsoft.com/office/drawing/2014/main" id="{B1626952-76C5-41E8-B2FA-FFA87D00861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D7289CA-398E-4226-916B-776768899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Disqualifiers – criminal history </a:t>
            </a:r>
          </a:p>
          <a:p>
            <a:pPr eaLnBrk="1" hangingPunct="1"/>
            <a:r>
              <a:rPr lang="en-US" altLang="en-US" dirty="0">
                <a:latin typeface="Arial" panose="020B0604020202020204" pitchFamily="34" charset="0"/>
              </a:rPr>
              <a:t>1 national sex offender registry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2 </a:t>
            </a:r>
            <a:r>
              <a:rPr lang="en-US" sz="1800" dirty="0">
                <a:effectLst/>
                <a:latin typeface="Calibri" panose="020F0502020204030204" pitchFamily="34" charset="0"/>
                <a:ea typeface="MS Mincho" panose="02020609040205080304" pitchFamily="49" charset="-128"/>
                <a:cs typeface="Arial" panose="020B0604020202020204" pitchFamily="34" charset="0"/>
              </a:rPr>
              <a:t>If any member of the household has been convicted of producing or manufacturing methamphetamine in a housing unit.</a:t>
            </a:r>
          </a:p>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707059B-2F77-4E8C-ACC9-C4D60207F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ACF7210C-BA50-4C79-8C0D-9C3D5D185547}" type="slidenum">
              <a:rPr lang="en-US" altLang="en-US">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9FC0370F-DB6A-4FEE-A5D8-F8612B39355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8DCFC85-4C61-46A0-BB3A-3B242A9FC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90 days to secure housing; extensions up to 150-180 days.  Re-apply if voucher expires.  </a:t>
            </a:r>
          </a:p>
          <a:p>
            <a:pPr eaLnBrk="1" hangingPunct="1"/>
            <a:r>
              <a:rPr lang="en-US" altLang="en-US" dirty="0">
                <a:latin typeface="Arial" panose="020B0604020202020204" pitchFamily="34" charset="0"/>
              </a:rPr>
              <a:t>Voucher does not expire after application (PSH).</a:t>
            </a:r>
          </a:p>
          <a:p>
            <a:pPr eaLnBrk="1" hangingPunct="1"/>
            <a:r>
              <a:rPr lang="en-US" altLang="en-US" dirty="0">
                <a:latin typeface="Arial" panose="020B0604020202020204" pitchFamily="34" charset="0"/>
              </a:rPr>
              <a:t>Eviction is not cause for voucher termination. </a:t>
            </a:r>
          </a:p>
          <a:p>
            <a:pPr eaLnBrk="1" hangingPunct="1"/>
            <a:r>
              <a:rPr lang="en-US" altLang="en-US" dirty="0">
                <a:latin typeface="Arial" panose="020B0604020202020204" pitchFamily="34" charset="0"/>
              </a:rPr>
              <a:t>Moves possible.</a:t>
            </a:r>
          </a:p>
          <a:p>
            <a:pPr eaLnBrk="1" hangingPunct="1"/>
            <a:r>
              <a:rPr lang="en-US" altLang="en-US" dirty="0">
                <a:latin typeface="Arial" panose="020B0604020202020204" pitchFamily="34" charset="0"/>
              </a:rPr>
              <a:t>Security deposits, application fees, renters insurance and utilities covered.</a:t>
            </a:r>
          </a:p>
          <a:p>
            <a:pPr eaLnBrk="1" hangingPunct="1"/>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D97AF0C-F8DB-4976-84A8-6874CA5D1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688">
              <a:defRPr>
                <a:solidFill>
                  <a:schemeClr val="tx1"/>
                </a:solidFill>
                <a:latin typeface="Verdana" panose="020B0604030504040204" pitchFamily="34" charset="0"/>
              </a:defRPr>
            </a:lvl1pPr>
            <a:lvl2pPr marL="807506" indent="-310190" defTabSz="999688">
              <a:defRPr>
                <a:solidFill>
                  <a:schemeClr val="tx1"/>
                </a:solidFill>
                <a:latin typeface="Verdana" panose="020B0604030504040204" pitchFamily="34" charset="0"/>
              </a:defRPr>
            </a:lvl2pPr>
            <a:lvl3pPr marL="1242446" indent="-247816" defTabSz="999688">
              <a:defRPr>
                <a:solidFill>
                  <a:schemeClr val="tx1"/>
                </a:solidFill>
                <a:latin typeface="Verdana" panose="020B0604030504040204" pitchFamily="34" charset="0"/>
              </a:defRPr>
            </a:lvl3pPr>
            <a:lvl4pPr marL="1739760" indent="-247816" defTabSz="999688">
              <a:defRPr>
                <a:solidFill>
                  <a:schemeClr val="tx1"/>
                </a:solidFill>
                <a:latin typeface="Verdana" panose="020B0604030504040204" pitchFamily="34" charset="0"/>
              </a:defRPr>
            </a:lvl4pPr>
            <a:lvl5pPr marL="2237076" indent="-247816" defTabSz="999688">
              <a:defRPr>
                <a:solidFill>
                  <a:schemeClr val="tx1"/>
                </a:solidFill>
                <a:latin typeface="Verdana" panose="020B0604030504040204" pitchFamily="34" charset="0"/>
              </a:defRPr>
            </a:lvl5pPr>
            <a:lvl6pPr marL="2722590" indent="-247816" defTabSz="999688" eaLnBrk="0" fontAlgn="base" hangingPunct="0">
              <a:spcBef>
                <a:spcPct val="0"/>
              </a:spcBef>
              <a:spcAft>
                <a:spcPct val="0"/>
              </a:spcAft>
              <a:defRPr>
                <a:solidFill>
                  <a:schemeClr val="tx1"/>
                </a:solidFill>
                <a:latin typeface="Verdana" panose="020B0604030504040204" pitchFamily="34" charset="0"/>
              </a:defRPr>
            </a:lvl6pPr>
            <a:lvl7pPr marL="3208105" indent="-247816" defTabSz="999688" eaLnBrk="0" fontAlgn="base" hangingPunct="0">
              <a:spcBef>
                <a:spcPct val="0"/>
              </a:spcBef>
              <a:spcAft>
                <a:spcPct val="0"/>
              </a:spcAft>
              <a:defRPr>
                <a:solidFill>
                  <a:schemeClr val="tx1"/>
                </a:solidFill>
                <a:latin typeface="Verdana" panose="020B0604030504040204" pitchFamily="34" charset="0"/>
              </a:defRPr>
            </a:lvl7pPr>
            <a:lvl8pPr marL="3693619" indent="-247816" defTabSz="999688" eaLnBrk="0" fontAlgn="base" hangingPunct="0">
              <a:spcBef>
                <a:spcPct val="0"/>
              </a:spcBef>
              <a:spcAft>
                <a:spcPct val="0"/>
              </a:spcAft>
              <a:defRPr>
                <a:solidFill>
                  <a:schemeClr val="tx1"/>
                </a:solidFill>
                <a:latin typeface="Verdana" panose="020B0604030504040204" pitchFamily="34" charset="0"/>
              </a:defRPr>
            </a:lvl8pPr>
            <a:lvl9pPr marL="4179134" indent="-247816" defTabSz="9996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99688" rtl="0" eaLnBrk="1" fontAlgn="auto" latinLnBrk="0" hangingPunct="1">
              <a:lnSpc>
                <a:spcPct val="100000"/>
              </a:lnSpc>
              <a:spcBef>
                <a:spcPts val="0"/>
              </a:spcBef>
              <a:spcAft>
                <a:spcPts val="0"/>
              </a:spcAft>
              <a:buClrTx/>
              <a:buSzTx/>
              <a:buFontTx/>
              <a:buNone/>
              <a:tabLst/>
              <a:defRPr/>
            </a:pPr>
            <a:fld id="{1B2356BA-8B13-4EFA-9771-EE495926F15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99688"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31" name="Slide Image Placeholder 1">
            <a:extLst>
              <a:ext uri="{FF2B5EF4-FFF2-40B4-BE49-F238E27FC236}">
                <a16:creationId xmlns:a16="http://schemas.microsoft.com/office/drawing/2014/main" id="{852F1BB9-6D3E-4C0F-A639-A9BE3578D5F1}"/>
              </a:ext>
            </a:extLst>
          </p:cNvPr>
          <p:cNvSpPr>
            <a:spLocks noGrp="1" noRot="1" noChangeAspect="1" noChangeArrowheads="1" noTextEdit="1"/>
          </p:cNvSpPr>
          <p:nvPr>
            <p:ph type="sldImg"/>
          </p:nvPr>
        </p:nvSpPr>
        <p:spPr>
          <a:ln/>
        </p:spPr>
      </p:sp>
      <p:sp>
        <p:nvSpPr>
          <p:cNvPr id="22532" name="Notes Placeholder 2">
            <a:extLst>
              <a:ext uri="{FF2B5EF4-FFF2-40B4-BE49-F238E27FC236}">
                <a16:creationId xmlns:a16="http://schemas.microsoft.com/office/drawing/2014/main" id="{0C55BB8C-00AD-4BE7-9251-31EB868F2C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47" tIns="50026" rIns="100047" bIns="50026"/>
          <a:lstStyle/>
          <a:p>
            <a:pPr eaLnBrk="1" hangingPunct="1">
              <a:spcBef>
                <a:spcPct val="0"/>
              </a:spcBef>
            </a:pPr>
            <a:r>
              <a:rPr lang="en-US" altLang="en-US" sz="1400" b="1" dirty="0">
                <a:latin typeface="Arial" panose="020B0604020202020204" pitchFamily="34" charset="0"/>
              </a:rPr>
              <a:t>Linkages Program Intake to Housed Process</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b="1" dirty="0">
                <a:latin typeface="Arial" panose="020B0604020202020204" pitchFamily="34" charset="0"/>
              </a:rPr>
              <a:t>Step 1, Phase A:   </a:t>
            </a:r>
            <a:r>
              <a:rPr lang="en-US" altLang="en-US" dirty="0">
                <a:latin typeface="Arial" panose="020B0604020202020204" pitchFamily="34" charset="0"/>
              </a:rPr>
              <a:t>Eligibility – </a:t>
            </a:r>
            <a:r>
              <a:rPr lang="en-US" altLang="en-US" b="1" dirty="0">
                <a:latin typeface="Arial" panose="020B0604020202020204" pitchFamily="34" charset="0"/>
              </a:rPr>
              <a:t>Services Provider</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b="1" dirty="0">
                <a:latin typeface="Arial" panose="020B0604020202020204" pitchFamily="34" charset="0"/>
              </a:rPr>
              <a:t>Step 2,  </a:t>
            </a:r>
            <a:r>
              <a:rPr lang="en-US" altLang="en-US" dirty="0">
                <a:latin typeface="Arial" panose="020B0604020202020204" pitchFamily="34" charset="0"/>
              </a:rPr>
              <a:t>Referral to </a:t>
            </a:r>
            <a:r>
              <a:rPr lang="en-US" altLang="en-US" b="1" dirty="0">
                <a:latin typeface="Arial" panose="020B0604020202020204" pitchFamily="34" charset="0"/>
              </a:rPr>
              <a:t>Housing Partner</a:t>
            </a:r>
            <a:r>
              <a:rPr lang="en-US" altLang="en-US" dirty="0">
                <a:latin typeface="Arial" panose="020B0604020202020204" pitchFamily="34" charset="0"/>
              </a:rPr>
              <a:t> for a Voucher (if there is an open Voucher available)</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b="1" dirty="0">
                <a:latin typeface="Arial" panose="020B0604020202020204" pitchFamily="34" charset="0"/>
              </a:rPr>
              <a:t>Step 3,  Phase B:    </a:t>
            </a:r>
            <a:r>
              <a:rPr lang="en-US" altLang="en-US" dirty="0">
                <a:latin typeface="Arial" panose="020B0604020202020204" pitchFamily="34" charset="0"/>
              </a:rPr>
              <a:t>Case Management and Monthly Home Visits  </a:t>
            </a:r>
            <a:r>
              <a:rPr lang="en-US" altLang="en-US" b="1" dirty="0">
                <a:latin typeface="Arial" panose="020B0604020202020204" pitchFamily="34" charset="0"/>
              </a:rPr>
              <a:t>Service Provider</a:t>
            </a:r>
          </a:p>
          <a:p>
            <a:pPr eaLnBrk="1" hangingPunct="1">
              <a:spcBef>
                <a:spcPct val="0"/>
              </a:spcBef>
            </a:pPr>
            <a:endParaRPr lang="en-US" altLang="en-US" b="1" dirty="0">
              <a:latin typeface="Arial" panose="020B0604020202020204" pitchFamily="34" charset="0"/>
            </a:endParaRPr>
          </a:p>
          <a:p>
            <a:pPr eaLnBrk="1" hangingPunct="1">
              <a:spcBef>
                <a:spcPct val="0"/>
              </a:spcBef>
            </a:pPr>
            <a:r>
              <a:rPr lang="en-US" altLang="en-US" b="0" dirty="0">
                <a:latin typeface="Arial" panose="020B0604020202020204" pitchFamily="34" charset="0"/>
              </a:rPr>
              <a:t>Voucher supports units at or below 115% FMR.</a:t>
            </a:r>
          </a:p>
        </p:txBody>
      </p:sp>
      <p:sp>
        <p:nvSpPr>
          <p:cNvPr id="22533" name="Slide Number Placeholder 3">
            <a:extLst>
              <a:ext uri="{FF2B5EF4-FFF2-40B4-BE49-F238E27FC236}">
                <a16:creationId xmlns:a16="http://schemas.microsoft.com/office/drawing/2014/main" id="{35FBD9B9-6520-45B7-8D90-E65F7E382BA3}"/>
              </a:ext>
            </a:extLst>
          </p:cNvPr>
          <p:cNvSpPr txBox="1">
            <a:spLocks noGrp="1"/>
          </p:cNvSpPr>
          <p:nvPr/>
        </p:nvSpPr>
        <p:spPr bwMode="auto">
          <a:xfrm>
            <a:off x="4314643" y="9400174"/>
            <a:ext cx="3301537" cy="4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47" tIns="50026" rIns="100047" bIns="50026" anchor="b"/>
          <a:lstStyle>
            <a:lvl1pPr defTabSz="900113">
              <a:defRPr>
                <a:solidFill>
                  <a:schemeClr val="tx1"/>
                </a:solidFill>
                <a:latin typeface="Verdana" panose="020B0604030504040204" pitchFamily="34" charset="0"/>
              </a:defRPr>
            </a:lvl1pPr>
            <a:lvl2pPr marL="742950" indent="-285750" defTabSz="900113">
              <a:defRPr>
                <a:solidFill>
                  <a:schemeClr val="tx1"/>
                </a:solidFill>
                <a:latin typeface="Verdana" panose="020B0604030504040204" pitchFamily="34" charset="0"/>
              </a:defRPr>
            </a:lvl2pPr>
            <a:lvl3pPr marL="1143000" indent="-228600" defTabSz="900113">
              <a:defRPr>
                <a:solidFill>
                  <a:schemeClr val="tx1"/>
                </a:solidFill>
                <a:latin typeface="Verdana" panose="020B0604030504040204" pitchFamily="34" charset="0"/>
              </a:defRPr>
            </a:lvl3pPr>
            <a:lvl4pPr marL="1600200" indent="-228600" defTabSz="900113">
              <a:defRPr>
                <a:solidFill>
                  <a:schemeClr val="tx1"/>
                </a:solidFill>
                <a:latin typeface="Verdana" panose="020B0604030504040204" pitchFamily="34" charset="0"/>
              </a:defRPr>
            </a:lvl4pPr>
            <a:lvl5pPr marL="2057400" indent="-228600" defTabSz="900113">
              <a:defRPr>
                <a:solidFill>
                  <a:schemeClr val="tx1"/>
                </a:solidFill>
                <a:latin typeface="Verdana" panose="020B0604030504040204" pitchFamily="34" charset="0"/>
              </a:defRPr>
            </a:lvl5pPr>
            <a:lvl6pPr marL="2514600" indent="-228600" defTabSz="900113" eaLnBrk="0" fontAlgn="base" hangingPunct="0">
              <a:spcBef>
                <a:spcPct val="0"/>
              </a:spcBef>
              <a:spcAft>
                <a:spcPct val="0"/>
              </a:spcAft>
              <a:defRPr>
                <a:solidFill>
                  <a:schemeClr val="tx1"/>
                </a:solidFill>
                <a:latin typeface="Verdana" panose="020B0604030504040204" pitchFamily="34" charset="0"/>
              </a:defRPr>
            </a:lvl6pPr>
            <a:lvl7pPr marL="2971800" indent="-228600" defTabSz="900113" eaLnBrk="0" fontAlgn="base" hangingPunct="0">
              <a:spcBef>
                <a:spcPct val="0"/>
              </a:spcBef>
              <a:spcAft>
                <a:spcPct val="0"/>
              </a:spcAft>
              <a:defRPr>
                <a:solidFill>
                  <a:schemeClr val="tx1"/>
                </a:solidFill>
                <a:latin typeface="Verdana" panose="020B0604030504040204" pitchFamily="34" charset="0"/>
              </a:defRPr>
            </a:lvl7pPr>
            <a:lvl8pPr marL="3429000" indent="-228600" defTabSz="900113" eaLnBrk="0" fontAlgn="base" hangingPunct="0">
              <a:spcBef>
                <a:spcPct val="0"/>
              </a:spcBef>
              <a:spcAft>
                <a:spcPct val="0"/>
              </a:spcAft>
              <a:defRPr>
                <a:solidFill>
                  <a:schemeClr val="tx1"/>
                </a:solidFill>
                <a:latin typeface="Verdana" panose="020B0604030504040204" pitchFamily="34" charset="0"/>
              </a:defRPr>
            </a:lvl8pPr>
            <a:lvl9pPr marL="3886200" indent="-228600" defTabSz="900113"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27566" rtl="0" eaLnBrk="1" fontAlgn="auto" latinLnBrk="0" hangingPunct="1">
              <a:lnSpc>
                <a:spcPct val="100000"/>
              </a:lnSpc>
              <a:spcBef>
                <a:spcPts val="0"/>
              </a:spcBef>
              <a:spcAft>
                <a:spcPts val="0"/>
              </a:spcAft>
              <a:buClrTx/>
              <a:buSzTx/>
              <a:buFontTx/>
              <a:buNone/>
              <a:tabLst/>
              <a:defRPr/>
            </a:pPr>
            <a:fld id="{DD635E1D-9700-46EF-97EA-C816727ACF16}"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27566"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6503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321B151-5467-41C5-A27B-E6AF67903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905A76FD-2EA2-4A4B-86CD-28666A676FEF}"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1FA3DF9F-020A-4673-88D1-1976D4F9929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E7FA2A2-59B4-4F18-8E3E-8A0680847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25817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utilization rate is 92% since FY18; FY24 91% - meaning in FY24, 91% of the 396 available vouchers were issued/filled</a:t>
            </a:r>
          </a:p>
        </p:txBody>
      </p:sp>
      <p:sp>
        <p:nvSpPr>
          <p:cNvPr id="4" name="Slide Number Placeholder 3"/>
          <p:cNvSpPr>
            <a:spLocks noGrp="1"/>
          </p:cNvSpPr>
          <p:nvPr>
            <p:ph type="sldNum" sz="quarter" idx="5"/>
          </p:nvPr>
        </p:nvSpPr>
        <p:spPr/>
        <p:txBody>
          <a:bodyPr/>
          <a:lstStyle/>
          <a:p>
            <a:fld id="{6AC1B131-85DA-45CD-B43D-BA60213ACA19}" type="slidenum">
              <a:rPr lang="en-US" smtClean="0"/>
              <a:t>18</a:t>
            </a:fld>
            <a:endParaRPr lang="en-US"/>
          </a:p>
        </p:txBody>
      </p:sp>
    </p:spTree>
    <p:extLst>
      <p:ext uri="{BB962C8B-B14F-4D97-AF65-F5344CB8AC3E}">
        <p14:creationId xmlns:p14="http://schemas.microsoft.com/office/powerpoint/2010/main" val="145581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20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we working to address?</a:t>
            </a:r>
          </a:p>
          <a:p>
            <a:endParaRPr lang="en-US" dirty="0"/>
          </a:p>
          <a:p>
            <a:r>
              <a:rPr lang="en-US" dirty="0"/>
              <a:t>USICH – Independent federal agency within the executive branch</a:t>
            </a:r>
          </a:p>
          <a:p>
            <a:endParaRPr lang="en-US" dirty="0"/>
          </a:p>
          <a:p>
            <a:r>
              <a:rPr lang="en-US" dirty="0"/>
              <a:t>Facts put into perspective the problem and need for programs.  Homelessness is prevalent and real.  Often the problem outpaces the response; however, the dedication, passion and efforts of providers is also very real.  </a:t>
            </a:r>
          </a:p>
          <a:p>
            <a:endParaRPr lang="en-US" dirty="0"/>
          </a:p>
        </p:txBody>
      </p:sp>
      <p:sp>
        <p:nvSpPr>
          <p:cNvPr id="4" name="Slide Number Placeholder 3"/>
          <p:cNvSpPr>
            <a:spLocks noGrp="1"/>
          </p:cNvSpPr>
          <p:nvPr>
            <p:ph type="sldNum" sz="quarter" idx="5"/>
          </p:nvPr>
        </p:nvSpPr>
        <p:spPr/>
        <p:txBody>
          <a:bodyPr/>
          <a:lstStyle/>
          <a:p>
            <a:fld id="{6AC1B131-85DA-45CD-B43D-BA60213ACA19}" type="slidenum">
              <a:rPr lang="en-US" smtClean="0"/>
              <a:t>3</a:t>
            </a:fld>
            <a:endParaRPr lang="en-US"/>
          </a:p>
        </p:txBody>
      </p:sp>
    </p:spTree>
    <p:extLst>
      <p:ext uri="{BB962C8B-B14F-4D97-AF65-F5344CB8AC3E}">
        <p14:creationId xmlns:p14="http://schemas.microsoft.com/office/powerpoint/2010/main" val="215117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Federally funded programming has definition of homelessness that is a bit more restrictive.  Chronically homeless 12 months or 4x in last 3 years that equals 12 months.  VISPDAT Coordinated Entry</a:t>
            </a:r>
          </a:p>
          <a:p>
            <a:endParaRPr lang="en-US" dirty="0"/>
          </a:p>
        </p:txBody>
      </p:sp>
      <p:sp>
        <p:nvSpPr>
          <p:cNvPr id="4" name="Slide Number Placeholder 3"/>
          <p:cNvSpPr>
            <a:spLocks noGrp="1"/>
          </p:cNvSpPr>
          <p:nvPr>
            <p:ph type="sldNum" sz="quarter" idx="5"/>
          </p:nvPr>
        </p:nvSpPr>
        <p:spPr/>
        <p:txBody>
          <a:bodyPr/>
          <a:lstStyle/>
          <a:p>
            <a:fld id="{6AC1B131-85DA-45CD-B43D-BA60213ACA19}" type="slidenum">
              <a:rPr lang="en-US" smtClean="0"/>
              <a:t>4</a:t>
            </a:fld>
            <a:endParaRPr lang="en-US"/>
          </a:p>
        </p:txBody>
      </p:sp>
    </p:spTree>
    <p:extLst>
      <p:ext uri="{BB962C8B-B14F-4D97-AF65-F5344CB8AC3E}">
        <p14:creationId xmlns:p14="http://schemas.microsoft.com/office/powerpoint/2010/main" val="351211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To be a housing program under BHSD, there needs to be some element of BH in the eligibility criteria. </a:t>
            </a:r>
          </a:p>
          <a:p>
            <a:pPr defTabSz="931723">
              <a:defRPr/>
            </a:pPr>
            <a:endParaRPr lang="en-US" dirty="0"/>
          </a:p>
          <a:p>
            <a:pPr defTabSz="931723">
              <a:defRPr/>
            </a:pPr>
            <a:r>
              <a:rPr lang="en-US" dirty="0"/>
              <a:t>2004 first SH Coordinator; 2010 $1M; 2019 $3.4 </a:t>
            </a:r>
          </a:p>
          <a:p>
            <a:pPr defTabSz="931723">
              <a:defRPr/>
            </a:pPr>
            <a:endParaRPr lang="en-US" dirty="0"/>
          </a:p>
          <a:p>
            <a:pPr defTabSz="931723">
              <a:defRPr/>
            </a:pPr>
            <a:r>
              <a:rPr lang="en-US" dirty="0"/>
              <a:t>Program eligibility varies for each program, and programs range in service type .</a:t>
            </a:r>
          </a:p>
          <a:p>
            <a:pPr defTabSz="931723">
              <a:defRPr/>
            </a:pPr>
            <a:endParaRPr lang="en-US" dirty="0"/>
          </a:p>
          <a:p>
            <a:pPr defTabSz="931723">
              <a:defRPr/>
            </a:pPr>
            <a:r>
              <a:rPr lang="en-US" dirty="0"/>
              <a:t>Projects for Assistance in Transition from Homelessness</a:t>
            </a:r>
          </a:p>
          <a:p>
            <a:pPr defTabSz="931723">
              <a:defRPr/>
            </a:pPr>
            <a:endParaRPr lang="en-US" dirty="0"/>
          </a:p>
          <a:p>
            <a:pPr defTabSz="931723">
              <a:defRPr/>
            </a:pPr>
            <a:r>
              <a:rPr lang="en-US" dirty="0"/>
              <a:t>FY25 - $800k federal $</a:t>
            </a:r>
          </a:p>
          <a:p>
            <a:pPr defTabSz="931723">
              <a:defRPr/>
            </a:pPr>
            <a:r>
              <a:rPr lang="en-US" dirty="0"/>
              <a:t>FY26 - $300K federal – 2% of entire budget; Linkages 62% </a:t>
            </a:r>
            <a:r>
              <a:rPr lang="en-US"/>
              <a:t>of b</a:t>
            </a:r>
            <a:endParaRPr lang="en-US" dirty="0"/>
          </a:p>
          <a:p>
            <a:endParaRPr lang="en-US" dirty="0"/>
          </a:p>
        </p:txBody>
      </p:sp>
      <p:sp>
        <p:nvSpPr>
          <p:cNvPr id="4" name="Slide Number Placeholder 3"/>
          <p:cNvSpPr>
            <a:spLocks noGrp="1"/>
          </p:cNvSpPr>
          <p:nvPr>
            <p:ph type="sldNum" sz="quarter" idx="5"/>
          </p:nvPr>
        </p:nvSpPr>
        <p:spPr/>
        <p:txBody>
          <a:bodyPr/>
          <a:lstStyle/>
          <a:p>
            <a:fld id="{3617009D-6B18-44A1-8711-BDEADA123747}" type="slidenum">
              <a:rPr lang="en-US" smtClean="0"/>
              <a:t>5</a:t>
            </a:fld>
            <a:endParaRPr lang="en-US"/>
          </a:p>
        </p:txBody>
      </p:sp>
    </p:spTree>
    <p:extLst>
      <p:ext uri="{BB962C8B-B14F-4D97-AF65-F5344CB8AC3E}">
        <p14:creationId xmlns:p14="http://schemas.microsoft.com/office/powerpoint/2010/main" val="81909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0" i="0" dirty="0"/>
              <a:t>Training – BHSD contracts with LLTI; available to anyone interested</a:t>
            </a:r>
          </a:p>
          <a:p>
            <a:pPr defTabSz="931723">
              <a:defRPr/>
            </a:pPr>
            <a:r>
              <a:rPr lang="en-US" b="0" i="0" dirty="0"/>
              <a:t>Fair Housing, SH Basic/Advanced, UORRA, CPSW SH Endorsement, </a:t>
            </a:r>
          </a:p>
          <a:p>
            <a:pPr defTabSz="931723">
              <a:defRPr/>
            </a:pPr>
            <a:endParaRPr lang="en-US" b="0" i="0" dirty="0"/>
          </a:p>
          <a:p>
            <a:pPr defTabSz="931723">
              <a:defRPr/>
            </a:pPr>
            <a:r>
              <a:rPr lang="en-US" dirty="0"/>
              <a:t>Transitional housing – federal definition is </a:t>
            </a:r>
            <a:r>
              <a:rPr lang="en-US" b="0" i="0" dirty="0"/>
              <a:t>9-24 months</a:t>
            </a:r>
          </a:p>
          <a:p>
            <a:pPr defTabSz="931723">
              <a:defRPr/>
            </a:pPr>
            <a:endParaRPr lang="en-US" b="0" i="0" dirty="0"/>
          </a:p>
          <a:p>
            <a:pPr defTabSz="931723">
              <a:defRPr/>
            </a:pPr>
            <a:r>
              <a:rPr lang="en-US" b="0" i="0" dirty="0"/>
              <a:t>Programs under BHSD have eligibility criteria that includes a behavioral health diagnosis, typically SMI</a:t>
            </a:r>
          </a:p>
          <a:p>
            <a:pPr defTabSz="931723">
              <a:defRPr/>
            </a:pPr>
            <a:endParaRPr lang="en-US" dirty="0"/>
          </a:p>
          <a:p>
            <a:endParaRPr lang="en-US" dirty="0"/>
          </a:p>
        </p:txBody>
      </p:sp>
      <p:sp>
        <p:nvSpPr>
          <p:cNvPr id="4" name="Slide Number Placeholder 3"/>
          <p:cNvSpPr>
            <a:spLocks noGrp="1"/>
          </p:cNvSpPr>
          <p:nvPr>
            <p:ph type="sldNum" sz="quarter" idx="5"/>
          </p:nvPr>
        </p:nvSpPr>
        <p:spPr/>
        <p:txBody>
          <a:bodyPr/>
          <a:lstStyle/>
          <a:p>
            <a:fld id="{3617009D-6B18-44A1-8711-BDEADA123747}" type="slidenum">
              <a:rPr lang="en-US" smtClean="0"/>
              <a:t>6</a:t>
            </a:fld>
            <a:endParaRPr lang="en-US"/>
          </a:p>
        </p:txBody>
      </p:sp>
    </p:spTree>
    <p:extLst>
      <p:ext uri="{BB962C8B-B14F-4D97-AF65-F5344CB8AC3E}">
        <p14:creationId xmlns:p14="http://schemas.microsoft.com/office/powerpoint/2010/main" val="286656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57873027-F304-4BBB-863D-C3E81E5331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1A591039-00A2-4B72-8E3C-47FBDD079D81}"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96C5ABDD-02E5-4D7C-BFAB-F55D2CB6829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B9A636A-80EF-461C-BFE9-240882C68C00}"/>
              </a:ext>
            </a:extLst>
          </p:cNvPr>
          <p:cNvSpPr>
            <a:spLocks noGrp="1" noChangeArrowheads="1"/>
          </p:cNvSpPr>
          <p:nvPr>
            <p:ph type="body" idx="1"/>
          </p:nvPr>
        </p:nvSpPr>
        <p:spPr>
          <a:xfrm>
            <a:off x="700414" y="4417126"/>
            <a:ext cx="5611140" cy="4182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07648F-7CFD-4209-B090-657438A5F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09DD53DA-43E9-49AD-8405-3F99863C014C}"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2143CD18-B7F3-4FA5-AD15-6FB99C3F5F1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FC4B3EB-15D6-402F-BDAD-78C84F44E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F082D3E-DDB7-4792-9A85-AF77B6128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44">
              <a:defRPr>
                <a:solidFill>
                  <a:schemeClr val="tx1"/>
                </a:solidFill>
                <a:latin typeface="Verdana" panose="020B0604030504040204" pitchFamily="34" charset="0"/>
              </a:defRPr>
            </a:lvl1pPr>
            <a:lvl2pPr marL="751896" indent="-288828" defTabSz="930844">
              <a:defRPr>
                <a:solidFill>
                  <a:schemeClr val="tx1"/>
                </a:solidFill>
                <a:latin typeface="Verdana" panose="020B0604030504040204" pitchFamily="34" charset="0"/>
              </a:defRPr>
            </a:lvl2pPr>
            <a:lvl3pPr marL="1156884" indent="-230749" defTabSz="930844">
              <a:defRPr>
                <a:solidFill>
                  <a:schemeClr val="tx1"/>
                </a:solidFill>
                <a:latin typeface="Verdana" panose="020B0604030504040204" pitchFamily="34" charset="0"/>
              </a:defRPr>
            </a:lvl3pPr>
            <a:lvl4pPr marL="1619951" indent="-230749" defTabSz="930844">
              <a:defRPr>
                <a:solidFill>
                  <a:schemeClr val="tx1"/>
                </a:solidFill>
                <a:latin typeface="Verdana" panose="020B0604030504040204" pitchFamily="34" charset="0"/>
              </a:defRPr>
            </a:lvl4pPr>
            <a:lvl5pPr marL="2083019" indent="-230749" defTabSz="930844">
              <a:defRPr>
                <a:solidFill>
                  <a:schemeClr val="tx1"/>
                </a:solidFill>
                <a:latin typeface="Verdana" panose="020B0604030504040204" pitchFamily="34" charset="0"/>
              </a:defRPr>
            </a:lvl5pPr>
            <a:lvl6pPr marL="2535098" indent="-230749" defTabSz="930844" eaLnBrk="0" fontAlgn="base" hangingPunct="0">
              <a:spcBef>
                <a:spcPct val="0"/>
              </a:spcBef>
              <a:spcAft>
                <a:spcPct val="0"/>
              </a:spcAft>
              <a:defRPr>
                <a:solidFill>
                  <a:schemeClr val="tx1"/>
                </a:solidFill>
                <a:latin typeface="Verdana" panose="020B0604030504040204" pitchFamily="34" charset="0"/>
              </a:defRPr>
            </a:lvl6pPr>
            <a:lvl7pPr marL="2987178" indent="-230749" defTabSz="930844" eaLnBrk="0" fontAlgn="base" hangingPunct="0">
              <a:spcBef>
                <a:spcPct val="0"/>
              </a:spcBef>
              <a:spcAft>
                <a:spcPct val="0"/>
              </a:spcAft>
              <a:defRPr>
                <a:solidFill>
                  <a:schemeClr val="tx1"/>
                </a:solidFill>
                <a:latin typeface="Verdana" panose="020B0604030504040204" pitchFamily="34" charset="0"/>
              </a:defRPr>
            </a:lvl7pPr>
            <a:lvl8pPr marL="3439257" indent="-230749" defTabSz="930844" eaLnBrk="0" fontAlgn="base" hangingPunct="0">
              <a:spcBef>
                <a:spcPct val="0"/>
              </a:spcBef>
              <a:spcAft>
                <a:spcPct val="0"/>
              </a:spcAft>
              <a:defRPr>
                <a:solidFill>
                  <a:schemeClr val="tx1"/>
                </a:solidFill>
                <a:latin typeface="Verdana" panose="020B0604030504040204" pitchFamily="34" charset="0"/>
              </a:defRPr>
            </a:lvl8pPr>
            <a:lvl9pPr marL="3891336" indent="-230749" defTabSz="930844" eaLnBrk="0" fontAlgn="base" hangingPunct="0">
              <a:spcBef>
                <a:spcPct val="0"/>
              </a:spcBef>
              <a:spcAft>
                <a:spcPct val="0"/>
              </a:spcAft>
              <a:defRPr>
                <a:solidFill>
                  <a:schemeClr val="tx1"/>
                </a:solidFill>
                <a:latin typeface="Verdana" panose="020B0604030504040204" pitchFamily="34" charset="0"/>
              </a:defRPr>
            </a:lvl9pPr>
          </a:lstStyle>
          <a:p>
            <a:fld id="{202F818D-7AFE-4A6E-8BF6-96B683724FB4}"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6EAF4209-9B3E-4FA3-A201-498BB1C2C62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3C442F4-2A71-4190-84E5-B0550B9CB3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program was created by BHSD in 2007 with a $300k state general fund legislative allocation; 3 sites, 65 vouchers.  </a:t>
            </a:r>
          </a:p>
          <a:p>
            <a:endParaRPr lang="en-US" altLang="en-US" dirty="0">
              <a:latin typeface="Arial" panose="020B0604020202020204" pitchFamily="34" charset="0"/>
            </a:endParaRPr>
          </a:p>
          <a:p>
            <a:r>
              <a:rPr lang="en-US" altLang="en-US" dirty="0">
                <a:latin typeface="Arial" panose="020B0604020202020204" pitchFamily="34" charset="0"/>
              </a:rPr>
              <a:t>FY20 – 1.65M, FY21 - $3.8M; FY23 - $4.3</a:t>
            </a:r>
          </a:p>
          <a:p>
            <a:endParaRPr lang="en-US" altLang="en-US" dirty="0">
              <a:latin typeface="Arial" panose="020B0604020202020204" pitchFamily="34" charset="0"/>
            </a:endParaRPr>
          </a:p>
          <a:p>
            <a:r>
              <a:rPr lang="en-US" altLang="en-US" dirty="0">
                <a:latin typeface="Arial" panose="020B0604020202020204" pitchFamily="34" charset="0"/>
              </a:rPr>
              <a:t>Different than Section 8 and PSH vouchers that are federally funded.  </a:t>
            </a:r>
          </a:p>
          <a:p>
            <a:r>
              <a:rPr lang="en-US" altLang="en-US" dirty="0">
                <a:latin typeface="Arial" panose="020B0604020202020204" pitchFamily="34" charset="0"/>
              </a:rPr>
              <a:t>Because the Program is NOT Federally funded the State rules have more flexibly in the Eligibility Criteria.    So Applicants/Clients </a:t>
            </a:r>
          </a:p>
          <a:p>
            <a:pPr marL="176679" indent="-176679">
              <a:buFont typeface="Arial" panose="020B0604020202020204" pitchFamily="34" charset="0"/>
              <a:buChar char="•"/>
            </a:pPr>
            <a:r>
              <a:rPr lang="en-US" altLang="en-US" dirty="0">
                <a:latin typeface="Arial" panose="020B0604020202020204" pitchFamily="34" charset="0"/>
              </a:rPr>
              <a:t>DO NOT have to meet the HUD Definition of Chronic Homelessness</a:t>
            </a:r>
          </a:p>
          <a:p>
            <a:pPr marL="176679" indent="-176679">
              <a:buFont typeface="Arial" panose="020B0604020202020204" pitchFamily="34" charset="0"/>
              <a:buChar char="•"/>
            </a:pPr>
            <a:r>
              <a:rPr lang="en-US" altLang="en-US" dirty="0">
                <a:latin typeface="Arial" panose="020B0604020202020204" pitchFamily="34" charset="0"/>
              </a:rPr>
              <a:t>DO NOT have to go through the HUD Coordinated Entry System </a:t>
            </a:r>
          </a:p>
          <a:p>
            <a:endParaRPr lang="en-US" altLang="en-US" dirty="0">
              <a:latin typeface="Arial" panose="020B0604020202020204" pitchFamily="34" charset="0"/>
            </a:endParaRPr>
          </a:p>
          <a:p>
            <a:r>
              <a:rPr lang="en-US" altLang="en-US" dirty="0">
                <a:latin typeface="Arial" panose="020B0604020202020204" pitchFamily="34" charset="0"/>
              </a:rPr>
              <a:t>The screening criteria are the 3 in this Slide. </a:t>
            </a:r>
          </a:p>
          <a:p>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394612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37155-D996-4C95-9E73-39C8061BC4EA}"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11489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26570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857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1890883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349119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255453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328975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193290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88246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427825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637155-D996-4C95-9E73-39C8061BC4EA}"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346212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637155-D996-4C95-9E73-39C8061BC4EA}"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284265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110280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159207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637155-D996-4C95-9E73-39C8061BC4EA}" type="datetimeFigureOut">
              <a:rPr lang="en-US" smtClean="0"/>
              <a:t>3/17/2026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211269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37155-D996-4C95-9E73-39C8061BC4EA}"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95F71-94E1-4187-8ED6-FF251C0C993D}" type="slidenum">
              <a:rPr lang="en-US" smtClean="0"/>
              <a:t>‹#›</a:t>
            </a:fld>
            <a:endParaRPr lang="en-US"/>
          </a:p>
        </p:txBody>
      </p:sp>
    </p:spTree>
    <p:extLst>
      <p:ext uri="{BB962C8B-B14F-4D97-AF65-F5344CB8AC3E}">
        <p14:creationId xmlns:p14="http://schemas.microsoft.com/office/powerpoint/2010/main" val="376949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637155-D996-4C95-9E73-39C8061BC4EA}" type="datetimeFigureOut">
              <a:rPr lang="en-US" smtClean="0"/>
              <a:t>3/17/2026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AE95F71-94E1-4187-8ED6-FF251C0C993D}" type="slidenum">
              <a:rPr lang="en-US" smtClean="0"/>
              <a:t>‹#›</a:t>
            </a:fld>
            <a:endParaRPr lang="en-US"/>
          </a:p>
        </p:txBody>
      </p:sp>
    </p:spTree>
    <p:extLst>
      <p:ext uri="{BB962C8B-B14F-4D97-AF65-F5344CB8AC3E}">
        <p14:creationId xmlns:p14="http://schemas.microsoft.com/office/powerpoint/2010/main" val="1558809073"/>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14/relationships/chartEx" Target="../charts/chartEx2.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mailto:lisa.howley@hca.nm.gov" TargetMode="External"/><Relationship Id="rId2" Type="http://schemas.openxmlformats.org/officeDocument/2006/relationships/hyperlink" Target="https://yes.nm.gov/nmhr/s/supportive-housing?language=en_US" TargetMode="External"/><Relationship Id="rId1" Type="http://schemas.openxmlformats.org/officeDocument/2006/relationships/slideLayout" Target="../slideLayouts/slideLayout7.xml"/><Relationship Id="rId6" Type="http://schemas.openxmlformats.org/officeDocument/2006/relationships/hyperlink" Target="mailto:Mike.Fuller@hca.nm.gov" TargetMode="External"/><Relationship Id="rId5" Type="http://schemas.openxmlformats.org/officeDocument/2006/relationships/hyperlink" Target="mailto:Janice.Shije@hca.nm.gov" TargetMode="External"/><Relationship Id="rId4" Type="http://schemas.openxmlformats.org/officeDocument/2006/relationships/hyperlink" Target="mailto:-cathy.trujillo@hca.nm.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housingnm.org/" TargetMode="Externa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307E-D737-4D8E-9909-6B95BCAD920C}"/>
              </a:ext>
            </a:extLst>
          </p:cNvPr>
          <p:cNvSpPr>
            <a:spLocks noGrp="1"/>
          </p:cNvSpPr>
          <p:nvPr>
            <p:ph type="ctrTitle"/>
          </p:nvPr>
        </p:nvSpPr>
        <p:spPr/>
        <p:txBody>
          <a:bodyPr/>
          <a:lstStyle/>
          <a:p>
            <a:r>
              <a:rPr lang="en-US" sz="4400" b="1" dirty="0"/>
              <a:t>BEHAVIORAL HEALTH SERVICES DIVISION – HEALTH CARE AUTHORITY</a:t>
            </a:r>
          </a:p>
        </p:txBody>
      </p:sp>
      <p:sp>
        <p:nvSpPr>
          <p:cNvPr id="3" name="Subtitle 2">
            <a:extLst>
              <a:ext uri="{FF2B5EF4-FFF2-40B4-BE49-F238E27FC236}">
                <a16:creationId xmlns:a16="http://schemas.microsoft.com/office/drawing/2014/main" id="{24AFA6C2-F142-4272-9281-3265C91F9D18}"/>
              </a:ext>
            </a:extLst>
          </p:cNvPr>
          <p:cNvSpPr>
            <a:spLocks noGrp="1"/>
          </p:cNvSpPr>
          <p:nvPr>
            <p:ph type="subTitle" idx="1"/>
          </p:nvPr>
        </p:nvSpPr>
        <p:spPr/>
        <p:txBody>
          <a:bodyPr>
            <a:normAutofit fontScale="70000" lnSpcReduction="20000"/>
          </a:bodyPr>
          <a:lstStyle/>
          <a:p>
            <a:r>
              <a:rPr lang="en-US" dirty="0"/>
              <a:t>Supportive housing MANAGER – </a:t>
            </a:r>
            <a:r>
              <a:rPr lang="en-US" dirty="0" err="1"/>
              <a:t>lisa</a:t>
            </a:r>
            <a:r>
              <a:rPr lang="en-US" dirty="0"/>
              <a:t> </a:t>
            </a:r>
            <a:r>
              <a:rPr lang="en-US" dirty="0" err="1"/>
              <a:t>howley</a:t>
            </a:r>
            <a:endParaRPr lang="en-US" dirty="0"/>
          </a:p>
          <a:p>
            <a:r>
              <a:rPr lang="en-US" dirty="0"/>
              <a:t>Supportive Housing Coordinator – Cathy Trujillo</a:t>
            </a:r>
          </a:p>
          <a:p>
            <a:r>
              <a:rPr lang="en-US" dirty="0"/>
              <a:t>2026</a:t>
            </a:r>
          </a:p>
        </p:txBody>
      </p:sp>
    </p:spTree>
    <p:extLst>
      <p:ext uri="{BB962C8B-B14F-4D97-AF65-F5344CB8AC3E}">
        <p14:creationId xmlns:p14="http://schemas.microsoft.com/office/powerpoint/2010/main" val="245236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4B421-94CD-4658-87E6-468EBFCEF405}"/>
              </a:ext>
            </a:extLst>
          </p:cNvPr>
          <p:cNvSpPr>
            <a:spLocks noGrp="1"/>
          </p:cNvSpPr>
          <p:nvPr>
            <p:ph type="title"/>
          </p:nvPr>
        </p:nvSpPr>
        <p:spPr>
          <a:xfrm>
            <a:off x="648929" y="1063417"/>
            <a:ext cx="3505495" cy="4675396"/>
          </a:xfrm>
        </p:spPr>
        <p:txBody>
          <a:bodyPr anchor="ctr">
            <a:normAutofit/>
          </a:bodyPr>
          <a:lstStyle/>
          <a:p>
            <a:r>
              <a:rPr lang="en-US" b="1" i="0" u="none" strike="noStrike" baseline="0" dirty="0">
                <a:solidFill>
                  <a:schemeClr val="bg2">
                    <a:lumMod val="40000"/>
                    <a:lumOff val="60000"/>
                  </a:schemeClr>
                </a:solidFill>
                <a:latin typeface="Arial Black" panose="020B0A04020102020204" pitchFamily="34" charset="0"/>
              </a:rPr>
              <a:t>Linkages  Growth</a:t>
            </a:r>
            <a:endParaRPr lang="en-US" b="1" dirty="0">
              <a:solidFill>
                <a:schemeClr val="bg2">
                  <a:lumMod val="40000"/>
                  <a:lumOff val="60000"/>
                </a:schemeClr>
              </a:solidFill>
            </a:endParaRPr>
          </a:p>
        </p:txBody>
      </p:sp>
      <p:sp>
        <p:nvSpPr>
          <p:cNvPr id="25" name="Rectangle 24">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8" name="Content Placeholder 2">
            <a:extLst>
              <a:ext uri="{FF2B5EF4-FFF2-40B4-BE49-F238E27FC236}">
                <a16:creationId xmlns:a16="http://schemas.microsoft.com/office/drawing/2014/main" id="{BB907959-3CAA-D647-58F0-D6A56792A639}"/>
              </a:ext>
            </a:extLst>
          </p:cNvPr>
          <p:cNvGraphicFramePr>
            <a:graphicFrameLocks noGrp="1"/>
          </p:cNvGraphicFramePr>
          <p:nvPr>
            <p:ph idx="1"/>
            <p:extLst>
              <p:ext uri="{D42A27DB-BD31-4B8C-83A1-F6EECF244321}">
                <p14:modId xmlns:p14="http://schemas.microsoft.com/office/powerpoint/2010/main" val="66333954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70896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62A0-1107-7BA6-5D5B-906F6DB1C6C7}"/>
              </a:ext>
            </a:extLst>
          </p:cNvPr>
          <p:cNvSpPr>
            <a:spLocks noGrp="1"/>
          </p:cNvSpPr>
          <p:nvPr>
            <p:ph type="title"/>
          </p:nvPr>
        </p:nvSpPr>
        <p:spPr>
          <a:xfrm>
            <a:off x="648930" y="629266"/>
            <a:ext cx="9252154" cy="1223983"/>
          </a:xfrm>
        </p:spPr>
        <p:txBody>
          <a:bodyPr>
            <a:normAutofit/>
          </a:bodyPr>
          <a:lstStyle/>
          <a:p>
            <a:r>
              <a:rPr lang="en-US"/>
              <a:t>What is Linkages?</a:t>
            </a:r>
          </a:p>
        </p:txBody>
      </p:sp>
      <p:sp>
        <p:nvSpPr>
          <p:cNvPr id="3" name="Content Placeholder 2">
            <a:extLst>
              <a:ext uri="{FF2B5EF4-FFF2-40B4-BE49-F238E27FC236}">
                <a16:creationId xmlns:a16="http://schemas.microsoft.com/office/drawing/2014/main" id="{807B70F6-D847-14C7-1AEF-B59888A2C692}"/>
              </a:ext>
            </a:extLst>
          </p:cNvPr>
          <p:cNvSpPr>
            <a:spLocks noGrp="1"/>
          </p:cNvSpPr>
          <p:nvPr>
            <p:ph idx="1"/>
          </p:nvPr>
        </p:nvSpPr>
        <p:spPr>
          <a:xfrm>
            <a:off x="1103311" y="2052214"/>
            <a:ext cx="5965394" cy="4196185"/>
          </a:xfrm>
        </p:spPr>
        <p:txBody>
          <a:bodyPr>
            <a:normAutofit fontScale="92500" lnSpcReduction="20000"/>
          </a:bodyPr>
          <a:lstStyle/>
          <a:p>
            <a:pPr>
              <a:lnSpc>
                <a:spcPct val="90000"/>
              </a:lnSpc>
            </a:pPr>
            <a:r>
              <a:rPr lang="en-US" sz="1700" dirty="0"/>
              <a:t>Linkages is a permanent supportive housing (PSH) program.</a:t>
            </a:r>
          </a:p>
          <a:p>
            <a:pPr lvl="1">
              <a:lnSpc>
                <a:spcPct val="90000"/>
              </a:lnSpc>
            </a:pPr>
            <a:r>
              <a:rPr lang="en-US" sz="1500" dirty="0"/>
              <a:t>Tenant-based </a:t>
            </a:r>
            <a:r>
              <a:rPr lang="en-US" sz="1500"/>
              <a:t>rental assistance voucher </a:t>
            </a:r>
            <a:r>
              <a:rPr lang="en-US" sz="1500" dirty="0"/>
              <a:t>program.</a:t>
            </a:r>
          </a:p>
          <a:p>
            <a:pPr>
              <a:lnSpc>
                <a:spcPct val="90000"/>
              </a:lnSpc>
            </a:pPr>
            <a:endParaRPr lang="en-US" sz="1700" dirty="0"/>
          </a:p>
          <a:p>
            <a:pPr>
              <a:lnSpc>
                <a:spcPct val="90000"/>
              </a:lnSpc>
            </a:pPr>
            <a:r>
              <a:rPr lang="en-US" sz="1700" dirty="0"/>
              <a:t>Individuals who meet eligibility criteria are issued a voucher that is partial or full subsidy for a housing unit of the individual’s choice.</a:t>
            </a:r>
          </a:p>
          <a:p>
            <a:pPr>
              <a:lnSpc>
                <a:spcPct val="90000"/>
              </a:lnSpc>
            </a:pPr>
            <a:endParaRPr lang="en-US" sz="1700" dirty="0"/>
          </a:p>
          <a:p>
            <a:pPr>
              <a:lnSpc>
                <a:spcPct val="90000"/>
              </a:lnSpc>
            </a:pPr>
            <a:r>
              <a:rPr lang="en-US" sz="1700" dirty="0"/>
              <a:t>The voucher will support up a rent amount of up to 115% of Fair Market, per HUD guidelines.</a:t>
            </a:r>
          </a:p>
          <a:p>
            <a:pPr>
              <a:lnSpc>
                <a:spcPct val="90000"/>
              </a:lnSpc>
            </a:pPr>
            <a:endParaRPr lang="en-US" sz="1700" dirty="0"/>
          </a:p>
          <a:p>
            <a:pPr>
              <a:lnSpc>
                <a:spcPct val="90000"/>
              </a:lnSpc>
            </a:pPr>
            <a:r>
              <a:rPr lang="en-US" sz="1700" dirty="0"/>
              <a:t>The individual, Linkages client, is the lease holder. </a:t>
            </a:r>
          </a:p>
          <a:p>
            <a:pPr>
              <a:lnSpc>
                <a:spcPct val="90000"/>
              </a:lnSpc>
            </a:pPr>
            <a:endParaRPr lang="en-US" sz="1700" dirty="0"/>
          </a:p>
          <a:p>
            <a:pPr>
              <a:lnSpc>
                <a:spcPct val="90000"/>
              </a:lnSpc>
            </a:pPr>
            <a:r>
              <a:rPr lang="en-US" sz="1700" dirty="0"/>
              <a:t>The client will work with both a Support Service Agency and Housing Administrator who each have specific roles.</a:t>
            </a:r>
          </a:p>
        </p:txBody>
      </p:sp>
      <p:pic>
        <p:nvPicPr>
          <p:cNvPr id="7" name="Graphic 6" descr="Commitments">
            <a:extLst>
              <a:ext uri="{FF2B5EF4-FFF2-40B4-BE49-F238E27FC236}">
                <a16:creationId xmlns:a16="http://schemas.microsoft.com/office/drawing/2014/main" id="{A93177F0-B339-7CD8-D1E6-EE2504B0D1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5528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43C365F-A3B9-443D-BF03-F7B47137D17E}"/>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sp>
        <p:nvSpPr>
          <p:cNvPr id="145410" name="Rectangle 2">
            <a:extLst>
              <a:ext uri="{FF2B5EF4-FFF2-40B4-BE49-F238E27FC236}">
                <a16:creationId xmlns:a16="http://schemas.microsoft.com/office/drawing/2014/main" id="{8591ABF4-83CF-4729-910A-AB1BE181FF86}"/>
              </a:ext>
            </a:extLst>
          </p:cNvPr>
          <p:cNvSpPr>
            <a:spLocks noGrp="1" noChangeArrowheads="1"/>
          </p:cNvSpPr>
          <p:nvPr>
            <p:ph type="body" idx="1"/>
          </p:nvPr>
        </p:nvSpPr>
        <p:spPr>
          <a:xfrm>
            <a:off x="1448427" y="145279"/>
            <a:ext cx="9295145" cy="6571715"/>
          </a:xfrm>
        </p:spPr>
        <p:txBody>
          <a:bodyPr>
            <a:normAutofit/>
          </a:bodyPr>
          <a:lstStyle/>
          <a:p>
            <a:pPr algn="ctr">
              <a:lnSpc>
                <a:spcPct val="80000"/>
              </a:lnSpc>
              <a:buFont typeface="Wingdings" panose="05000000000000000000" pitchFamily="2" charset="2"/>
              <a:buNone/>
              <a:defRPr/>
            </a:pPr>
            <a:r>
              <a:rPr lang="en-US" altLang="en-US" sz="2800" b="1" dirty="0">
                <a:solidFill>
                  <a:schemeClr val="bg2">
                    <a:lumMod val="40000"/>
                    <a:lumOff val="60000"/>
                  </a:schemeClr>
                </a:solidFill>
                <a:ea typeface="Verdana" panose="020B0604030504040204" pitchFamily="34" charset="0"/>
                <a:cs typeface="Arial" panose="020B0604020202020204" pitchFamily="34" charset="0"/>
              </a:rPr>
              <a:t>Linkages Supportive Housing Program</a:t>
            </a:r>
          </a:p>
          <a:p>
            <a:pPr algn="ctr">
              <a:lnSpc>
                <a:spcPct val="80000"/>
              </a:lnSpc>
              <a:buFont typeface="Wingdings" panose="05000000000000000000" pitchFamily="2" charset="2"/>
              <a:buNone/>
              <a:defRPr/>
            </a:pPr>
            <a:endParaRPr lang="en-US" altLang="en-US" sz="2400" b="1" dirty="0">
              <a:solidFill>
                <a:schemeClr val="bg2">
                  <a:lumMod val="40000"/>
                  <a:lumOff val="60000"/>
                </a:schemeClr>
              </a:solidFill>
              <a:latin typeface="Arial Black" panose="020B0A04020102020204" pitchFamily="34" charset="0"/>
              <a:ea typeface="Verdana" panose="020B0604030504040204" pitchFamily="34" charset="0"/>
              <a:cs typeface="Arial" panose="020B0604020202020204" pitchFamily="34" charset="0"/>
            </a:endParaRPr>
          </a:p>
          <a:p>
            <a:pPr marL="0" indent="0">
              <a:lnSpc>
                <a:spcPct val="80000"/>
              </a:lnSpc>
              <a:buClr>
                <a:schemeClr val="tx1"/>
              </a:buClr>
              <a:buNone/>
              <a:defRPr/>
            </a:pPr>
            <a:r>
              <a:rPr lang="en-US" altLang="en-US" b="1" dirty="0">
                <a:latin typeface="Arial" panose="020B0604020202020204" pitchFamily="34" charset="0"/>
                <a:ea typeface="Verdana" panose="020B0604030504040204" pitchFamily="34" charset="0"/>
                <a:cs typeface="Arial" panose="020B0604020202020204" pitchFamily="34" charset="0"/>
              </a:rPr>
              <a:t>Eligible individuals receive a rental assistance voucher and support services, monthly house visit.</a:t>
            </a:r>
          </a:p>
          <a:p>
            <a:pPr marL="914400">
              <a:lnSpc>
                <a:spcPct val="80000"/>
              </a:lnSpc>
              <a:buClr>
                <a:schemeClr val="tx1"/>
              </a:buClr>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marL="571500" indent="0">
              <a:lnSpc>
                <a:spcPct val="80000"/>
              </a:lnSpc>
              <a:buClr>
                <a:schemeClr val="tx1"/>
              </a:buClr>
              <a:buNone/>
              <a:defRPr/>
            </a:pPr>
            <a:r>
              <a:rPr lang="en-US" altLang="en-US" u="sng" dirty="0">
                <a:latin typeface="Arial" panose="020B0604020202020204" pitchFamily="34" charset="0"/>
                <a:ea typeface="Verdana" panose="020B0604030504040204" pitchFamily="34" charset="0"/>
                <a:cs typeface="Arial" panose="020B0604020202020204" pitchFamily="34" charset="0"/>
              </a:rPr>
              <a:t>Program Eligibility</a:t>
            </a:r>
          </a:p>
          <a:p>
            <a:pPr marL="914400">
              <a:lnSpc>
                <a:spcPct val="80000"/>
              </a:lnSpc>
              <a:buClr>
                <a:schemeClr val="tx1"/>
              </a:buClr>
              <a:defRPr/>
            </a:pPr>
            <a:r>
              <a:rPr lang="en-US" altLang="en-US" dirty="0">
                <a:latin typeface="Arial" panose="020B0604020202020204" pitchFamily="34" charset="0"/>
                <a:ea typeface="Verdana" panose="020B0604030504040204" pitchFamily="34" charset="0"/>
                <a:cs typeface="Arial" panose="020B0604020202020204" pitchFamily="34" charset="0"/>
              </a:rPr>
              <a:t>Diagnosis of Serious Mental Illness; or, Co-occurring (SMI and Addiction Disorder)  which has resulted in a functional impairment</a:t>
            </a:r>
            <a:r>
              <a:rPr lang="en-US" altLang="en-US" i="1" dirty="0">
                <a:latin typeface="Arial" panose="020B0604020202020204" pitchFamily="34" charset="0"/>
                <a:ea typeface="Verdana" panose="020B0604030504040204" pitchFamily="34" charset="0"/>
                <a:cs typeface="Arial" panose="020B0604020202020204" pitchFamily="34" charset="0"/>
              </a:rPr>
              <a:t>, </a:t>
            </a:r>
            <a:r>
              <a:rPr lang="en-US" altLang="en-US" u="sng" dirty="0">
                <a:latin typeface="Arial" panose="020B0604020202020204" pitchFamily="34" charset="0"/>
                <a:ea typeface="Verdana" panose="020B0604030504040204" pitchFamily="34" charset="0"/>
                <a:cs typeface="Arial" panose="020B0604020202020204" pitchFamily="34" charset="0"/>
              </a:rPr>
              <a:t>and,</a:t>
            </a:r>
          </a:p>
          <a:p>
            <a:pPr marL="914400">
              <a:lnSpc>
                <a:spcPct val="80000"/>
              </a:lnSpc>
              <a:buClr>
                <a:schemeClr val="tx1"/>
              </a:buClr>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marL="914400">
              <a:lnSpc>
                <a:spcPct val="80000"/>
              </a:lnSpc>
              <a:buClr>
                <a:schemeClr val="tx1"/>
              </a:buClr>
              <a:defRPr/>
            </a:pPr>
            <a:r>
              <a:rPr lang="en-US" altLang="en-US" dirty="0">
                <a:latin typeface="Arial" panose="020B0604020202020204" pitchFamily="34" charset="0"/>
                <a:ea typeface="Verdana" panose="020B0604030504040204" pitchFamily="34" charset="0"/>
                <a:cs typeface="Arial" panose="020B0604020202020204" pitchFamily="34" charset="0"/>
              </a:rPr>
              <a:t>Homelessness or precariously housed, </a:t>
            </a:r>
            <a:r>
              <a:rPr lang="en-US" altLang="en-US" u="sng" dirty="0">
                <a:latin typeface="Arial" panose="020B0604020202020204" pitchFamily="34" charset="0"/>
                <a:ea typeface="Verdana" panose="020B0604030504040204" pitchFamily="34" charset="0"/>
                <a:cs typeface="Arial" panose="020B0604020202020204" pitchFamily="34" charset="0"/>
              </a:rPr>
              <a:t>and</a:t>
            </a:r>
          </a:p>
          <a:p>
            <a:pPr marL="914400">
              <a:lnSpc>
                <a:spcPct val="80000"/>
              </a:lnSpc>
              <a:buClr>
                <a:schemeClr val="tx1"/>
              </a:buClr>
              <a:defRPr/>
            </a:pPr>
            <a:endParaRPr lang="en-US" altLang="en-US" i="1" dirty="0">
              <a:latin typeface="Arial" panose="020B0604020202020204" pitchFamily="34" charset="0"/>
              <a:ea typeface="Verdana" panose="020B0604030504040204" pitchFamily="34" charset="0"/>
              <a:cs typeface="Arial" panose="020B0604020202020204" pitchFamily="34" charset="0"/>
            </a:endParaRPr>
          </a:p>
          <a:p>
            <a:pPr marL="914400">
              <a:lnSpc>
                <a:spcPct val="80000"/>
              </a:lnSpc>
              <a:buClr>
                <a:schemeClr val="tx1"/>
              </a:buClr>
              <a:defRPr/>
            </a:pPr>
            <a:r>
              <a:rPr lang="en-US" altLang="en-US" dirty="0">
                <a:latin typeface="Arial" panose="020B0604020202020204" pitchFamily="34" charset="0"/>
                <a:ea typeface="Verdana" panose="020B0604030504040204" pitchFamily="34" charset="0"/>
                <a:cs typeface="Arial" panose="020B0604020202020204" pitchFamily="34" charset="0"/>
              </a:rPr>
              <a:t>Extremely low income, at or below 30% AMI, per HUD guidelines</a:t>
            </a:r>
          </a:p>
          <a:p>
            <a:pPr marL="914400">
              <a:lnSpc>
                <a:spcPct val="80000"/>
              </a:lnSpc>
              <a:buClr>
                <a:schemeClr val="tx1"/>
              </a:buClr>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a:lnSpc>
                <a:spcPct val="120000"/>
              </a:lnSpc>
              <a:buClr>
                <a:schemeClr val="tx1"/>
              </a:buClr>
              <a:defRPr/>
            </a:pPr>
            <a:r>
              <a:rPr lang="en-US" altLang="en-US" dirty="0">
                <a:latin typeface="Arial" panose="020B0604020202020204" pitchFamily="34" charset="0"/>
                <a:ea typeface="Verdana" panose="020B0604030504040204" pitchFamily="34" charset="0"/>
                <a:cs typeface="Arial" panose="020B0604020202020204" pitchFamily="34" charset="0"/>
              </a:rPr>
              <a:t>10 Linkages sites and 11 Support Service Agencies</a:t>
            </a:r>
            <a:endParaRPr lang="en-US" sz="1400" i="1" dirty="0">
              <a:latin typeface="Arial" panose="020B0604020202020204" pitchFamily="34" charset="0"/>
              <a:cs typeface="Arial" panose="020B0604020202020204" pitchFamily="34" charset="0"/>
            </a:endParaRPr>
          </a:p>
          <a:p>
            <a:pPr>
              <a:lnSpc>
                <a:spcPct val="120000"/>
              </a:lnSpc>
              <a:buClr>
                <a:schemeClr val="tx1"/>
              </a:buClr>
              <a:defRPr/>
            </a:pPr>
            <a:endParaRPr lang="en-US" sz="1400" dirty="0">
              <a:latin typeface="Arial" panose="020B0604020202020204" pitchFamily="34" charset="0"/>
              <a:cs typeface="Arial" panose="020B0604020202020204" pitchFamily="34" charset="0"/>
            </a:endParaRPr>
          </a:p>
          <a:p>
            <a:pPr>
              <a:lnSpc>
                <a:spcPct val="80000"/>
              </a:lnSpc>
              <a:buClr>
                <a:schemeClr val="tx1"/>
              </a:buClr>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marL="914400">
              <a:lnSpc>
                <a:spcPct val="80000"/>
              </a:lnSpc>
              <a:buClr>
                <a:schemeClr val="tx1"/>
              </a:buClr>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marL="571500" indent="0">
              <a:lnSpc>
                <a:spcPct val="80000"/>
              </a:lnSpc>
              <a:buClr>
                <a:schemeClr val="tx1"/>
              </a:buClr>
              <a:buNone/>
              <a:defRPr/>
            </a:pPr>
            <a:endParaRPr lang="en-US" altLang="en-US" dirty="0">
              <a:latin typeface="Arial" panose="020B0604020202020204" pitchFamily="34" charset="0"/>
              <a:ea typeface="Verdana" panose="020B0604030504040204" pitchFamily="34" charset="0"/>
              <a:cs typeface="Arial" panose="020B0604020202020204" pitchFamily="34" charset="0"/>
            </a:endParaRPr>
          </a:p>
          <a:p>
            <a:pPr>
              <a:lnSpc>
                <a:spcPct val="80000"/>
              </a:lnSpc>
              <a:buClr>
                <a:schemeClr val="tx1"/>
              </a:buClr>
              <a:buFontTx/>
              <a:buChar char="o"/>
              <a:defRPr/>
            </a:pPr>
            <a:endParaRPr lang="en-US" altLang="en-US" sz="2400" b="1" dirty="0">
              <a:latin typeface="Arial" panose="020B0604020202020204" pitchFamily="34" charset="0"/>
              <a:cs typeface="Arial" panose="020B0604020202020204" pitchFamily="34" charset="0"/>
            </a:endParaRPr>
          </a:p>
          <a:p>
            <a:pPr>
              <a:lnSpc>
                <a:spcPct val="80000"/>
              </a:lnSpc>
              <a:buClr>
                <a:schemeClr val="tx1"/>
              </a:buClr>
              <a:buFontTx/>
              <a:buChar char="o"/>
              <a:defRPr/>
            </a:pPr>
            <a:endParaRPr lang="en-US" altLang="en-US" sz="2400" b="1" dirty="0">
              <a:latin typeface="Arial" panose="020B0604020202020204" pitchFamily="34" charset="0"/>
              <a:cs typeface="Arial" panose="020B0604020202020204" pitchFamily="34" charset="0"/>
            </a:endParaRPr>
          </a:p>
          <a:p>
            <a:pPr>
              <a:lnSpc>
                <a:spcPct val="80000"/>
              </a:lnSpc>
              <a:buClr>
                <a:schemeClr val="tx1"/>
              </a:buClr>
              <a:buFontTx/>
              <a:buNone/>
              <a:defRPr/>
            </a:pPr>
            <a:endParaRPr lang="en-US" altLang="en-US" dirty="0"/>
          </a:p>
          <a:p>
            <a:pPr algn="ctr">
              <a:lnSpc>
                <a:spcPct val="80000"/>
              </a:lnSpc>
              <a:buFont typeface="Wingdings" panose="05000000000000000000" pitchFamily="2" charset="2"/>
              <a:buNone/>
              <a:defRPr/>
            </a:pPr>
            <a:endParaRPr lang="en-US" altLang="en-US" sz="2400" b="1" dirty="0">
              <a:latin typeface="Arial" pitchFamily="34" charset="0"/>
            </a:endParaRPr>
          </a:p>
        </p:txBody>
      </p:sp>
    </p:spTree>
    <p:extLst>
      <p:ext uri="{BB962C8B-B14F-4D97-AF65-F5344CB8AC3E}">
        <p14:creationId xmlns:p14="http://schemas.microsoft.com/office/powerpoint/2010/main" val="4559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2D60-BC08-4A21-A3E2-809F6A48C12C}"/>
              </a:ext>
            </a:extLst>
          </p:cNvPr>
          <p:cNvSpPr>
            <a:spLocks noGrp="1"/>
          </p:cNvSpPr>
          <p:nvPr>
            <p:ph type="title"/>
          </p:nvPr>
        </p:nvSpPr>
        <p:spPr>
          <a:xfrm>
            <a:off x="1393639" y="452718"/>
            <a:ext cx="9404723" cy="1400530"/>
          </a:xfrm>
        </p:spPr>
        <p:txBody>
          <a:bodyPr/>
          <a:lstStyle/>
          <a:p>
            <a:r>
              <a:rPr lang="en-US" sz="4000" b="1" dirty="0">
                <a:solidFill>
                  <a:schemeClr val="bg2">
                    <a:lumMod val="40000"/>
                    <a:lumOff val="60000"/>
                  </a:schemeClr>
                </a:solidFill>
              </a:rPr>
              <a:t>Homeless or Precariously Housed</a:t>
            </a:r>
          </a:p>
        </p:txBody>
      </p:sp>
      <p:sp>
        <p:nvSpPr>
          <p:cNvPr id="3" name="Content Placeholder 2">
            <a:extLst>
              <a:ext uri="{FF2B5EF4-FFF2-40B4-BE49-F238E27FC236}">
                <a16:creationId xmlns:a16="http://schemas.microsoft.com/office/drawing/2014/main" id="{1A3BFD24-E422-4197-8751-661FD923E828}"/>
              </a:ext>
            </a:extLst>
          </p:cNvPr>
          <p:cNvSpPr>
            <a:spLocks noGrp="1"/>
          </p:cNvSpPr>
          <p:nvPr>
            <p:ph idx="1"/>
          </p:nvPr>
        </p:nvSpPr>
        <p:spPr>
          <a:xfrm>
            <a:off x="2476500" y="1433594"/>
            <a:ext cx="7239000" cy="5119608"/>
          </a:xfrm>
        </p:spPr>
        <p:txBody>
          <a:bodyPr>
            <a:normAutofit fontScale="70000" lnSpcReduction="20000"/>
          </a:bodyPr>
          <a:lstStyle/>
          <a:p>
            <a:pPr lvl="0"/>
            <a:r>
              <a:rPr lang="en-US" dirty="0"/>
              <a:t>People who are living in a place not meant for human habitation, in emergency shelter, in transitional housing or are exiting an institution where they temporarily resided for up to 90 days and were in shelter or a place not meant for human habitation prior to entering that institution.</a:t>
            </a:r>
            <a:endParaRPr lang="en-US" sz="2800" dirty="0"/>
          </a:p>
          <a:p>
            <a:pPr lvl="0"/>
            <a:r>
              <a:rPr lang="en-US" dirty="0"/>
              <a:t>People who are losing their primary nighttime residence, which may include a motel or hotel or a doubled- up situation, within 14 days, and lack resources or support networks to remain in housing. </a:t>
            </a:r>
            <a:endParaRPr lang="en-US" sz="2800" dirty="0"/>
          </a:p>
          <a:p>
            <a:pPr lvl="0"/>
            <a:r>
              <a:rPr lang="en-US" dirty="0"/>
              <a:t>Families with children or unaccompanied youth who are unstably housed and likely to continue in that state. </a:t>
            </a:r>
            <a:endParaRPr lang="en-US" sz="2800" dirty="0"/>
          </a:p>
          <a:p>
            <a:pPr lvl="1"/>
            <a:r>
              <a:rPr lang="en-US" dirty="0"/>
              <a:t>Living situations that include excessive occupancy in a unit. Excessive occupancy is occupancy in excess of the lease and/or local regulations. An Excessive Occupancy Declaration must be included with the Certificate of Eligibility. Excessive occupancy applies to those with their own lease and is different than “doubled-up situation[s]” noted above. </a:t>
            </a:r>
            <a:endParaRPr lang="en-US" sz="2400" dirty="0"/>
          </a:p>
          <a:p>
            <a:r>
              <a:rPr lang="en-US" dirty="0"/>
              <a:t>The following subcategories apply to families with children or unaccompanied youth who have not had a lease or ownership interest in a housing unit in the last 60 or more days, have had two or more moves in the last 60 days, and who are likely to continue to be unstably housed because of disability or multiple barriers to employment.</a:t>
            </a:r>
            <a:endParaRPr lang="en-US" sz="2800" dirty="0"/>
          </a:p>
          <a:p>
            <a:pPr lvl="1" fontAlgn="base"/>
            <a:r>
              <a:rPr lang="en-US" dirty="0"/>
              <a:t>Homeless or precariously housed families with children may be considered eligible only by an adult (18 years or older) being diagnosed with SMI (minor children with Severe Emotional Disturbance are not a qualifying situation).</a:t>
            </a:r>
            <a:endParaRPr lang="en-US" sz="2400" dirty="0"/>
          </a:p>
          <a:p>
            <a:pPr lvl="1" fontAlgn="base"/>
            <a:r>
              <a:rPr lang="en-US" dirty="0"/>
              <a:t>Unaccompanied Youth must be 18 years of age and able to legally sign a Lease and diagnosed with a Severe Mental Illness.</a:t>
            </a:r>
            <a:endParaRPr lang="en-US" sz="2400" dirty="0"/>
          </a:p>
          <a:p>
            <a:endParaRPr lang="en-US" dirty="0"/>
          </a:p>
        </p:txBody>
      </p:sp>
      <p:sp>
        <p:nvSpPr>
          <p:cNvPr id="4" name="Slide Number Placeholder 3">
            <a:extLst>
              <a:ext uri="{FF2B5EF4-FFF2-40B4-BE49-F238E27FC236}">
                <a16:creationId xmlns:a16="http://schemas.microsoft.com/office/drawing/2014/main" id="{6ADC73E5-F4B7-4FD4-9B0F-AC97172444A6}"/>
              </a:ext>
            </a:extLst>
          </p:cNvPr>
          <p:cNvSpPr>
            <a:spLocks noGrp="1"/>
          </p:cNvSpPr>
          <p:nvPr>
            <p:ph type="sldNum" sz="quarter" idx="12"/>
          </p:nvPr>
        </p:nvSpPr>
        <p:spPr/>
        <p:txBody>
          <a:bodyPr/>
          <a:lstStyle/>
          <a:p>
            <a:endParaRPr lang="en-US" altLang="en-US" sz="1000" dirty="0"/>
          </a:p>
        </p:txBody>
      </p:sp>
    </p:spTree>
    <p:extLst>
      <p:ext uri="{BB962C8B-B14F-4D97-AF65-F5344CB8AC3E}">
        <p14:creationId xmlns:p14="http://schemas.microsoft.com/office/powerpoint/2010/main" val="372623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643675-18A7-4948-90BD-C1EDB702D65F}"/>
              </a:ext>
            </a:extLst>
          </p:cNvPr>
          <p:cNvSpPr>
            <a:spLocks noChangeArrowheads="1"/>
          </p:cNvSpPr>
          <p:nvPr/>
        </p:nvSpPr>
        <p:spPr bwMode="auto">
          <a:xfrm>
            <a:off x="1905000" y="1340436"/>
            <a:ext cx="9067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en-US" sz="2000" b="1" dirty="0">
                <a:solidFill>
                  <a:srgbClr val="FFC000"/>
                </a:solidFill>
                <a:ea typeface="Times New Roman" pitchFamily="18" charset="0"/>
              </a:rPr>
              <a:t>Step 1</a:t>
            </a:r>
          </a:p>
          <a:p>
            <a:pPr>
              <a:defRPr/>
            </a:pPr>
            <a:endParaRPr lang="en-US" altLang="en-US" sz="1600" b="1" dirty="0">
              <a:solidFill>
                <a:srgbClr val="FFC000"/>
              </a:solidFill>
              <a:ea typeface="Times New Roman" pitchFamily="18" charset="0"/>
            </a:endParaRPr>
          </a:p>
          <a:p>
            <a:pPr>
              <a:defRPr/>
            </a:pPr>
            <a:r>
              <a:rPr lang="en-US" altLang="en-US" b="1" dirty="0">
                <a:solidFill>
                  <a:srgbClr val="FFC000"/>
                </a:solidFill>
                <a:ea typeface="Times New Roman" pitchFamily="18" charset="0"/>
              </a:rPr>
              <a:t>Support Services Agency --  Intake &amp; Program Eligibility:</a:t>
            </a:r>
          </a:p>
          <a:p>
            <a:pPr>
              <a:defRPr/>
            </a:pPr>
            <a:endParaRPr lang="en-US" altLang="en-US" b="1" dirty="0">
              <a:solidFill>
                <a:srgbClr val="FFC000"/>
              </a:solidFill>
              <a:ea typeface="Times New Roman" pitchFamily="18" charset="0"/>
            </a:endParaRPr>
          </a:p>
          <a:p>
            <a:pPr marL="285750" indent="-285750">
              <a:buFont typeface="Arial" panose="020B0604020202020204" pitchFamily="34" charset="0"/>
              <a:buChar char="•"/>
              <a:defRPr/>
            </a:pPr>
            <a:r>
              <a:rPr lang="en-US" altLang="en-US" dirty="0">
                <a:solidFill>
                  <a:srgbClr val="FFFFFF"/>
                </a:solidFill>
                <a:ea typeface="Times New Roman" pitchFamily="18" charset="0"/>
              </a:rPr>
              <a:t>In reach/Outreach to individuals with Serious Mental Illness (SMI), homeless/precariously housed, and extremely low-income level</a:t>
            </a:r>
          </a:p>
          <a:p>
            <a:pPr marL="285750" indent="-285750">
              <a:buFont typeface="Arial" panose="020B0604020202020204" pitchFamily="34" charset="0"/>
              <a:buChar char="•"/>
              <a:defRPr/>
            </a:pPr>
            <a:r>
              <a:rPr lang="en-US" altLang="en-US" dirty="0">
                <a:solidFill>
                  <a:srgbClr val="FFFFFF"/>
                </a:solidFill>
                <a:ea typeface="Times New Roman" pitchFamily="18" charset="0"/>
              </a:rPr>
              <a:t>Complete Linkages Application with applicant</a:t>
            </a:r>
          </a:p>
          <a:p>
            <a:pPr marL="285750" indent="-285750">
              <a:buFont typeface="Arial" panose="020B0604020202020204" pitchFamily="34" charset="0"/>
              <a:buChar char="•"/>
              <a:defRPr/>
            </a:pPr>
            <a:r>
              <a:rPr lang="en-US" altLang="en-US" dirty="0">
                <a:solidFill>
                  <a:srgbClr val="FFFFFF"/>
                </a:solidFill>
                <a:ea typeface="Times New Roman" pitchFamily="18" charset="0"/>
              </a:rPr>
              <a:t>Verification of Homelessness and SMI Disability      </a:t>
            </a:r>
          </a:p>
          <a:p>
            <a:pPr marL="285750" indent="-285750">
              <a:buFont typeface="Arial" panose="020B0604020202020204" pitchFamily="34" charset="0"/>
              <a:buChar char="•"/>
              <a:defRPr/>
            </a:pPr>
            <a:r>
              <a:rPr lang="en-US" altLang="en-US" dirty="0">
                <a:solidFill>
                  <a:srgbClr val="FFFFFF"/>
                </a:solidFill>
                <a:ea typeface="Times New Roman" pitchFamily="18" charset="0"/>
              </a:rPr>
              <a:t>Household Composition Form  </a:t>
            </a:r>
          </a:p>
          <a:p>
            <a:pPr marL="285750" indent="-285750">
              <a:buFont typeface="Arial" panose="020B0604020202020204" pitchFamily="34" charset="0"/>
              <a:buChar char="•"/>
              <a:defRPr/>
            </a:pPr>
            <a:r>
              <a:rPr lang="en-US" altLang="en-US" dirty="0">
                <a:solidFill>
                  <a:srgbClr val="FFFFFF"/>
                </a:solidFill>
                <a:ea typeface="Times New Roman" pitchFamily="18" charset="0"/>
              </a:rPr>
              <a:t>Verification of Income and Government Benefits (</a:t>
            </a:r>
            <a:r>
              <a:rPr lang="en-US" altLang="en-US" sz="1400" dirty="0">
                <a:solidFill>
                  <a:srgbClr val="FFFFFF"/>
                </a:solidFill>
                <a:ea typeface="Times New Roman" pitchFamily="18" charset="0"/>
              </a:rPr>
              <a:t>via SSI/SSDI, Food </a:t>
            </a:r>
            <a:r>
              <a:rPr lang="en-US" altLang="en-US" sz="1400" dirty="0">
                <a:solidFill>
                  <a:srgbClr val="FFFFFF"/>
                </a:solidFill>
              </a:rPr>
              <a:t> </a:t>
            </a:r>
            <a:r>
              <a:rPr lang="en-US" altLang="en-US" sz="1400" dirty="0">
                <a:solidFill>
                  <a:srgbClr val="FFFFFF"/>
                </a:solidFill>
                <a:ea typeface="Times New Roman" pitchFamily="18" charset="0"/>
              </a:rPr>
              <a:t>Stamps, etc. </a:t>
            </a:r>
            <a:r>
              <a:rPr lang="en-US" altLang="en-US" dirty="0">
                <a:solidFill>
                  <a:srgbClr val="FFFFFF"/>
                </a:solidFill>
                <a:ea typeface="Times New Roman" pitchFamily="18" charset="0"/>
              </a:rPr>
              <a:t>) for </a:t>
            </a:r>
            <a:r>
              <a:rPr lang="en-US" altLang="en-US" i="1" dirty="0">
                <a:solidFill>
                  <a:srgbClr val="FFFFFF"/>
                </a:solidFill>
                <a:ea typeface="Times New Roman" pitchFamily="18" charset="0"/>
              </a:rPr>
              <a:t>all</a:t>
            </a:r>
            <a:r>
              <a:rPr lang="en-US" altLang="en-US" dirty="0">
                <a:solidFill>
                  <a:srgbClr val="FFFFFF"/>
                </a:solidFill>
                <a:ea typeface="Times New Roman" pitchFamily="18" charset="0"/>
              </a:rPr>
              <a:t> Household Members </a:t>
            </a:r>
          </a:p>
          <a:p>
            <a:pPr marL="285750" indent="-285750">
              <a:buFont typeface="Arial" panose="020B0604020202020204" pitchFamily="34" charset="0"/>
              <a:buChar char="•"/>
              <a:defRPr/>
            </a:pPr>
            <a:r>
              <a:rPr lang="en-US" altLang="en-US" dirty="0">
                <a:solidFill>
                  <a:srgbClr val="FFFFFF"/>
                </a:solidFill>
                <a:ea typeface="Times New Roman" pitchFamily="18" charset="0"/>
              </a:rPr>
              <a:t>Signed Releases of Information  </a:t>
            </a:r>
          </a:p>
          <a:p>
            <a:pPr marL="285750" indent="-285750">
              <a:buFont typeface="Arial" panose="020B0604020202020204" pitchFamily="34" charset="0"/>
              <a:buChar char="•"/>
              <a:defRPr/>
            </a:pPr>
            <a:r>
              <a:rPr lang="en-US" altLang="en-US" dirty="0">
                <a:solidFill>
                  <a:srgbClr val="FFFFFF"/>
                </a:solidFill>
                <a:ea typeface="Times New Roman" pitchFamily="18" charset="0"/>
              </a:rPr>
              <a:t>Signed Linkages </a:t>
            </a:r>
            <a:r>
              <a:rPr lang="en-US" altLang="en-US" b="1" i="1" dirty="0">
                <a:solidFill>
                  <a:srgbClr val="FFFFFF"/>
                </a:solidFill>
                <a:ea typeface="Times New Roman" pitchFamily="18" charset="0"/>
              </a:rPr>
              <a:t>Program</a:t>
            </a:r>
            <a:r>
              <a:rPr lang="en-US" altLang="en-US" dirty="0">
                <a:solidFill>
                  <a:srgbClr val="FFFFFF"/>
                </a:solidFill>
                <a:ea typeface="Times New Roman" pitchFamily="18" charset="0"/>
              </a:rPr>
              <a:t> Participation Agreement </a:t>
            </a:r>
          </a:p>
          <a:p>
            <a:pPr marL="285750" indent="-285750">
              <a:buFont typeface="Arial" panose="020B0604020202020204" pitchFamily="34" charset="0"/>
              <a:buChar char="•"/>
              <a:defRPr/>
            </a:pPr>
            <a:r>
              <a:rPr lang="en-US" altLang="en-US" dirty="0">
                <a:solidFill>
                  <a:srgbClr val="FFFFFF"/>
                </a:solidFill>
                <a:ea typeface="Times New Roman" pitchFamily="18" charset="0"/>
              </a:rPr>
              <a:t>Provide Orientation to Tenant Responsibilities for Applicant </a:t>
            </a:r>
          </a:p>
          <a:p>
            <a:pPr>
              <a:defRPr/>
            </a:pPr>
            <a:r>
              <a:rPr lang="en-US" altLang="en-US" sz="1600" dirty="0">
                <a:solidFill>
                  <a:srgbClr val="FFFFFF"/>
                </a:solidFill>
                <a:ea typeface="Times New Roman" pitchFamily="18" charset="0"/>
              </a:rPr>
              <a:t>	</a:t>
            </a:r>
          </a:p>
          <a:p>
            <a:pPr>
              <a:defRPr/>
            </a:pPr>
            <a:endParaRPr lang="en-US" altLang="en-US" sz="1600" dirty="0">
              <a:solidFill>
                <a:srgbClr val="FFC000"/>
              </a:solidFill>
              <a:ea typeface="Times New Roman" pitchFamily="18" charset="0"/>
            </a:endParaRPr>
          </a:p>
          <a:p>
            <a:pPr algn="ctr">
              <a:defRPr/>
            </a:pPr>
            <a:r>
              <a:rPr lang="en-US" altLang="en-US" b="1" i="1" dirty="0">
                <a:solidFill>
                  <a:srgbClr val="FFC000"/>
                </a:solidFill>
                <a:ea typeface="Times New Roman" pitchFamily="18" charset="0"/>
              </a:rPr>
              <a:t>Step 2</a:t>
            </a:r>
            <a:r>
              <a:rPr lang="en-US" altLang="en-US" b="1" i="1" dirty="0">
                <a:solidFill>
                  <a:srgbClr val="FFFFFF"/>
                </a:solidFill>
                <a:ea typeface="Times New Roman" pitchFamily="18" charset="0"/>
              </a:rPr>
              <a:t>…..Refer to </a:t>
            </a:r>
            <a:r>
              <a:rPr lang="en-US" altLang="en-US" b="1" i="1" dirty="0">
                <a:solidFill>
                  <a:srgbClr val="FFC000"/>
                </a:solidFill>
                <a:ea typeface="Times New Roman" pitchFamily="18" charset="0"/>
              </a:rPr>
              <a:t>Housing Administrator </a:t>
            </a:r>
            <a:r>
              <a:rPr lang="en-US" altLang="en-US" b="1" i="1" dirty="0">
                <a:solidFill>
                  <a:srgbClr val="FFFFFF"/>
                </a:solidFill>
                <a:ea typeface="Times New Roman" pitchFamily="18" charset="0"/>
              </a:rPr>
              <a:t>with</a:t>
            </a:r>
          </a:p>
          <a:p>
            <a:pPr algn="ctr">
              <a:defRPr/>
            </a:pPr>
            <a:r>
              <a:rPr lang="en-US" altLang="en-US" b="1" i="1" dirty="0">
                <a:solidFill>
                  <a:srgbClr val="FFFFFF"/>
                </a:solidFill>
                <a:ea typeface="Times New Roman" pitchFamily="18" charset="0"/>
              </a:rPr>
              <a:t>Certificate of Linkages Eligibility Form and supporting documentation</a:t>
            </a:r>
          </a:p>
          <a:p>
            <a:pPr>
              <a:defRPr/>
            </a:pPr>
            <a:endParaRPr lang="en-US" altLang="en-US" sz="1600" dirty="0">
              <a:solidFill>
                <a:srgbClr val="FFFFFF"/>
              </a:solidFill>
            </a:endParaRPr>
          </a:p>
        </p:txBody>
      </p:sp>
      <p:sp>
        <p:nvSpPr>
          <p:cNvPr id="4" name="Rectangle 2">
            <a:extLst>
              <a:ext uri="{FF2B5EF4-FFF2-40B4-BE49-F238E27FC236}">
                <a16:creationId xmlns:a16="http://schemas.microsoft.com/office/drawing/2014/main" id="{11A3C45F-8E91-4A39-AF19-19560F7E7332}"/>
              </a:ext>
            </a:extLst>
          </p:cNvPr>
          <p:cNvSpPr txBox="1">
            <a:spLocks noChangeArrowheads="1"/>
          </p:cNvSpPr>
          <p:nvPr/>
        </p:nvSpPr>
        <p:spPr bwMode="auto">
          <a:xfrm>
            <a:off x="2036764" y="228600"/>
            <a:ext cx="7183437" cy="9906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200" b="1" kern="0" dirty="0">
                <a:solidFill>
                  <a:schemeClr val="bg2">
                    <a:lumMod val="40000"/>
                    <a:lumOff val="60000"/>
                  </a:schemeClr>
                </a:solidFill>
                <a:effectLst/>
                <a:latin typeface="Verdana" pitchFamily="34" charset="0"/>
              </a:rPr>
              <a:t>Linkages Program</a:t>
            </a:r>
          </a:p>
          <a:p>
            <a:pPr eaLnBrk="1" hangingPunct="1">
              <a:defRPr/>
            </a:pPr>
            <a:r>
              <a:rPr lang="en-US" sz="2000" b="1" kern="0" dirty="0">
                <a:solidFill>
                  <a:schemeClr val="bg2">
                    <a:lumMod val="40000"/>
                    <a:lumOff val="60000"/>
                  </a:schemeClr>
                </a:solidFill>
                <a:effectLst/>
                <a:latin typeface="Verdana" pitchFamily="34" charset="0"/>
              </a:rPr>
              <a:t>From Client Eligibility to Move In</a:t>
            </a:r>
          </a:p>
        </p:txBody>
      </p:sp>
      <p:sp>
        <p:nvSpPr>
          <p:cNvPr id="3" name="TextBox 2">
            <a:extLst>
              <a:ext uri="{FF2B5EF4-FFF2-40B4-BE49-F238E27FC236}">
                <a16:creationId xmlns:a16="http://schemas.microsoft.com/office/drawing/2014/main" id="{82BC53F5-8FA3-4BE0-9A48-66F6946EAC97}"/>
              </a:ext>
            </a:extLst>
          </p:cNvPr>
          <p:cNvSpPr txBox="1"/>
          <p:nvPr/>
        </p:nvSpPr>
        <p:spPr>
          <a:xfrm>
            <a:off x="9448800" y="759461"/>
            <a:ext cx="325730" cy="246221"/>
          </a:xfrm>
          <a:prstGeom prst="rect">
            <a:avLst/>
          </a:prstGeom>
          <a:noFill/>
        </p:spPr>
        <p:txBody>
          <a:bodyPr wrap="none" rtlCol="0">
            <a:spAutoFit/>
          </a:bodyPr>
          <a:lstStyle/>
          <a:p>
            <a:r>
              <a:rPr lang="en-US" sz="1000"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397C0-1A8D-4549-A098-403537E290B4}"/>
              </a:ext>
            </a:extLst>
          </p:cNvPr>
          <p:cNvSpPr>
            <a:spLocks noChangeArrowheads="1"/>
          </p:cNvSpPr>
          <p:nvPr/>
        </p:nvSpPr>
        <p:spPr bwMode="auto">
          <a:xfrm>
            <a:off x="1914526" y="1156932"/>
            <a:ext cx="871537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en-US" b="1" dirty="0">
                <a:solidFill>
                  <a:srgbClr val="FFC000"/>
                </a:solidFill>
                <a:ea typeface="Times New Roman" pitchFamily="18" charset="0"/>
              </a:rPr>
              <a:t>Step 2</a:t>
            </a:r>
          </a:p>
          <a:p>
            <a:pPr>
              <a:defRPr/>
            </a:pPr>
            <a:endParaRPr lang="en-US" altLang="en-US" dirty="0"/>
          </a:p>
          <a:p>
            <a:pPr>
              <a:defRPr/>
            </a:pPr>
            <a:r>
              <a:rPr lang="en-US" altLang="en-US" b="1" dirty="0">
                <a:solidFill>
                  <a:srgbClr val="FFC000"/>
                </a:solidFill>
              </a:rPr>
              <a:t>Housing Administrator – </a:t>
            </a:r>
            <a:r>
              <a:rPr lang="en-US" altLang="en-US" b="1" dirty="0"/>
              <a:t>Rental Assistance Payment  </a:t>
            </a:r>
          </a:p>
          <a:p>
            <a:pPr>
              <a:defRPr/>
            </a:pPr>
            <a:r>
              <a:rPr lang="en-US" altLang="en-US" b="1" dirty="0">
                <a:solidFill>
                  <a:srgbClr val="FFC000"/>
                </a:solidFill>
              </a:rPr>
              <a:t>Support Services Agency – </a:t>
            </a:r>
            <a:r>
              <a:rPr lang="en-US" altLang="en-US" b="1" dirty="0"/>
              <a:t>Housing Search and Ongoing Services</a:t>
            </a:r>
          </a:p>
          <a:p>
            <a:pPr>
              <a:defRPr/>
            </a:pPr>
            <a:endParaRPr lang="en-US" altLang="en-US" b="1" dirty="0"/>
          </a:p>
          <a:p>
            <a:pPr marL="285750" indent="-285750">
              <a:buFont typeface="Arial" panose="020B0604020202020204" pitchFamily="34" charset="0"/>
              <a:buChar char="•"/>
              <a:defRPr/>
            </a:pPr>
            <a:r>
              <a:rPr lang="en-US" altLang="en-US" dirty="0">
                <a:ea typeface="Times New Roman" pitchFamily="18" charset="0"/>
              </a:rPr>
              <a:t>Assist/Support Linkages applicant at Housing office (Support Services Case Manager)</a:t>
            </a:r>
          </a:p>
          <a:p>
            <a:pPr marL="285750" indent="-285750">
              <a:buFont typeface="Arial" panose="020B0604020202020204" pitchFamily="34" charset="0"/>
              <a:buChar char="•"/>
              <a:defRPr/>
            </a:pPr>
            <a:r>
              <a:rPr lang="en-US" altLang="en-US" dirty="0">
                <a:ea typeface="Times New Roman" pitchFamily="18" charset="0"/>
              </a:rPr>
              <a:t>Rental Calculation and Certification Form   (Housing Administrator)</a:t>
            </a:r>
          </a:p>
          <a:p>
            <a:pPr marL="285750" indent="-285750">
              <a:buFont typeface="Arial" panose="020B0604020202020204" pitchFamily="34" charset="0"/>
              <a:buChar char="•"/>
              <a:defRPr/>
            </a:pPr>
            <a:r>
              <a:rPr lang="en-US" altLang="en-US" dirty="0"/>
              <a:t>Linkages Voucher is issued</a:t>
            </a:r>
          </a:p>
          <a:p>
            <a:pPr marL="285750" indent="-285750">
              <a:buFont typeface="Arial" panose="020B0604020202020204" pitchFamily="34" charset="0"/>
              <a:buChar char="•"/>
              <a:defRPr/>
            </a:pPr>
            <a:r>
              <a:rPr lang="en-US" altLang="en-US" dirty="0">
                <a:ea typeface="Times New Roman" pitchFamily="18" charset="0"/>
              </a:rPr>
              <a:t>Linkages </a:t>
            </a:r>
            <a:r>
              <a:rPr lang="en-US" altLang="en-US" b="1" i="1" dirty="0">
                <a:ea typeface="Times New Roman" pitchFamily="18" charset="0"/>
              </a:rPr>
              <a:t>Tenant</a:t>
            </a:r>
            <a:r>
              <a:rPr lang="en-US" altLang="en-US" dirty="0">
                <a:ea typeface="Times New Roman" pitchFamily="18" charset="0"/>
              </a:rPr>
              <a:t> Responsibility Agreement  (Housing Administrator)</a:t>
            </a:r>
          </a:p>
          <a:p>
            <a:pPr marL="285750" indent="-285750">
              <a:buFont typeface="Arial" panose="020B0604020202020204" pitchFamily="34" charset="0"/>
              <a:buChar char="•"/>
              <a:defRPr/>
            </a:pPr>
            <a:r>
              <a:rPr lang="en-US" altLang="en-US" dirty="0"/>
              <a:t>Linkages participant housing search (Support Services Case Manager)</a:t>
            </a:r>
          </a:p>
          <a:p>
            <a:pPr marL="285750" indent="-285750">
              <a:buFont typeface="Arial" panose="020B0604020202020204" pitchFamily="34" charset="0"/>
              <a:buChar char="•"/>
              <a:defRPr/>
            </a:pPr>
            <a:r>
              <a:rPr lang="en-US" altLang="en-US" dirty="0">
                <a:ea typeface="Times New Roman" pitchFamily="18" charset="0"/>
              </a:rPr>
              <a:t>HQS Inspection and approval of unit  (Housing Administrator)</a:t>
            </a:r>
            <a:endParaRPr lang="en-US" altLang="en-US" dirty="0"/>
          </a:p>
          <a:p>
            <a:pPr marL="285750" indent="-285750">
              <a:buFont typeface="Arial" panose="020B0604020202020204" pitchFamily="34" charset="0"/>
              <a:buChar char="•"/>
              <a:defRPr/>
            </a:pPr>
            <a:r>
              <a:rPr lang="en-US" altLang="en-US" dirty="0">
                <a:ea typeface="Times New Roman" pitchFamily="18" charset="0"/>
              </a:rPr>
              <a:t>Housing contracts executed:  </a:t>
            </a:r>
          </a:p>
          <a:p>
            <a:pPr>
              <a:defRPr/>
            </a:pPr>
            <a:r>
              <a:rPr lang="en-US" altLang="en-US" dirty="0">
                <a:ea typeface="Times New Roman" pitchFamily="18" charset="0"/>
              </a:rPr>
              <a:t>	A. Rental Assistance Agreement between the HA and Property Manager  	    (Housing Administrator);  </a:t>
            </a:r>
          </a:p>
          <a:p>
            <a:pPr>
              <a:defRPr/>
            </a:pPr>
            <a:r>
              <a:rPr lang="en-US" altLang="en-US" dirty="0">
                <a:ea typeface="Times New Roman" pitchFamily="18" charset="0"/>
              </a:rPr>
              <a:t>	B. Lease between participant and Property Manager</a:t>
            </a:r>
          </a:p>
          <a:p>
            <a:pPr marL="285750" indent="-285750">
              <a:buFont typeface="Arial" panose="020B0604020202020204" pitchFamily="34" charset="0"/>
              <a:buChar char="•"/>
              <a:defRPr/>
            </a:pPr>
            <a:r>
              <a:rPr lang="en-US" altLang="en-US" dirty="0"/>
              <a:t>Client Moves In Apartment</a:t>
            </a:r>
          </a:p>
        </p:txBody>
      </p:sp>
      <p:sp>
        <p:nvSpPr>
          <p:cNvPr id="4" name="Rectangle 2">
            <a:extLst>
              <a:ext uri="{FF2B5EF4-FFF2-40B4-BE49-F238E27FC236}">
                <a16:creationId xmlns:a16="http://schemas.microsoft.com/office/drawing/2014/main" id="{1C9D9707-DB01-4BC0-A7DE-944C92695DAD}"/>
              </a:ext>
            </a:extLst>
          </p:cNvPr>
          <p:cNvSpPr txBox="1">
            <a:spLocks noChangeArrowheads="1"/>
          </p:cNvSpPr>
          <p:nvPr/>
        </p:nvSpPr>
        <p:spPr bwMode="auto">
          <a:xfrm>
            <a:off x="2057400" y="152400"/>
            <a:ext cx="8229600" cy="9906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3200" b="1" kern="0" dirty="0">
                <a:solidFill>
                  <a:schemeClr val="bg2">
                    <a:lumMod val="40000"/>
                    <a:lumOff val="60000"/>
                  </a:schemeClr>
                </a:solidFill>
                <a:effectLst/>
              </a:rPr>
              <a:t>Linkages Program</a:t>
            </a:r>
          </a:p>
          <a:p>
            <a:pPr eaLnBrk="1" hangingPunct="1">
              <a:defRPr/>
            </a:pPr>
            <a:r>
              <a:rPr lang="en-US" sz="3200" b="1" kern="0" dirty="0">
                <a:solidFill>
                  <a:schemeClr val="bg2">
                    <a:lumMod val="40000"/>
                    <a:lumOff val="60000"/>
                  </a:schemeClr>
                </a:solidFill>
                <a:effectLst/>
              </a:rPr>
              <a:t>From Client Eligibility to Move 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47AA6584-8DD0-4F36-AFE9-7B596585FBD4}"/>
              </a:ext>
            </a:extLst>
          </p:cNvPr>
          <p:cNvSpPr>
            <a:spLocks noGrp="1" noChangeArrowheads="1"/>
          </p:cNvSpPr>
          <p:nvPr>
            <p:ph type="title" idx="4294967295"/>
          </p:nvPr>
        </p:nvSpPr>
        <p:spPr>
          <a:xfrm>
            <a:off x="1233277" y="131765"/>
            <a:ext cx="10142537" cy="1090610"/>
          </a:xfrm>
        </p:spPr>
        <p:txBody>
          <a:bodyPr anchorCtr="0"/>
          <a:lstStyle/>
          <a:p>
            <a:pPr eaLnBrk="1" hangingPunct="1">
              <a:defRPr/>
            </a:pPr>
            <a:r>
              <a:rPr lang="en-US" sz="2800" b="1" dirty="0">
                <a:solidFill>
                  <a:schemeClr val="bg2">
                    <a:lumMod val="40000"/>
                    <a:lumOff val="60000"/>
                  </a:schemeClr>
                </a:solidFill>
                <a:latin typeface="Arial Black" panose="020B0A04020102020204" pitchFamily="34" charset="0"/>
              </a:rPr>
              <a:t>Linkages Program Applicant Process &amp; Partners</a:t>
            </a:r>
          </a:p>
        </p:txBody>
      </p:sp>
      <p:sp>
        <p:nvSpPr>
          <p:cNvPr id="142339" name="Rectangle 3">
            <a:extLst>
              <a:ext uri="{FF2B5EF4-FFF2-40B4-BE49-F238E27FC236}">
                <a16:creationId xmlns:a16="http://schemas.microsoft.com/office/drawing/2014/main" id="{FA9040EA-527E-4838-9823-66EA457723F8}"/>
              </a:ext>
            </a:extLst>
          </p:cNvPr>
          <p:cNvSpPr>
            <a:spLocks noGrp="1" noChangeArrowheads="1"/>
          </p:cNvSpPr>
          <p:nvPr>
            <p:ph sz="quarter" idx="4294967295"/>
          </p:nvPr>
        </p:nvSpPr>
        <p:spPr>
          <a:xfrm>
            <a:off x="537411" y="987426"/>
            <a:ext cx="11261557" cy="4932363"/>
          </a:xfrm>
        </p:spPr>
        <p:txBody>
          <a:bodyPr/>
          <a:lstStyle/>
          <a:p>
            <a:pPr eaLnBrk="1" hangingPunct="1">
              <a:buSzPct val="130000"/>
              <a:buFont typeface="Wingdings" panose="05000000000000000000" pitchFamily="2" charset="2"/>
              <a:buNone/>
              <a:defRPr/>
            </a:pPr>
            <a:r>
              <a:rPr lang="en-US" sz="2400" b="1" dirty="0">
                <a:solidFill>
                  <a:srgbClr val="FFFF00"/>
                </a:solidFill>
              </a:rPr>
              <a:t>             </a:t>
            </a:r>
            <a:r>
              <a:rPr lang="en-US" sz="2400" b="1" dirty="0">
                <a:solidFill>
                  <a:srgbClr val="FFC000"/>
                </a:solidFill>
              </a:rPr>
              <a:t>SERVICES                                                                  HOUSING</a:t>
            </a:r>
            <a:r>
              <a:rPr lang="en-US" sz="2000" b="1" dirty="0"/>
              <a:t>	</a:t>
            </a:r>
          </a:p>
          <a:p>
            <a:pPr eaLnBrk="1" hangingPunct="1">
              <a:buSzPct val="130000"/>
              <a:buFont typeface="Wingdings" panose="05000000000000000000" pitchFamily="2" charset="2"/>
              <a:buNone/>
              <a:defRPr/>
            </a:pPr>
            <a:r>
              <a:rPr lang="en-US" sz="2000" b="1" dirty="0"/>
              <a:t>	</a:t>
            </a:r>
          </a:p>
        </p:txBody>
      </p:sp>
      <p:sp>
        <p:nvSpPr>
          <p:cNvPr id="21508" name="Slide Number Placeholder 5">
            <a:extLst>
              <a:ext uri="{FF2B5EF4-FFF2-40B4-BE49-F238E27FC236}">
                <a16:creationId xmlns:a16="http://schemas.microsoft.com/office/drawing/2014/main" id="{AE18F685-ABBA-4470-B94E-8A8741AA5B86}"/>
              </a:ext>
            </a:extLst>
          </p:cNvPr>
          <p:cNvSpPr txBox="1">
            <a:spLocks noGrp="1"/>
          </p:cNvSpPr>
          <p:nvPr/>
        </p:nvSpPr>
        <p:spPr bwMode="auto">
          <a:xfrm>
            <a:off x="1524000" y="1271589"/>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367" name="Text Box 6">
            <a:extLst>
              <a:ext uri="{FF2B5EF4-FFF2-40B4-BE49-F238E27FC236}">
                <a16:creationId xmlns:a16="http://schemas.microsoft.com/office/drawing/2014/main" id="{961DAF36-FE85-43C8-B6A0-F95021DF1D92}"/>
              </a:ext>
            </a:extLst>
          </p:cNvPr>
          <p:cNvSpPr txBox="1">
            <a:spLocks noChangeArrowheads="1"/>
          </p:cNvSpPr>
          <p:nvPr/>
        </p:nvSpPr>
        <p:spPr bwMode="auto">
          <a:xfrm>
            <a:off x="818147" y="1716505"/>
            <a:ext cx="5486399" cy="500973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sng" strike="noStrike" kern="1200" cap="none" spc="0" normalizeH="0" baseline="0" noProof="0" dirty="0">
                <a:ln>
                  <a:noFill/>
                </a:ln>
                <a:solidFill>
                  <a:srgbClr val="000000"/>
                </a:solidFill>
                <a:effectLst/>
                <a:uLnTx/>
                <a:uFillTx/>
                <a:latin typeface="Arial" charset="0"/>
                <a:ea typeface="+mn-ea"/>
                <a:cs typeface="+mn-cs"/>
              </a:rPr>
              <a:t>Step I</a:t>
            </a:r>
            <a:endParaRPr kumimoji="0" lang="en-US" alt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1" u="sng" strike="noStrike" kern="1200" cap="none" spc="0" normalizeH="0" baseline="0" noProof="0" dirty="0">
                <a:ln>
                  <a:noFill/>
                </a:ln>
                <a:solidFill>
                  <a:srgbClr val="000000"/>
                </a:solidFill>
                <a:effectLst/>
                <a:uLnTx/>
                <a:uFillTx/>
                <a:latin typeface="Arial" charset="0"/>
                <a:ea typeface="+mn-ea"/>
                <a:cs typeface="+mn-cs"/>
              </a:rPr>
              <a:t>Support Services Agency Role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600" b="1"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1" i="1" u="none" strike="noStrike" kern="1200" cap="none" spc="0" normalizeH="0" baseline="0" noProof="0" dirty="0">
                <a:ln>
                  <a:noFill/>
                </a:ln>
                <a:solidFill>
                  <a:prstClr val="black"/>
                </a:solidFill>
                <a:effectLst/>
                <a:uLnTx/>
                <a:uFillTx/>
                <a:latin typeface="Arial" charset="0"/>
                <a:ea typeface="+mn-ea"/>
                <a:cs typeface="+mn-cs"/>
              </a:rPr>
              <a:t>Phase A:  </a:t>
            </a:r>
            <a:r>
              <a:rPr kumimoji="0" lang="en-US" altLang="en-US" sz="1400" b="1" i="1" u="none" strike="noStrike" kern="1200" cap="none" spc="0" normalizeH="0" baseline="0" noProof="0" dirty="0">
                <a:ln>
                  <a:noFill/>
                </a:ln>
                <a:solidFill>
                  <a:srgbClr val="0070C0"/>
                </a:solidFill>
                <a:effectLst/>
                <a:uLnTx/>
                <a:uFillTx/>
                <a:latin typeface="Arial" charset="0"/>
                <a:ea typeface="+mn-ea"/>
                <a:cs typeface="+mn-cs"/>
              </a:rPr>
              <a:t>Eligibility, Referral of Linkages Applicant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In reach/Outreach to individuals with SMI and experiencing homelessness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Determines &amp; Certifies consumer eligibility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Refers /Accompanies consumer to the Housing </a:t>
            </a:r>
          </a:p>
          <a:p>
            <a:pPr marR="0" lvl="0" algn="l" defTabSz="914400" rtl="0" eaLnBrk="1" fontAlgn="auto" latinLnBrk="0" hangingPunct="1">
              <a:lnSpc>
                <a:spcPct val="100000"/>
              </a:lnSpc>
              <a:spcBef>
                <a:spcPct val="0"/>
              </a:spcBef>
              <a:spcAft>
                <a:spcPts val="0"/>
              </a:spcAft>
              <a:buClrTx/>
              <a:buSzTx/>
              <a:buNone/>
              <a:tabLst/>
              <a:defRPr/>
            </a:pPr>
            <a:r>
              <a:rPr lang="en-US" altLang="en-US" sz="1400" b="1" dirty="0">
                <a:solidFill>
                  <a:srgbClr val="000000"/>
                </a:solidFill>
                <a:latin typeface="Arial" charset="0"/>
              </a:rPr>
              <a:t>	</a:t>
            </a: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Administrator with  documentation</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600" b="1" i="1" u="none" strike="noStrike" kern="1200" cap="none" spc="0" normalizeH="0" baseline="0" noProof="0" dirty="0">
                <a:ln>
                  <a:noFill/>
                </a:ln>
                <a:solidFill>
                  <a:prstClr val="black"/>
                </a:solidFill>
                <a:effectLst/>
                <a:uLnTx/>
                <a:uFillTx/>
                <a:latin typeface="Arial" charset="0"/>
                <a:ea typeface="+mn-ea"/>
                <a:cs typeface="+mn-cs"/>
              </a:rPr>
              <a:t>Phase B:  </a:t>
            </a:r>
            <a:r>
              <a:rPr kumimoji="0" lang="en-US" altLang="en-US" sz="1400" b="1" i="1" u="sng" strike="noStrike" kern="1200" cap="none" spc="0" normalizeH="0" baseline="0" noProof="0" dirty="0">
                <a:ln>
                  <a:noFill/>
                </a:ln>
                <a:solidFill>
                  <a:srgbClr val="0070C0"/>
                </a:solidFill>
                <a:effectLst/>
                <a:uLnTx/>
                <a:uFillTx/>
                <a:latin typeface="Arial" charset="0"/>
                <a:ea typeface="+mn-ea"/>
                <a:cs typeface="+mn-cs"/>
              </a:rPr>
              <a:t>After</a:t>
            </a:r>
            <a:r>
              <a:rPr kumimoji="0" lang="en-US" altLang="en-US" sz="1400" b="1" i="1" u="none" strike="noStrike" kern="1200" cap="none" spc="0" normalizeH="0" baseline="0" noProof="0" dirty="0">
                <a:ln>
                  <a:noFill/>
                </a:ln>
                <a:solidFill>
                  <a:srgbClr val="0070C0"/>
                </a:solidFill>
                <a:effectLst/>
                <a:uLnTx/>
                <a:uFillTx/>
                <a:latin typeface="Arial" charset="0"/>
                <a:ea typeface="+mn-ea"/>
                <a:cs typeface="+mn-cs"/>
              </a:rPr>
              <a:t> Linkages Client Voucher Issuance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Assist /Accompany consumer with housing search and move in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Assist consumer with hotel/motel stay during housing search, if necessary.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400" b="1" dirty="0">
                <a:solidFill>
                  <a:srgbClr val="000000"/>
                </a:solidFill>
                <a:latin typeface="Arial" charset="0"/>
              </a:rPr>
              <a:t>Assist consumer with </a:t>
            </a:r>
            <a:r>
              <a:rPr lang="en-US" altLang="en-US" sz="1400" b="1" dirty="0" err="1">
                <a:solidFill>
                  <a:srgbClr val="000000"/>
                </a:solidFill>
                <a:latin typeface="Arial" charset="0"/>
              </a:rPr>
              <a:t>move-in</a:t>
            </a:r>
            <a:r>
              <a:rPr lang="en-US" altLang="en-US" sz="1400" b="1" dirty="0">
                <a:solidFill>
                  <a:srgbClr val="000000"/>
                </a:solidFill>
                <a:latin typeface="Arial" charset="0"/>
              </a:rPr>
              <a:t> and o</a:t>
            </a:r>
            <a:r>
              <a:rPr kumimoji="0" lang="en-US" altLang="en-US" sz="1400" b="1" i="0" u="none" strike="noStrike" kern="1200" cap="none" spc="0" normalizeH="0" baseline="0" noProof="0" dirty="0" err="1">
                <a:ln>
                  <a:noFill/>
                </a:ln>
                <a:solidFill>
                  <a:srgbClr val="000000"/>
                </a:solidFill>
                <a:effectLst/>
                <a:uLnTx/>
                <a:uFillTx/>
                <a:latin typeface="Arial" charset="0"/>
                <a:ea typeface="+mn-ea"/>
                <a:cs typeface="+mn-cs"/>
              </a:rPr>
              <a:t>rient</a:t>
            </a: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 to lease &amp; property rules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Provides support services and eviction prevention as needed</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Conducts monthly home visits -  1 minimum required</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Arial" charset="0"/>
                <a:ea typeface="+mn-ea"/>
                <a:cs typeface="+mn-cs"/>
              </a:rPr>
              <a:t>Liaison with property manager regarding tenant-landlord relations</a:t>
            </a:r>
          </a:p>
        </p:txBody>
      </p:sp>
      <p:sp>
        <p:nvSpPr>
          <p:cNvPr id="21510" name="Text Box 8">
            <a:extLst>
              <a:ext uri="{FF2B5EF4-FFF2-40B4-BE49-F238E27FC236}">
                <a16:creationId xmlns:a16="http://schemas.microsoft.com/office/drawing/2014/main" id="{25E291B5-F5E1-4190-9A95-697464B030A5}"/>
              </a:ext>
            </a:extLst>
          </p:cNvPr>
          <p:cNvSpPr txBox="1">
            <a:spLocks noChangeArrowheads="1"/>
          </p:cNvSpPr>
          <p:nvPr/>
        </p:nvSpPr>
        <p:spPr bwMode="auto">
          <a:xfrm>
            <a:off x="7644396" y="1846428"/>
            <a:ext cx="3878265" cy="4709491"/>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Step 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Housing Administrator Role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400" b="1" dirty="0">
                <a:solidFill>
                  <a:srgbClr val="000000"/>
                </a:solidFill>
                <a:latin typeface="Arial" panose="020B0604020202020204" pitchFamily="34" charset="0"/>
              </a:rPr>
              <a:t>I</a:t>
            </a:r>
            <a:r>
              <a:rPr kumimoji="0" lang="en-US" alt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ssue</a:t>
            </a:r>
            <a:r>
              <a:rPr lang="en-US" altLang="en-US" sz="1400" b="1" dirty="0">
                <a:solidFill>
                  <a:srgbClr val="000000"/>
                </a:solidFill>
                <a:latin typeface="Arial" panose="020B0604020202020204" pitchFamily="34" charset="0"/>
              </a:rPr>
              <a:t>s</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housing rental voucher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Linkages consumer and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1400" b="1" dirty="0">
              <a:solidFill>
                <a:srgbClr val="000000"/>
              </a:solidFill>
              <a:latin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Rental Agreement with Property Manager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1400" b="1" dirty="0">
              <a:solidFill>
                <a:srgbClr val="000000"/>
              </a:solidFill>
              <a:latin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1400" b="1" dirty="0">
                <a:solidFill>
                  <a:srgbClr val="000000"/>
                </a:solidFill>
                <a:latin typeface="Arial" panose="020B0604020202020204" pitchFamily="34" charset="0"/>
              </a:rPr>
              <a:t>Conducts Housing Quality Standards and annual recertifications</a:t>
            </a:r>
            <a:endPar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Rental Property Manager/Landlord Role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(selected by Linkages </a:t>
            </a:r>
            <a:r>
              <a:rPr lang="en-US" altLang="en-US" sz="1400" b="1" i="1" dirty="0">
                <a:solidFill>
                  <a:srgbClr val="000000"/>
                </a:solidFill>
                <a:latin typeface="Arial" panose="020B0604020202020204" pitchFamily="34" charset="0"/>
              </a:rPr>
              <a:t>participant</a:t>
            </a: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accepts Linkages rental voucher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executes lease with </a:t>
            </a:r>
            <a:r>
              <a:rPr lang="en-US" altLang="en-US" sz="1400" b="1" dirty="0">
                <a:solidFill>
                  <a:srgbClr val="000000"/>
                </a:solidFill>
                <a:latin typeface="Arial" panose="020B0604020202020204" pitchFamily="34" charset="0"/>
              </a:rPr>
              <a:t>participant</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511" name="Line 9">
            <a:extLst>
              <a:ext uri="{FF2B5EF4-FFF2-40B4-BE49-F238E27FC236}">
                <a16:creationId xmlns:a16="http://schemas.microsoft.com/office/drawing/2014/main" id="{A1E3F931-37BA-488B-B25D-926A50A1CC01}"/>
              </a:ext>
            </a:extLst>
          </p:cNvPr>
          <p:cNvSpPr>
            <a:spLocks noChangeShapeType="1"/>
          </p:cNvSpPr>
          <p:nvPr/>
        </p:nvSpPr>
        <p:spPr bwMode="auto">
          <a:xfrm>
            <a:off x="7929563" y="7200900"/>
            <a:ext cx="3429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12" name="Line 10">
            <a:extLst>
              <a:ext uri="{FF2B5EF4-FFF2-40B4-BE49-F238E27FC236}">
                <a16:creationId xmlns:a16="http://schemas.microsoft.com/office/drawing/2014/main" id="{F3EAE4F8-1C52-488A-A9EC-6AC6EE0C5E09}"/>
              </a:ext>
            </a:extLst>
          </p:cNvPr>
          <p:cNvSpPr>
            <a:spLocks noChangeShapeType="1"/>
          </p:cNvSpPr>
          <p:nvPr/>
        </p:nvSpPr>
        <p:spPr bwMode="auto">
          <a:xfrm>
            <a:off x="8081963" y="7353300"/>
            <a:ext cx="3429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13" name="Line 11">
            <a:extLst>
              <a:ext uri="{FF2B5EF4-FFF2-40B4-BE49-F238E27FC236}">
                <a16:creationId xmlns:a16="http://schemas.microsoft.com/office/drawing/2014/main" id="{DFB4110A-5F98-4983-9585-DA4004424DBE}"/>
              </a:ext>
            </a:extLst>
          </p:cNvPr>
          <p:cNvSpPr>
            <a:spLocks noChangeShapeType="1"/>
          </p:cNvSpPr>
          <p:nvPr/>
        </p:nvSpPr>
        <p:spPr bwMode="auto">
          <a:xfrm>
            <a:off x="6011864" y="3110581"/>
            <a:ext cx="1632534" cy="1762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Line 11">
            <a:extLst>
              <a:ext uri="{FF2B5EF4-FFF2-40B4-BE49-F238E27FC236}">
                <a16:creationId xmlns:a16="http://schemas.microsoft.com/office/drawing/2014/main" id="{FA5D7B48-6779-1246-6AFC-DC183A85CB3F}"/>
              </a:ext>
            </a:extLst>
          </p:cNvPr>
          <p:cNvSpPr>
            <a:spLocks noChangeShapeType="1"/>
          </p:cNvSpPr>
          <p:nvPr/>
        </p:nvSpPr>
        <p:spPr bwMode="auto">
          <a:xfrm flipH="1" flipV="1">
            <a:off x="6304545" y="3759955"/>
            <a:ext cx="1339852" cy="176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200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E147B20-32A2-4273-94B9-25700786431F}"/>
              </a:ext>
            </a:extLst>
          </p:cNvPr>
          <p:cNvSpPr>
            <a:spLocks noGrp="1" noChangeArrowheads="1"/>
          </p:cNvSpPr>
          <p:nvPr>
            <p:ph idx="1"/>
          </p:nvPr>
        </p:nvSpPr>
        <p:spPr>
          <a:xfrm>
            <a:off x="1981201" y="228600"/>
            <a:ext cx="8226425" cy="5183188"/>
          </a:xfrm>
        </p:spPr>
        <p:txBody>
          <a:bodyPr rtlCol="0">
            <a:noAutofit/>
          </a:bodyPr>
          <a:lstStyle/>
          <a:p>
            <a:pPr algn="ctr">
              <a:buNone/>
              <a:defRPr/>
            </a:pPr>
            <a:r>
              <a:rPr lang="en-US" sz="2800" b="1" dirty="0">
                <a:solidFill>
                  <a:schemeClr val="bg2">
                    <a:lumMod val="40000"/>
                    <a:lumOff val="60000"/>
                  </a:schemeClr>
                </a:solidFill>
              </a:rPr>
              <a:t>Linkages Program Housing Administrators (HAs) &amp; Support Services Agencies (SSAs)</a:t>
            </a:r>
            <a:endParaRPr lang="en-US" sz="2400" b="1" dirty="0">
              <a:solidFill>
                <a:schemeClr val="bg2">
                  <a:lumMod val="40000"/>
                  <a:lumOff val="60000"/>
                </a:schemeClr>
              </a:solidFill>
              <a:latin typeface="Arial" charset="0"/>
            </a:endParaRPr>
          </a:p>
        </p:txBody>
      </p:sp>
      <p:sp>
        <p:nvSpPr>
          <p:cNvPr id="3" name="Slide Number Placeholder 5">
            <a:extLst>
              <a:ext uri="{FF2B5EF4-FFF2-40B4-BE49-F238E27FC236}">
                <a16:creationId xmlns:a16="http://schemas.microsoft.com/office/drawing/2014/main" id="{DD3AD204-2B68-4093-92FF-E95CCB331644}"/>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000" dirty="0"/>
          </a:p>
        </p:txBody>
      </p:sp>
      <p:graphicFrame>
        <p:nvGraphicFramePr>
          <p:cNvPr id="2" name="Table 1">
            <a:extLst>
              <a:ext uri="{FF2B5EF4-FFF2-40B4-BE49-F238E27FC236}">
                <a16:creationId xmlns:a16="http://schemas.microsoft.com/office/drawing/2014/main" id="{115EB674-7908-4240-9981-F5CEDAB1AC2D}"/>
              </a:ext>
            </a:extLst>
          </p:cNvPr>
          <p:cNvGraphicFramePr>
            <a:graphicFrameLocks noGrp="1"/>
          </p:cNvGraphicFramePr>
          <p:nvPr/>
        </p:nvGraphicFramePr>
        <p:xfrm>
          <a:off x="1981200" y="1446212"/>
          <a:ext cx="9019360" cy="4761948"/>
        </p:xfrm>
        <a:graphic>
          <a:graphicData uri="http://schemas.openxmlformats.org/drawingml/2006/table">
            <a:tbl>
              <a:tblPr firstRow="1" bandRow="1">
                <a:tableStyleId>{16D9F66E-5EB9-4882-86FB-DCBF35E3C3E4}</a:tableStyleId>
              </a:tblPr>
              <a:tblGrid>
                <a:gridCol w="4862036">
                  <a:extLst>
                    <a:ext uri="{9D8B030D-6E8A-4147-A177-3AD203B41FA5}">
                      <a16:colId xmlns:a16="http://schemas.microsoft.com/office/drawing/2014/main" val="20000"/>
                    </a:ext>
                  </a:extLst>
                </a:gridCol>
                <a:gridCol w="4157324">
                  <a:extLst>
                    <a:ext uri="{9D8B030D-6E8A-4147-A177-3AD203B41FA5}">
                      <a16:colId xmlns:a16="http://schemas.microsoft.com/office/drawing/2014/main" val="20001"/>
                    </a:ext>
                  </a:extLst>
                </a:gridCol>
              </a:tblGrid>
              <a:tr h="4104091">
                <a:tc>
                  <a:txBody>
                    <a:bodyPr/>
                    <a:lstStyle/>
                    <a:p>
                      <a:pPr eaLnBrk="1" fontAlgn="auto" hangingPunct="1">
                        <a:spcAft>
                          <a:spcPts val="0"/>
                        </a:spcAft>
                        <a:buFont typeface="Wingdings" pitchFamily="2" charset="2"/>
                        <a:buNone/>
                        <a:defRPr/>
                      </a:pPr>
                      <a:r>
                        <a:rPr lang="en-US" sz="1500" b="1" dirty="0">
                          <a:solidFill>
                            <a:srgbClr val="0070C0"/>
                          </a:solidFill>
                          <a:latin typeface="Arial" charset="0"/>
                        </a:rPr>
                        <a:t>Albuquerque:</a:t>
                      </a:r>
                    </a:p>
                    <a:p>
                      <a:pPr eaLnBrk="1" fontAlgn="auto" hangingPunct="1">
                        <a:spcAft>
                          <a:spcPts val="0"/>
                        </a:spcAft>
                        <a:buFont typeface="Wingdings" pitchFamily="2" charset="2"/>
                        <a:buNone/>
                        <a:defRPr/>
                      </a:pPr>
                      <a:r>
                        <a:rPr lang="en-US" sz="1300" b="1" dirty="0">
                          <a:latin typeface="Arial" charset="0"/>
                        </a:rPr>
                        <a:t>Barrett Foundation (HA)</a:t>
                      </a:r>
                    </a:p>
                    <a:p>
                      <a:pPr eaLnBrk="1" fontAlgn="auto" hangingPunct="1">
                        <a:spcAft>
                          <a:spcPts val="0"/>
                        </a:spcAft>
                        <a:buFont typeface="Wingdings" pitchFamily="2" charset="2"/>
                        <a:buNone/>
                        <a:defRPr/>
                      </a:pPr>
                      <a:r>
                        <a:rPr lang="en-US" sz="1300" b="1" dirty="0" err="1">
                          <a:latin typeface="Arial" charset="0"/>
                        </a:rPr>
                        <a:t>HopeWorks</a:t>
                      </a:r>
                      <a:r>
                        <a:rPr lang="en-US" sz="1300" b="1" dirty="0">
                          <a:latin typeface="Arial" charset="0"/>
                        </a:rPr>
                        <a:t> (SSA)</a:t>
                      </a:r>
                    </a:p>
                    <a:p>
                      <a:pPr eaLnBrk="1" fontAlgn="auto" hangingPunct="1">
                        <a:spcAft>
                          <a:spcPts val="0"/>
                        </a:spcAft>
                        <a:buFont typeface="Wingdings" pitchFamily="2" charset="2"/>
                        <a:buNone/>
                        <a:defRPr/>
                      </a:pPr>
                      <a:r>
                        <a:rPr lang="en-US" sz="1300" b="1" dirty="0">
                          <a:latin typeface="Arial" charset="0"/>
                        </a:rPr>
                        <a:t>First Nations Community Healthsource (SSA)</a:t>
                      </a:r>
                    </a:p>
                    <a:p>
                      <a:pPr eaLnBrk="1" fontAlgn="auto" hangingPunct="1">
                        <a:spcAft>
                          <a:spcPts val="0"/>
                        </a:spcAft>
                        <a:buFont typeface="Wingdings" pitchFamily="2" charset="2"/>
                        <a:buNone/>
                        <a:defRPr/>
                      </a:pPr>
                      <a:r>
                        <a:rPr lang="en-US" sz="1300" b="1" dirty="0">
                          <a:latin typeface="Arial" charset="0"/>
                        </a:rPr>
                        <a:t>Albuquerque Health Care for the Homeless  (SSA)              </a:t>
                      </a:r>
                      <a:r>
                        <a:rPr lang="en-US" sz="900" b="1" dirty="0">
                          <a:solidFill>
                            <a:schemeClr val="accent2">
                              <a:lumMod val="75000"/>
                            </a:schemeClr>
                          </a:solidFill>
                          <a:latin typeface="Arial" charset="0"/>
                        </a:rPr>
                        <a:t>177 vouchers</a:t>
                      </a:r>
                    </a:p>
                    <a:p>
                      <a:pPr eaLnBrk="1" fontAlgn="auto" hangingPunct="1">
                        <a:spcAft>
                          <a:spcPts val="0"/>
                        </a:spcAft>
                        <a:buFont typeface="Wingdings" pitchFamily="2" charset="2"/>
                        <a:buNone/>
                        <a:defRPr/>
                      </a:pPr>
                      <a:endParaRPr lang="en-US" sz="1500" b="1" dirty="0">
                        <a:latin typeface="Arial" charset="0"/>
                      </a:endParaRPr>
                    </a:p>
                    <a:p>
                      <a:pPr eaLnBrk="1" fontAlgn="auto" hangingPunct="1">
                        <a:spcAft>
                          <a:spcPts val="0"/>
                        </a:spcAft>
                        <a:buFont typeface="Wingdings" pitchFamily="2" charset="2"/>
                        <a:buNone/>
                        <a:defRPr/>
                      </a:pPr>
                      <a:r>
                        <a:rPr lang="en-US" sz="1500" b="1" dirty="0">
                          <a:solidFill>
                            <a:srgbClr val="0070C0"/>
                          </a:solidFill>
                          <a:latin typeface="Arial" charset="0"/>
                        </a:rPr>
                        <a:t>Silver City/Deming:</a:t>
                      </a:r>
                      <a:r>
                        <a:rPr lang="en-US" sz="1500" dirty="0">
                          <a:solidFill>
                            <a:srgbClr val="0070C0"/>
                          </a:solidFill>
                          <a:latin typeface="Arial" charset="0"/>
                        </a:rPr>
                        <a:t>  </a:t>
                      </a:r>
                    </a:p>
                    <a:p>
                      <a:pPr eaLnBrk="1" fontAlgn="auto" hangingPunct="1">
                        <a:spcAft>
                          <a:spcPts val="0"/>
                        </a:spcAft>
                        <a:buFont typeface="Wingdings" pitchFamily="2" charset="2"/>
                        <a:buNone/>
                        <a:defRPr/>
                      </a:pPr>
                      <a:r>
                        <a:rPr lang="en-US" sz="1300" b="1" dirty="0">
                          <a:latin typeface="Arial" charset="0"/>
                        </a:rPr>
                        <a:t>Supporting People In Need SPIN (HA) </a:t>
                      </a:r>
                    </a:p>
                    <a:p>
                      <a:pPr eaLnBrk="1" fontAlgn="auto" hangingPunct="1">
                        <a:spcAft>
                          <a:spcPts val="0"/>
                        </a:spcAft>
                        <a:buNone/>
                        <a:defRPr/>
                      </a:pPr>
                      <a:r>
                        <a:rPr lang="en-US" sz="1300" b="1" dirty="0">
                          <a:latin typeface="Arial" charset="0"/>
                        </a:rPr>
                        <a:t>Hidalgo Medical Services (SSA)</a:t>
                      </a:r>
                    </a:p>
                    <a:p>
                      <a:pPr eaLnBrk="1" fontAlgn="auto" hangingPunct="1">
                        <a:spcAft>
                          <a:spcPts val="0"/>
                        </a:spcAft>
                        <a:buNone/>
                        <a:defRPr/>
                      </a:pPr>
                      <a:r>
                        <a:rPr lang="en-US" sz="900" b="1" dirty="0">
                          <a:solidFill>
                            <a:schemeClr val="accent2">
                              <a:lumMod val="75000"/>
                            </a:schemeClr>
                          </a:solidFill>
                          <a:latin typeface="Arial" charset="0"/>
                        </a:rPr>
                        <a:t>38 vouchers</a:t>
                      </a:r>
                    </a:p>
                    <a:p>
                      <a:pPr eaLnBrk="1" fontAlgn="auto" hangingPunct="1">
                        <a:spcAft>
                          <a:spcPts val="0"/>
                        </a:spcAft>
                        <a:buNone/>
                        <a:defRPr/>
                      </a:pPr>
                      <a:endParaRPr lang="en-US" sz="1300" b="1" dirty="0">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Clovis: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err="1">
                          <a:latin typeface="Arial" charset="0"/>
                        </a:rPr>
                        <a:t>Alianza</a:t>
                      </a:r>
                      <a:r>
                        <a:rPr lang="en-US" sz="1300" b="1" dirty="0">
                          <a:latin typeface="Arial" charset="0"/>
                        </a:rPr>
                        <a:t> </a:t>
                      </a:r>
                      <a:r>
                        <a:rPr lang="en-US" sz="1300" b="1" baseline="0" dirty="0">
                          <a:latin typeface="Arial" charset="0"/>
                        </a:rPr>
                        <a:t>(HA)</a:t>
                      </a:r>
                      <a:endParaRPr lang="en-US" sz="1300" b="1" dirty="0">
                        <a:solidFill>
                          <a:schemeClr val="bg1"/>
                        </a:solidFill>
                        <a:latin typeface="Arial" charset="0"/>
                      </a:endParaRPr>
                    </a:p>
                    <a:p>
                      <a:pPr eaLnBrk="1" fontAlgn="auto" hangingPunct="1">
                        <a:spcAft>
                          <a:spcPts val="0"/>
                        </a:spcAft>
                        <a:buFont typeface="Wingdings" pitchFamily="2" charset="2"/>
                        <a:buNone/>
                        <a:defRPr/>
                      </a:pPr>
                      <a:r>
                        <a:rPr lang="en-US" sz="1300" b="1" dirty="0">
                          <a:solidFill>
                            <a:schemeClr val="bg1"/>
                          </a:solidFill>
                          <a:latin typeface="Arial" charset="0"/>
                        </a:rPr>
                        <a:t>Mental Health Resources (SSA) </a:t>
                      </a:r>
                    </a:p>
                    <a:p>
                      <a:pPr eaLnBrk="1" fontAlgn="auto" hangingPunct="1">
                        <a:spcAft>
                          <a:spcPts val="0"/>
                        </a:spcAft>
                        <a:buFont typeface="Wingdings" pitchFamily="2" charset="2"/>
                        <a:buNone/>
                        <a:defRPr/>
                      </a:pPr>
                      <a:r>
                        <a:rPr lang="en-US" sz="900" b="1" dirty="0">
                          <a:solidFill>
                            <a:schemeClr val="accent2">
                              <a:lumMod val="75000"/>
                            </a:schemeClr>
                          </a:solidFill>
                          <a:latin typeface="Arial" charset="0"/>
                        </a:rPr>
                        <a:t>19 vouchers</a:t>
                      </a:r>
                      <a:br>
                        <a:rPr lang="en-US" sz="1300" b="1" dirty="0">
                          <a:solidFill>
                            <a:schemeClr val="bg1"/>
                          </a:solidFill>
                          <a:latin typeface="Arial" charset="0"/>
                        </a:rPr>
                      </a:br>
                      <a:endParaRPr lang="en-US" sz="1300" b="1" dirty="0">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Santa Fe:   </a:t>
                      </a:r>
                    </a:p>
                    <a:p>
                      <a:pPr eaLnBrk="1" fontAlgn="auto" hangingPunct="1">
                        <a:spcAft>
                          <a:spcPts val="0"/>
                        </a:spcAft>
                        <a:buFont typeface="Wingdings" pitchFamily="2" charset="2"/>
                        <a:buNone/>
                        <a:defRPr/>
                      </a:pPr>
                      <a:r>
                        <a:rPr lang="en-US" sz="1300" b="1" dirty="0">
                          <a:latin typeface="Arial" charset="0"/>
                        </a:rPr>
                        <a:t>The Life Link (HA/SSA)</a:t>
                      </a:r>
                    </a:p>
                    <a:p>
                      <a:pPr eaLnBrk="1" fontAlgn="auto" hangingPunct="1">
                        <a:spcAft>
                          <a:spcPts val="0"/>
                        </a:spcAft>
                        <a:buFont typeface="Wingdings" pitchFamily="2" charset="2"/>
                        <a:buNone/>
                        <a:defRPr/>
                      </a:pPr>
                      <a:r>
                        <a:rPr lang="en-US" sz="900" b="1" dirty="0">
                          <a:solidFill>
                            <a:schemeClr val="accent2">
                              <a:lumMod val="75000"/>
                            </a:schemeClr>
                          </a:solidFill>
                          <a:latin typeface="Arial" charset="0"/>
                        </a:rPr>
                        <a:t>123 vouchers</a:t>
                      </a:r>
                    </a:p>
                    <a:p>
                      <a:pPr eaLnBrk="1" fontAlgn="auto" hangingPunct="1">
                        <a:spcAft>
                          <a:spcPts val="0"/>
                        </a:spcAft>
                        <a:buFont typeface="Wingdings" pitchFamily="2" charset="2"/>
                        <a:buNone/>
                        <a:defRPr/>
                      </a:pPr>
                      <a:endParaRPr lang="en-US" sz="900" b="1" dirty="0">
                        <a:solidFill>
                          <a:srgbClr val="FF9900"/>
                        </a:solidFill>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Rio Rancho: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Barrett </a:t>
                      </a:r>
                      <a:r>
                        <a:rPr lang="en-US" sz="1300" b="1" baseline="0" dirty="0">
                          <a:latin typeface="Arial" charset="0"/>
                        </a:rPr>
                        <a:t>(HA)</a:t>
                      </a:r>
                      <a:endParaRPr lang="en-US" sz="1300" b="1" dirty="0">
                        <a:solidFill>
                          <a:schemeClr val="bg1"/>
                        </a:solidFill>
                        <a:latin typeface="Arial" charset="0"/>
                      </a:endParaRPr>
                    </a:p>
                    <a:p>
                      <a:pPr eaLnBrk="1" fontAlgn="auto" hangingPunct="1">
                        <a:spcAft>
                          <a:spcPts val="0"/>
                        </a:spcAft>
                        <a:buFont typeface="Wingdings" pitchFamily="2" charset="2"/>
                        <a:buNone/>
                        <a:defRPr/>
                      </a:pPr>
                      <a:r>
                        <a:rPr lang="en-US" sz="1300" b="1" dirty="0">
                          <a:solidFill>
                            <a:schemeClr val="bg1"/>
                          </a:solidFill>
                          <a:latin typeface="Arial" charset="0"/>
                        </a:rPr>
                        <a:t>Teambuilders (SSA) </a:t>
                      </a:r>
                    </a:p>
                    <a:p>
                      <a:pPr eaLnBrk="1" fontAlgn="auto" hangingPunct="1">
                        <a:spcAft>
                          <a:spcPts val="0"/>
                        </a:spcAft>
                        <a:buFont typeface="Wingdings" pitchFamily="2" charset="2"/>
                        <a:buNone/>
                        <a:defRPr/>
                      </a:pPr>
                      <a:r>
                        <a:rPr lang="en-US" sz="800" b="1" dirty="0">
                          <a:solidFill>
                            <a:schemeClr val="accent2">
                              <a:lumMod val="75000"/>
                            </a:schemeClr>
                          </a:solidFill>
                          <a:latin typeface="Arial" charset="0"/>
                        </a:rPr>
                        <a:t>15</a:t>
                      </a:r>
                      <a:r>
                        <a:rPr lang="en-US" sz="1000" b="1" dirty="0">
                          <a:solidFill>
                            <a:schemeClr val="accent2">
                              <a:lumMod val="75000"/>
                            </a:schemeClr>
                          </a:solidFill>
                          <a:latin typeface="Arial" charset="0"/>
                        </a:rPr>
                        <a:t> vouchers</a:t>
                      </a:r>
                      <a:endParaRPr lang="en-US" sz="1500" b="1" dirty="0">
                        <a:solidFill>
                          <a:schemeClr val="accent2">
                            <a:lumMod val="75000"/>
                          </a:schemeClr>
                        </a:solidFill>
                        <a:latin typeface="Arial" charset="0"/>
                      </a:endParaRPr>
                    </a:p>
                  </a:txBody>
                  <a:tcPr marL="68024" marR="68024" marT="34014" marB="34014">
                    <a:solidFill>
                      <a:schemeClr val="tx1"/>
                    </a:solidFill>
                  </a:tcPr>
                </a:tc>
                <a:tc>
                  <a:txBody>
                    <a:bodyPr/>
                    <a:lstStyle/>
                    <a:p>
                      <a:pPr eaLnBrk="1" fontAlgn="auto" hangingPunct="1">
                        <a:spcAft>
                          <a:spcPts val="0"/>
                        </a:spcAft>
                        <a:buFont typeface="Wingdings" pitchFamily="2" charset="2"/>
                        <a:buNone/>
                        <a:defRPr/>
                      </a:pPr>
                      <a:r>
                        <a:rPr lang="en-US" sz="1300" b="1" dirty="0">
                          <a:solidFill>
                            <a:srgbClr val="0070C0"/>
                          </a:solidFill>
                          <a:latin typeface="Arial" charset="0"/>
                        </a:rPr>
                        <a:t>Las Cruces: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Mesilla Valley Community of Hope (HA)</a:t>
                      </a:r>
                    </a:p>
                    <a:p>
                      <a:pPr eaLnBrk="1" fontAlgn="auto" hangingPunct="1">
                        <a:spcAft>
                          <a:spcPts val="0"/>
                        </a:spcAft>
                        <a:buFont typeface="Wingdings" pitchFamily="2" charset="2"/>
                        <a:buNone/>
                        <a:defRPr/>
                      </a:pPr>
                      <a:r>
                        <a:rPr lang="en-US" sz="1300" b="1" dirty="0">
                          <a:latin typeface="Arial" charset="0"/>
                        </a:rPr>
                        <a:t>Amador Health Center (SSA) </a:t>
                      </a:r>
                    </a:p>
                    <a:p>
                      <a:pPr eaLnBrk="1" fontAlgn="auto" hangingPunct="1">
                        <a:spcAft>
                          <a:spcPts val="0"/>
                        </a:spcAft>
                        <a:buFont typeface="Wingdings" pitchFamily="2" charset="2"/>
                        <a:buNone/>
                        <a:defRPr/>
                      </a:pPr>
                      <a:r>
                        <a:rPr lang="en-US" sz="900" b="1" dirty="0">
                          <a:solidFill>
                            <a:schemeClr val="accent2">
                              <a:lumMod val="75000"/>
                            </a:schemeClr>
                          </a:solidFill>
                          <a:latin typeface="Arial" charset="0"/>
                        </a:rPr>
                        <a:t>82 vouchers</a:t>
                      </a:r>
                      <a:br>
                        <a:rPr lang="en-US" sz="1300" b="1" dirty="0">
                          <a:latin typeface="Arial" charset="0"/>
                        </a:rPr>
                      </a:br>
                      <a:endParaRPr lang="en-US" sz="1300" dirty="0"/>
                    </a:p>
                    <a:p>
                      <a:pPr eaLnBrk="1" fontAlgn="auto" hangingPunct="1">
                        <a:spcAft>
                          <a:spcPts val="0"/>
                        </a:spcAft>
                        <a:buFont typeface="Wingdings" pitchFamily="2" charset="2"/>
                        <a:buNone/>
                        <a:defRPr/>
                      </a:pPr>
                      <a:r>
                        <a:rPr lang="en-US" sz="1300" b="1" dirty="0">
                          <a:solidFill>
                            <a:srgbClr val="0070C0"/>
                          </a:solidFill>
                          <a:latin typeface="Arial" charset="0"/>
                        </a:rPr>
                        <a:t>Farmington: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San Juan County Partnership (HA)</a:t>
                      </a:r>
                    </a:p>
                    <a:p>
                      <a:pPr eaLnBrk="1" fontAlgn="auto" hangingPunct="1">
                        <a:spcAft>
                          <a:spcPts val="0"/>
                        </a:spcAft>
                        <a:buFont typeface="Wingdings" pitchFamily="2" charset="2"/>
                        <a:buNone/>
                        <a:defRPr/>
                      </a:pPr>
                      <a:r>
                        <a:rPr lang="en-US" sz="1300" b="1" dirty="0">
                          <a:latin typeface="Arial" charset="0"/>
                        </a:rPr>
                        <a:t>Presbyterian</a:t>
                      </a:r>
                      <a:r>
                        <a:rPr lang="en-US" sz="1300" b="1" baseline="0" dirty="0">
                          <a:latin typeface="Arial" charset="0"/>
                        </a:rPr>
                        <a:t> </a:t>
                      </a:r>
                      <a:r>
                        <a:rPr lang="en-US" sz="1300" b="1" dirty="0">
                          <a:latin typeface="Arial" charset="0"/>
                        </a:rPr>
                        <a:t>Medical Services</a:t>
                      </a:r>
                      <a:r>
                        <a:rPr lang="en-US" sz="1300" b="1" baseline="0" dirty="0">
                          <a:latin typeface="Arial" charset="0"/>
                        </a:rPr>
                        <a:t> (SSA)</a:t>
                      </a:r>
                    </a:p>
                    <a:p>
                      <a:pPr eaLnBrk="1" fontAlgn="auto" hangingPunct="1">
                        <a:spcAft>
                          <a:spcPts val="0"/>
                        </a:spcAft>
                        <a:buFont typeface="Wingdings" pitchFamily="2" charset="2"/>
                        <a:buNone/>
                        <a:defRPr/>
                      </a:pPr>
                      <a:r>
                        <a:rPr lang="en-US" sz="900" b="1" baseline="0" dirty="0">
                          <a:solidFill>
                            <a:schemeClr val="accent2">
                              <a:lumMod val="75000"/>
                            </a:schemeClr>
                          </a:solidFill>
                          <a:latin typeface="Arial" charset="0"/>
                        </a:rPr>
                        <a:t>29 vouchers</a:t>
                      </a:r>
                    </a:p>
                    <a:p>
                      <a:pPr eaLnBrk="1" fontAlgn="auto" hangingPunct="1">
                        <a:spcAft>
                          <a:spcPts val="0"/>
                        </a:spcAft>
                        <a:buFont typeface="Wingdings" pitchFamily="2" charset="2"/>
                        <a:buNone/>
                        <a:defRPr/>
                      </a:pPr>
                      <a:endParaRPr lang="en-US" sz="1300" b="1" dirty="0">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Taos: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Dream Tree </a:t>
                      </a:r>
                      <a:r>
                        <a:rPr lang="en-US" sz="1300" b="1" baseline="0" dirty="0">
                          <a:latin typeface="Arial" charset="0"/>
                        </a:rPr>
                        <a:t>(HA)</a:t>
                      </a:r>
                      <a:endParaRPr lang="en-US" sz="1300" b="1" dirty="0">
                        <a:solidFill>
                          <a:schemeClr val="bg1"/>
                        </a:solidFill>
                        <a:latin typeface="Arial" charset="0"/>
                      </a:endParaRPr>
                    </a:p>
                    <a:p>
                      <a:pPr eaLnBrk="1" fontAlgn="auto" hangingPunct="1">
                        <a:spcAft>
                          <a:spcPts val="0"/>
                        </a:spcAft>
                        <a:buFont typeface="Wingdings" pitchFamily="2" charset="2"/>
                        <a:buNone/>
                        <a:defRPr/>
                      </a:pPr>
                      <a:r>
                        <a:rPr lang="en-US" sz="1300" b="1" dirty="0">
                          <a:solidFill>
                            <a:schemeClr val="bg1"/>
                          </a:solidFill>
                          <a:latin typeface="Arial" charset="0"/>
                        </a:rPr>
                        <a:t>Teambuilders (SSA)</a:t>
                      </a:r>
                    </a:p>
                    <a:p>
                      <a:pPr eaLnBrk="1" fontAlgn="auto" hangingPunct="1">
                        <a:spcAft>
                          <a:spcPts val="0"/>
                        </a:spcAft>
                        <a:buFont typeface="Wingdings" pitchFamily="2" charset="2"/>
                        <a:buNone/>
                        <a:defRPr/>
                      </a:pPr>
                      <a:r>
                        <a:rPr lang="en-US" sz="900" b="1" baseline="0" dirty="0">
                          <a:solidFill>
                            <a:schemeClr val="accent2">
                              <a:lumMod val="75000"/>
                            </a:schemeClr>
                          </a:solidFill>
                          <a:latin typeface="Arial" charset="0"/>
                        </a:rPr>
                        <a:t>26 vouchers</a:t>
                      </a:r>
                    </a:p>
                    <a:p>
                      <a:pPr eaLnBrk="1" fontAlgn="auto" hangingPunct="1">
                        <a:spcAft>
                          <a:spcPts val="0"/>
                        </a:spcAft>
                        <a:buFont typeface="Wingdings" pitchFamily="2" charset="2"/>
                        <a:buNone/>
                        <a:defRPr/>
                      </a:pPr>
                      <a:endParaRPr lang="en-US" sz="1300" b="1" baseline="0" dirty="0">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Gallup: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San Juan County Partnership (HA)</a:t>
                      </a:r>
                    </a:p>
                    <a:p>
                      <a:pPr eaLnBrk="1" fontAlgn="auto" hangingPunct="1">
                        <a:spcAft>
                          <a:spcPts val="0"/>
                        </a:spcAft>
                        <a:buFont typeface="Wingdings" pitchFamily="2" charset="2"/>
                        <a:buNone/>
                        <a:defRPr/>
                      </a:pPr>
                      <a:r>
                        <a:rPr lang="en-US" sz="1300" b="1" dirty="0">
                          <a:solidFill>
                            <a:schemeClr val="bg1"/>
                          </a:solidFill>
                          <a:latin typeface="Arial" charset="0"/>
                        </a:rPr>
                        <a:t>Presbyterian Medical Services (SSA)</a:t>
                      </a:r>
                    </a:p>
                    <a:p>
                      <a:pPr eaLnBrk="1" fontAlgn="auto" hangingPunct="1">
                        <a:spcAft>
                          <a:spcPts val="0"/>
                        </a:spcAft>
                        <a:buFont typeface="Wingdings" pitchFamily="2" charset="2"/>
                        <a:buNone/>
                        <a:defRPr/>
                      </a:pPr>
                      <a:r>
                        <a:rPr lang="en-US" sz="900" b="1" dirty="0">
                          <a:solidFill>
                            <a:schemeClr val="accent2">
                              <a:lumMod val="75000"/>
                            </a:schemeClr>
                          </a:solidFill>
                          <a:latin typeface="Arial" charset="0"/>
                        </a:rPr>
                        <a:t>29 vouchers</a:t>
                      </a:r>
                    </a:p>
                    <a:p>
                      <a:pPr eaLnBrk="1" fontAlgn="auto" hangingPunct="1">
                        <a:spcAft>
                          <a:spcPts val="0"/>
                        </a:spcAft>
                        <a:buFont typeface="Wingdings" pitchFamily="2" charset="2"/>
                        <a:buNone/>
                        <a:defRPr/>
                      </a:pPr>
                      <a:endParaRPr lang="en-US" sz="900" b="1" dirty="0">
                        <a:solidFill>
                          <a:srgbClr val="FF9900"/>
                        </a:solidFill>
                        <a:latin typeface="Arial" charset="0"/>
                      </a:endParaRPr>
                    </a:p>
                    <a:p>
                      <a:pPr eaLnBrk="1" fontAlgn="auto" hangingPunct="1">
                        <a:spcAft>
                          <a:spcPts val="0"/>
                        </a:spcAft>
                        <a:buFont typeface="Wingdings" pitchFamily="2" charset="2"/>
                        <a:buNone/>
                        <a:defRPr/>
                      </a:pPr>
                      <a:r>
                        <a:rPr lang="en-US" sz="1300" b="1" dirty="0">
                          <a:solidFill>
                            <a:srgbClr val="0070C0"/>
                          </a:solidFill>
                          <a:latin typeface="Arial" charset="0"/>
                        </a:rPr>
                        <a:t>Roswell:   </a:t>
                      </a:r>
                    </a:p>
                    <a:p>
                      <a:pPr marL="0" marR="0" lvl="0" indent="0" algn="l" defTabSz="457207" rtl="0" eaLnBrk="1" fontAlgn="auto" latinLnBrk="0" hangingPunct="1">
                        <a:lnSpc>
                          <a:spcPct val="100000"/>
                        </a:lnSpc>
                        <a:spcBef>
                          <a:spcPts val="0"/>
                        </a:spcBef>
                        <a:spcAft>
                          <a:spcPts val="0"/>
                        </a:spcAft>
                        <a:buClrTx/>
                        <a:buSzTx/>
                        <a:buFont typeface="Wingdings" pitchFamily="2" charset="2"/>
                        <a:buNone/>
                        <a:tabLst/>
                        <a:defRPr/>
                      </a:pPr>
                      <a:r>
                        <a:rPr lang="en-US" sz="1300" b="1" dirty="0">
                          <a:latin typeface="Arial" charset="0"/>
                        </a:rPr>
                        <a:t>Alianza </a:t>
                      </a:r>
                      <a:r>
                        <a:rPr lang="en-US" sz="1300" b="1" baseline="0" dirty="0">
                          <a:latin typeface="Arial" charset="0"/>
                        </a:rPr>
                        <a:t>(HA)</a:t>
                      </a:r>
                      <a:endParaRPr lang="en-US" sz="1300" b="1" dirty="0">
                        <a:solidFill>
                          <a:schemeClr val="bg1"/>
                        </a:solidFill>
                        <a:latin typeface="Arial" charset="0"/>
                      </a:endParaRPr>
                    </a:p>
                    <a:p>
                      <a:pPr eaLnBrk="1" fontAlgn="auto" hangingPunct="1">
                        <a:spcAft>
                          <a:spcPts val="0"/>
                        </a:spcAft>
                        <a:buFont typeface="Wingdings" pitchFamily="2" charset="2"/>
                        <a:buNone/>
                        <a:defRPr/>
                      </a:pPr>
                      <a:r>
                        <a:rPr lang="en-US" sz="1300" b="1" dirty="0">
                          <a:solidFill>
                            <a:schemeClr val="bg1"/>
                          </a:solidFill>
                          <a:latin typeface="Arial" charset="0"/>
                        </a:rPr>
                        <a:t>La Casa (SSA) </a:t>
                      </a:r>
                    </a:p>
                    <a:p>
                      <a:pPr eaLnBrk="1" fontAlgn="auto" hangingPunct="1">
                        <a:spcAft>
                          <a:spcPts val="0"/>
                        </a:spcAft>
                        <a:buFont typeface="Wingdings" pitchFamily="2" charset="2"/>
                        <a:buNone/>
                        <a:defRPr/>
                      </a:pPr>
                      <a:r>
                        <a:rPr lang="en-US" sz="800" b="1" dirty="0">
                          <a:solidFill>
                            <a:schemeClr val="accent2">
                              <a:lumMod val="75000"/>
                            </a:schemeClr>
                          </a:solidFill>
                          <a:latin typeface="Arial" charset="0"/>
                        </a:rPr>
                        <a:t>15 vouchers</a:t>
                      </a:r>
                      <a:endParaRPr lang="en-US" sz="900" b="1" dirty="0">
                        <a:solidFill>
                          <a:schemeClr val="accent2">
                            <a:lumMod val="75000"/>
                          </a:schemeClr>
                        </a:solidFill>
                        <a:latin typeface="Arial" charset="0"/>
                      </a:endParaRPr>
                    </a:p>
                    <a:p>
                      <a:pPr eaLnBrk="1" fontAlgn="auto" hangingPunct="1">
                        <a:spcAft>
                          <a:spcPts val="0"/>
                        </a:spcAft>
                        <a:buFont typeface="Wingdings" pitchFamily="2" charset="2"/>
                        <a:buNone/>
                        <a:defRPr/>
                      </a:pPr>
                      <a:endParaRPr lang="en-US" sz="900" b="1" dirty="0">
                        <a:solidFill>
                          <a:srgbClr val="FF9900"/>
                        </a:solidFill>
                        <a:latin typeface="Arial" charset="0"/>
                      </a:endParaRPr>
                    </a:p>
                    <a:p>
                      <a:pPr eaLnBrk="1" fontAlgn="auto" hangingPunct="1">
                        <a:spcAft>
                          <a:spcPts val="0"/>
                        </a:spcAft>
                        <a:buFont typeface="Wingdings" pitchFamily="2" charset="2"/>
                        <a:buNone/>
                        <a:defRPr/>
                      </a:pPr>
                      <a:endParaRPr lang="en-US" sz="900" b="1" dirty="0">
                        <a:solidFill>
                          <a:srgbClr val="FF9900"/>
                        </a:solidFill>
                        <a:latin typeface="Arial" charset="0"/>
                      </a:endParaRPr>
                    </a:p>
                  </a:txBody>
                  <a:tcPr marL="68024" marR="68024" marT="34014" marB="34014">
                    <a:solidFill>
                      <a:schemeClr val="tx1"/>
                    </a:solid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16B00F5-6613-4236-8AF6-4F00727E8B0B}"/>
              </a:ext>
            </a:extLst>
          </p:cNvPr>
          <p:cNvSpPr txBox="1"/>
          <p:nvPr/>
        </p:nvSpPr>
        <p:spPr>
          <a:xfrm>
            <a:off x="4539521" y="6344735"/>
            <a:ext cx="7467600" cy="276999"/>
          </a:xfrm>
          <a:prstGeom prst="rect">
            <a:avLst/>
          </a:prstGeom>
          <a:noFill/>
        </p:spPr>
        <p:txBody>
          <a:bodyPr wrap="square" rtlCol="0">
            <a:spAutoFit/>
          </a:bodyPr>
          <a:lstStyle/>
          <a:p>
            <a:r>
              <a:rPr lang="en-US" sz="1200" b="1" i="1" dirty="0"/>
              <a:t>11 Support Service Agencies; 7 Housing Administrators</a:t>
            </a:r>
          </a:p>
        </p:txBody>
      </p:sp>
    </p:spTree>
    <p:extLst>
      <p:ext uri="{BB962C8B-B14F-4D97-AF65-F5344CB8AC3E}">
        <p14:creationId xmlns:p14="http://schemas.microsoft.com/office/powerpoint/2010/main" val="357382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A49BEFA9-8958-39BB-E030-CDFF7C3116EC}"/>
                  </a:ext>
                </a:extLst>
              </p:cNvPr>
              <p:cNvGraphicFramePr/>
              <p:nvPr/>
            </p:nvGraphicFramePr>
            <p:xfrm>
              <a:off x="2797443" y="426203"/>
              <a:ext cx="6114081" cy="592035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A49BEFA9-8958-39BB-E030-CDFF7C3116EC}"/>
                  </a:ext>
                </a:extLst>
              </p:cNvPr>
              <p:cNvPicPr>
                <a:picLocks noGrp="1" noRot="1" noChangeAspect="1" noMove="1" noResize="1" noEditPoints="1" noAdjustHandles="1" noChangeArrowheads="1" noChangeShapeType="1"/>
              </p:cNvPicPr>
              <p:nvPr/>
            </p:nvPicPr>
            <p:blipFill>
              <a:blip r:embed="rId4"/>
              <a:stretch>
                <a:fillRect/>
              </a:stretch>
            </p:blipFill>
            <p:spPr>
              <a:xfrm>
                <a:off x="2797443" y="426203"/>
                <a:ext cx="6114081" cy="5920353"/>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2" name="Chart 1">
                <a:extLst>
                  <a:ext uri="{FF2B5EF4-FFF2-40B4-BE49-F238E27FC236}">
                    <a16:creationId xmlns:a16="http://schemas.microsoft.com/office/drawing/2014/main" id="{5DC2D362-6718-4991-6450-7177B6B3A461}"/>
                  </a:ext>
                </a:extLst>
              </p:cNvPr>
              <p:cNvGraphicFramePr/>
              <p:nvPr/>
            </p:nvGraphicFramePr>
            <p:xfrm>
              <a:off x="3209026" y="1831181"/>
              <a:ext cx="5702498" cy="418143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 name="Chart 1">
                <a:extLst>
                  <a:ext uri="{FF2B5EF4-FFF2-40B4-BE49-F238E27FC236}">
                    <a16:creationId xmlns:a16="http://schemas.microsoft.com/office/drawing/2014/main" id="{5DC2D362-6718-4991-6450-7177B6B3A461}"/>
                  </a:ext>
                </a:extLst>
              </p:cNvPr>
              <p:cNvPicPr>
                <a:picLocks noGrp="1" noRot="1" noChangeAspect="1" noMove="1" noResize="1" noEditPoints="1" noAdjustHandles="1" noChangeArrowheads="1" noChangeShapeType="1"/>
              </p:cNvPicPr>
              <p:nvPr/>
            </p:nvPicPr>
            <p:blipFill>
              <a:blip r:embed="rId6"/>
              <a:stretch>
                <a:fillRect/>
              </a:stretch>
            </p:blipFill>
            <p:spPr>
              <a:xfrm>
                <a:off x="3209026" y="1831181"/>
                <a:ext cx="5702498" cy="4181430"/>
              </a:xfrm>
              <a:prstGeom prst="rect">
                <a:avLst/>
              </a:prstGeom>
            </p:spPr>
          </p:pic>
        </mc:Fallback>
      </mc:AlternateContent>
    </p:spTree>
    <p:extLst>
      <p:ext uri="{BB962C8B-B14F-4D97-AF65-F5344CB8AC3E}">
        <p14:creationId xmlns:p14="http://schemas.microsoft.com/office/powerpoint/2010/main" val="322880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132F177-2139-44DF-8647-729C73C23BA8}"/>
              </a:ext>
            </a:extLst>
          </p:cNvPr>
          <p:cNvSpPr txBox="1">
            <a:spLocks/>
          </p:cNvSpPr>
          <p:nvPr/>
        </p:nvSpPr>
        <p:spPr>
          <a:xfrm>
            <a:off x="643855" y="1447800"/>
            <a:ext cx="3108626" cy="4572000"/>
          </a:xfrm>
          <a:prstGeom prst="rect">
            <a:avLst/>
          </a:prstGeom>
        </p:spPr>
        <p:txBody>
          <a:bodyPr vert="horz" lIns="91440" tIns="45720" rIns="91440" bIns="45720" rtlCol="0" anchor="ctr">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3200">
                <a:solidFill>
                  <a:srgbClr val="F2F2F2"/>
                </a:solidFill>
              </a:rPr>
              <a:t>Linkages Funding and Medicaid</a:t>
            </a:r>
          </a:p>
        </p:txBody>
      </p:sp>
      <p:sp>
        <p:nvSpPr>
          <p:cNvPr id="25" name="Freeform: Shape 2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9" name="Rectangle 2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EE0D7AC-39C0-4487-9BB5-4FE8571B6580}"/>
              </a:ext>
            </a:extLst>
          </p:cNvPr>
          <p:cNvSpPr txBox="1"/>
          <p:nvPr/>
        </p:nvSpPr>
        <p:spPr>
          <a:xfrm>
            <a:off x="2971800" y="5943600"/>
            <a:ext cx="6248400" cy="369332"/>
          </a:xfrm>
          <a:prstGeom prst="rect">
            <a:avLst/>
          </a:prstGeom>
          <a:noFill/>
        </p:spPr>
        <p:txBody>
          <a:bodyPr wrap="square" rtlCol="0">
            <a:spAutoFit/>
          </a:bodyPr>
          <a:lstStyle/>
          <a:p>
            <a:endParaRPr lang="en-US" dirty="0"/>
          </a:p>
        </p:txBody>
      </p:sp>
      <p:graphicFrame>
        <p:nvGraphicFramePr>
          <p:cNvPr id="7" name="TextBox 4">
            <a:extLst>
              <a:ext uri="{FF2B5EF4-FFF2-40B4-BE49-F238E27FC236}">
                <a16:creationId xmlns:a16="http://schemas.microsoft.com/office/drawing/2014/main" id="{A26A9AA6-D93D-A272-DC1F-0A1237A375E5}"/>
              </a:ext>
            </a:extLst>
          </p:cNvPr>
          <p:cNvGraphicFramePr/>
          <p:nvPr>
            <p:extLst>
              <p:ext uri="{D42A27DB-BD31-4B8C-83A1-F6EECF244321}">
                <p14:modId xmlns:p14="http://schemas.microsoft.com/office/powerpoint/2010/main" val="315903963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50743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86E8E1-7F4E-41ED-957D-C20B4EBD67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4B4FF-F69B-2342-AEB2-F78AA039659D}"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2E3E4B7-124C-201B-4808-D45B8E2032F5}"/>
              </a:ext>
            </a:extLst>
          </p:cNvPr>
          <p:cNvPicPr>
            <a:picLocks noChangeAspect="1"/>
          </p:cNvPicPr>
          <p:nvPr/>
        </p:nvPicPr>
        <p:blipFill rotWithShape="1">
          <a:blip r:embed="rId3"/>
          <a:srcRect l="2347" t="5239" r="1743" b="1855"/>
          <a:stretch/>
        </p:blipFill>
        <p:spPr>
          <a:xfrm>
            <a:off x="-2553" y="78344"/>
            <a:ext cx="12197106" cy="6483927"/>
          </a:xfrm>
          <a:prstGeom prst="rect">
            <a:avLst/>
          </a:prstGeom>
        </p:spPr>
      </p:pic>
    </p:spTree>
    <p:extLst>
      <p:ext uri="{BB962C8B-B14F-4D97-AF65-F5344CB8AC3E}">
        <p14:creationId xmlns:p14="http://schemas.microsoft.com/office/powerpoint/2010/main" val="38755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29" name="Freeform: Shape 2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8" name="Graphic 7" descr="House">
            <a:extLst>
              <a:ext uri="{FF2B5EF4-FFF2-40B4-BE49-F238E27FC236}">
                <a16:creationId xmlns:a16="http://schemas.microsoft.com/office/drawing/2014/main" id="{A6911D57-0163-6405-1FA9-2D2DBE8BFD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484" y="2672367"/>
            <a:ext cx="3413845" cy="3413845"/>
          </a:xfrm>
          <a:prstGeom prst="rect">
            <a:avLst/>
          </a:prstGeom>
          <a:effectLst/>
        </p:spPr>
      </p:pic>
      <p:sp>
        <p:nvSpPr>
          <p:cNvPr id="4" name="TextBox 3">
            <a:extLst>
              <a:ext uri="{FF2B5EF4-FFF2-40B4-BE49-F238E27FC236}">
                <a16:creationId xmlns:a16="http://schemas.microsoft.com/office/drawing/2014/main" id="{32DFD324-8AE6-4D60-8C48-34A1C87DD6FD}"/>
              </a:ext>
            </a:extLst>
          </p:cNvPr>
          <p:cNvSpPr txBox="1"/>
          <p:nvPr/>
        </p:nvSpPr>
        <p:spPr>
          <a:xfrm>
            <a:off x="4389416" y="2548281"/>
            <a:ext cx="7154279" cy="3658689"/>
          </a:xfrm>
          <a:prstGeom prst="rect">
            <a:avLst/>
          </a:prstGeom>
        </p:spPr>
        <p:txBody>
          <a:bodyPr vert="horz" lIns="91440" tIns="45720" rIns="91440" bIns="45720" rtlCol="0">
            <a:noAutofit/>
          </a:bodyPr>
          <a:lstStyle/>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Housing First model – house first and services voluntary </a:t>
            </a:r>
          </a:p>
          <a:p>
            <a:pPr marL="457200" indent="-457200">
              <a:lnSpc>
                <a:spcPct val="90000"/>
              </a:lnSpc>
              <a:spcBef>
                <a:spcPts val="1000"/>
              </a:spcBef>
              <a:buClr>
                <a:schemeClr val="bg2">
                  <a:lumMod val="40000"/>
                  <a:lumOff val="60000"/>
                </a:schemeClr>
              </a:buClr>
              <a:buSzPct val="80000"/>
              <a:buFont typeface="Wingdings 3" charset="2"/>
              <a:buChar char=""/>
            </a:pPr>
            <a:endParaRPr lang="en-US" sz="1400" b="1"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Voucher does not expire after application and housing secured</a:t>
            </a:r>
          </a:p>
          <a:p>
            <a:pPr marL="457200" indent="-457200">
              <a:lnSpc>
                <a:spcPct val="90000"/>
              </a:lnSpc>
              <a:spcBef>
                <a:spcPts val="1000"/>
              </a:spcBef>
              <a:buClr>
                <a:schemeClr val="bg2">
                  <a:lumMod val="40000"/>
                  <a:lumOff val="60000"/>
                </a:schemeClr>
              </a:buClr>
              <a:buSzPct val="80000"/>
              <a:buFont typeface="Wingdings 3" charset="2"/>
              <a:buChar char=""/>
            </a:pPr>
            <a:endParaRPr lang="en-US" sz="1400" b="1"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Housing Quality Standards (HQS) and recertification occur annually.  (HA role)</a:t>
            </a:r>
          </a:p>
          <a:p>
            <a:pPr marL="457200" indent="-457200">
              <a:lnSpc>
                <a:spcPct val="90000"/>
              </a:lnSpc>
              <a:spcBef>
                <a:spcPts val="1000"/>
              </a:spcBef>
              <a:buClr>
                <a:schemeClr val="bg2">
                  <a:lumMod val="40000"/>
                  <a:lumOff val="60000"/>
                </a:schemeClr>
              </a:buClr>
              <a:buSzPct val="80000"/>
              <a:buFont typeface="Wingdings 3" charset="2"/>
              <a:buChar char=""/>
            </a:pPr>
            <a:endParaRPr lang="en-US" sz="1400" b="1"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Support Service Agencies assist Linkages clients with an application for Section 8 Housing Choice Vouchers to allow for movement of vouchers and availability</a:t>
            </a:r>
          </a:p>
          <a:p>
            <a:pPr marL="457200" indent="-457200">
              <a:lnSpc>
                <a:spcPct val="90000"/>
              </a:lnSpc>
              <a:spcBef>
                <a:spcPts val="1000"/>
              </a:spcBef>
              <a:buClr>
                <a:schemeClr val="bg2">
                  <a:lumMod val="40000"/>
                  <a:lumOff val="60000"/>
                </a:schemeClr>
              </a:buClr>
              <a:buSzPct val="80000"/>
              <a:buFont typeface="Wingdings 3" charset="2"/>
              <a:buChar char=""/>
            </a:pPr>
            <a:endParaRPr lang="en-US" sz="1400" b="1"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Linkages providers receive ongoing support from BHSD/MFA</a:t>
            </a:r>
          </a:p>
          <a:p>
            <a:pPr marL="457200" indent="-457200">
              <a:lnSpc>
                <a:spcPct val="90000"/>
              </a:lnSpc>
              <a:spcBef>
                <a:spcPts val="1000"/>
              </a:spcBef>
              <a:buClr>
                <a:schemeClr val="bg2">
                  <a:lumMod val="40000"/>
                  <a:lumOff val="60000"/>
                </a:schemeClr>
              </a:buClr>
              <a:buSzPct val="80000"/>
              <a:buFont typeface="Wingdings 3" charset="2"/>
              <a:buChar char=""/>
            </a:pPr>
            <a:endParaRPr lang="en-US" sz="1400" b="1"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1400" b="1" dirty="0">
                <a:latin typeface="+mj-lt"/>
                <a:ea typeface="+mj-ea"/>
                <a:cs typeface="+mj-cs"/>
              </a:rPr>
              <a:t>BHSD and MFA meet regularly and update policy to reflect best practice.</a:t>
            </a:r>
          </a:p>
        </p:txBody>
      </p:sp>
    </p:spTree>
    <p:extLst>
      <p:ext uri="{BB962C8B-B14F-4D97-AF65-F5344CB8AC3E}">
        <p14:creationId xmlns:p14="http://schemas.microsoft.com/office/powerpoint/2010/main" val="402282740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B30A1-21AF-F8C6-BCAA-CA66B78D4C46}"/>
              </a:ext>
            </a:extLst>
          </p:cNvPr>
          <p:cNvSpPr txBox="1"/>
          <p:nvPr/>
        </p:nvSpPr>
        <p:spPr>
          <a:xfrm>
            <a:off x="1345721" y="948905"/>
            <a:ext cx="9992515" cy="6494085"/>
          </a:xfrm>
          <a:prstGeom prst="rect">
            <a:avLst/>
          </a:prstGeom>
          <a:noFill/>
        </p:spPr>
        <p:txBody>
          <a:bodyPr wrap="square" rtlCol="0">
            <a:spAutoFit/>
          </a:bodyPr>
          <a:lstStyle/>
          <a:p>
            <a:r>
              <a:rPr lang="en-US" sz="3200" b="1" dirty="0"/>
              <a:t>Questions?</a:t>
            </a:r>
          </a:p>
          <a:p>
            <a:endParaRPr lang="en-US" sz="3200" b="1" dirty="0"/>
          </a:p>
          <a:p>
            <a:pPr algn="ctr"/>
            <a:r>
              <a:rPr lang="en-US" sz="3200" b="1" dirty="0">
                <a:hlinkClick r:id="rId2"/>
              </a:rPr>
              <a:t>https://yes.nm.gov/nmhr/s/supportive-housing?language=en</a:t>
            </a:r>
            <a:r>
              <a:rPr lang="en-US" sz="3200" b="1">
                <a:hlinkClick r:id="rId2"/>
              </a:rPr>
              <a:t>_US</a:t>
            </a:r>
            <a:endParaRPr lang="en-US" sz="3200" b="1"/>
          </a:p>
          <a:p>
            <a:pPr algn="ctr"/>
            <a:endParaRPr lang="en-US" sz="3200" b="1" dirty="0"/>
          </a:p>
          <a:p>
            <a:pPr algn="ctr"/>
            <a:r>
              <a:rPr lang="en-US" sz="3200" b="1" u="sng" dirty="0"/>
              <a:t>BHSD HOUSING TEAM</a:t>
            </a:r>
          </a:p>
          <a:p>
            <a:pPr algn="ctr"/>
            <a:r>
              <a:rPr lang="en-US" sz="3200" b="1" dirty="0"/>
              <a:t>Lisa Howley  </a:t>
            </a:r>
            <a:r>
              <a:rPr lang="en-US" sz="3200" b="1" dirty="0">
                <a:hlinkClick r:id="rId3"/>
              </a:rPr>
              <a:t>lisa.howley@hca.nm.gov</a:t>
            </a:r>
            <a:endParaRPr lang="en-US" sz="3200" b="1" dirty="0"/>
          </a:p>
          <a:p>
            <a:pPr algn="ctr"/>
            <a:r>
              <a:rPr lang="en-US" sz="3200" b="1" dirty="0"/>
              <a:t>Cathy Trujillo </a:t>
            </a:r>
            <a:r>
              <a:rPr lang="en-US" sz="3200" b="1" dirty="0">
                <a:hlinkClick r:id="rId4"/>
              </a:rPr>
              <a:t>cathy.trujillo@hca.nm.gov</a:t>
            </a:r>
            <a:endParaRPr lang="en-US" sz="3200" b="1" dirty="0"/>
          </a:p>
          <a:p>
            <a:pPr algn="ctr"/>
            <a:r>
              <a:rPr lang="en-US" sz="3200" b="1" dirty="0"/>
              <a:t>Janice Shije </a:t>
            </a:r>
            <a:r>
              <a:rPr lang="en-US" sz="3200" b="1" dirty="0">
                <a:hlinkClick r:id="rId5"/>
              </a:rPr>
              <a:t>Janice.Shije@hca.nm.gov</a:t>
            </a:r>
            <a:endParaRPr lang="en-US" sz="3200" b="1" dirty="0"/>
          </a:p>
          <a:p>
            <a:pPr algn="ctr"/>
            <a:r>
              <a:rPr lang="en-US" sz="3200" b="1" dirty="0"/>
              <a:t>Mike Fuller </a:t>
            </a:r>
            <a:r>
              <a:rPr lang="en-US" sz="3200" b="1" dirty="0">
                <a:hlinkClick r:id="rId6"/>
              </a:rPr>
              <a:t>Mike.Fuller@hca.nm.gov</a:t>
            </a:r>
            <a:endParaRPr lang="en-US" sz="3200" b="1" dirty="0"/>
          </a:p>
          <a:p>
            <a:pPr algn="ctr"/>
            <a:endParaRPr lang="en-US" sz="3200" b="1" dirty="0"/>
          </a:p>
          <a:p>
            <a:pPr algn="ctr"/>
            <a:r>
              <a:rPr lang="en-US" sz="3200" b="1" dirty="0"/>
              <a:t>Thank you!</a:t>
            </a:r>
          </a:p>
          <a:p>
            <a:endParaRPr lang="en-US" sz="3200" b="1" dirty="0"/>
          </a:p>
        </p:txBody>
      </p:sp>
    </p:spTree>
    <p:extLst>
      <p:ext uri="{BB962C8B-B14F-4D97-AF65-F5344CB8AC3E}">
        <p14:creationId xmlns:p14="http://schemas.microsoft.com/office/powerpoint/2010/main" val="266260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361E-FF53-761F-73DE-B715C1770C78}"/>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dirty="0">
                <a:solidFill>
                  <a:srgbClr val="F2F2F2"/>
                </a:solidFill>
              </a:rPr>
              <a:t>United States Interagency Council on </a:t>
            </a:r>
            <a:br>
              <a:rPr lang="en-US" sz="3200" dirty="0">
                <a:solidFill>
                  <a:srgbClr val="F2F2F2"/>
                </a:solidFill>
              </a:rPr>
            </a:br>
            <a:r>
              <a:rPr lang="en-US" sz="3200" dirty="0">
                <a:solidFill>
                  <a:srgbClr val="F2F2F2"/>
                </a:solidFill>
              </a:rPr>
              <a:t>Homelessness (USICH) – </a:t>
            </a:r>
            <a:br>
              <a:rPr lang="en-US" sz="3200" dirty="0">
                <a:solidFill>
                  <a:srgbClr val="F2F2F2"/>
                </a:solidFill>
              </a:rPr>
            </a:br>
            <a:r>
              <a:rPr lang="en-US" sz="3200" dirty="0">
                <a:solidFill>
                  <a:srgbClr val="F2F2F2"/>
                </a:solidFill>
              </a:rPr>
              <a:t>Facts </a:t>
            </a:r>
          </a:p>
        </p:txBody>
      </p:sp>
      <p:graphicFrame>
        <p:nvGraphicFramePr>
          <p:cNvPr id="5" name="TextBox 2">
            <a:extLst>
              <a:ext uri="{FF2B5EF4-FFF2-40B4-BE49-F238E27FC236}">
                <a16:creationId xmlns:a16="http://schemas.microsoft.com/office/drawing/2014/main" id="{81CFB003-D76D-919C-72B8-40D685CCEF65}"/>
              </a:ext>
            </a:extLst>
          </p:cNvPr>
          <p:cNvGraphicFramePr/>
          <p:nvPr>
            <p:extLst>
              <p:ext uri="{D42A27DB-BD31-4B8C-83A1-F6EECF244321}">
                <p14:modId xmlns:p14="http://schemas.microsoft.com/office/powerpoint/2010/main" val="111466126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00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0339-AE7C-4F70-174B-48345D444A6D}"/>
              </a:ext>
            </a:extLst>
          </p:cNvPr>
          <p:cNvSpPr>
            <a:spLocks noGrp="1"/>
          </p:cNvSpPr>
          <p:nvPr>
            <p:ph type="title"/>
          </p:nvPr>
        </p:nvSpPr>
        <p:spPr>
          <a:xfrm>
            <a:off x="648930" y="629267"/>
            <a:ext cx="5616217" cy="1287766"/>
          </a:xfrm>
        </p:spPr>
        <p:txBody>
          <a:bodyPr>
            <a:normAutofit/>
          </a:bodyPr>
          <a:lstStyle/>
          <a:p>
            <a:r>
              <a:rPr lang="en-US" sz="3900" b="1" dirty="0">
                <a:solidFill>
                  <a:srgbClr val="EBEBEB"/>
                </a:solidFill>
              </a:rPr>
              <a:t>Housing Programming Overall</a:t>
            </a:r>
          </a:p>
        </p:txBody>
      </p:sp>
      <p:pic>
        <p:nvPicPr>
          <p:cNvPr id="7" name="Graphic 6" descr="Suburban scene">
            <a:extLst>
              <a:ext uri="{FF2B5EF4-FFF2-40B4-BE49-F238E27FC236}">
                <a16:creationId xmlns:a16="http://schemas.microsoft.com/office/drawing/2014/main" id="{BBAFA520-2713-C05A-AEE1-13DD2AF778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3742" y="1438929"/>
            <a:ext cx="3980139" cy="3980139"/>
          </a:xfrm>
          <a:prstGeom prst="rect">
            <a:avLst/>
          </a:prstGeom>
          <a:effectLst/>
        </p:spPr>
      </p:pic>
      <p:sp>
        <p:nvSpPr>
          <p:cNvPr id="8" name="Content Placeholder 2">
            <a:extLst>
              <a:ext uri="{FF2B5EF4-FFF2-40B4-BE49-F238E27FC236}">
                <a16:creationId xmlns:a16="http://schemas.microsoft.com/office/drawing/2014/main" id="{46F27242-EC40-6AD5-20FB-D56BDDE1B294}"/>
              </a:ext>
            </a:extLst>
          </p:cNvPr>
          <p:cNvSpPr>
            <a:spLocks noGrp="1"/>
          </p:cNvSpPr>
          <p:nvPr>
            <p:ph idx="1"/>
          </p:nvPr>
        </p:nvSpPr>
        <p:spPr>
          <a:xfrm>
            <a:off x="648931" y="2013284"/>
            <a:ext cx="5616216" cy="4629056"/>
          </a:xfrm>
        </p:spPr>
        <p:txBody>
          <a:bodyPr>
            <a:noAutofit/>
          </a:bodyPr>
          <a:lstStyle/>
          <a:p>
            <a:pPr>
              <a:lnSpc>
                <a:spcPct val="90000"/>
              </a:lnSpc>
            </a:pPr>
            <a:r>
              <a:rPr lang="en-US" sz="1000" dirty="0">
                <a:solidFill>
                  <a:srgbClr val="FFFFFF"/>
                </a:solidFill>
              </a:rPr>
              <a:t>Housing resources can be a very complex field to navigate.  NM has various stakeholders and various programs.</a:t>
            </a:r>
          </a:p>
          <a:p>
            <a:pPr>
              <a:lnSpc>
                <a:spcPct val="90000"/>
              </a:lnSpc>
            </a:pPr>
            <a:r>
              <a:rPr lang="en-US" sz="1000" dirty="0">
                <a:solidFill>
                  <a:srgbClr val="FFFFFF"/>
                </a:solidFill>
              </a:rPr>
              <a:t>The </a:t>
            </a:r>
            <a:r>
              <a:rPr lang="en-US" sz="1000" b="1" dirty="0">
                <a:solidFill>
                  <a:srgbClr val="FFFFFF"/>
                </a:solidFill>
              </a:rPr>
              <a:t>fund source </a:t>
            </a:r>
            <a:r>
              <a:rPr lang="en-US" sz="1000" dirty="0">
                <a:solidFill>
                  <a:srgbClr val="FFFFFF"/>
                </a:solidFill>
              </a:rPr>
              <a:t>dictates the definition of homelessness, program eligibility criteria and processes for these programs.</a:t>
            </a:r>
          </a:p>
          <a:p>
            <a:pPr>
              <a:lnSpc>
                <a:spcPct val="90000"/>
              </a:lnSpc>
            </a:pPr>
            <a:r>
              <a:rPr lang="en-US" sz="1000" b="1" u="sng" dirty="0">
                <a:solidFill>
                  <a:srgbClr val="FFFFFF"/>
                </a:solidFill>
              </a:rPr>
              <a:t>Housing NM</a:t>
            </a:r>
            <a:r>
              <a:rPr lang="en-US" sz="1000" dirty="0">
                <a:solidFill>
                  <a:srgbClr val="FFFFFF"/>
                </a:solidFill>
              </a:rPr>
              <a:t>, state housing authority and quasi-governmental agency, receives </a:t>
            </a:r>
            <a:r>
              <a:rPr lang="en-US" sz="1000" i="1" dirty="0">
                <a:solidFill>
                  <a:srgbClr val="FFFFFF"/>
                </a:solidFill>
              </a:rPr>
              <a:t>Emergency Solution Grant (ESG)</a:t>
            </a:r>
            <a:r>
              <a:rPr lang="en-US" sz="1000" dirty="0">
                <a:solidFill>
                  <a:srgbClr val="FFFFFF"/>
                </a:solidFill>
              </a:rPr>
              <a:t> funding from US Department of Housing &amp; Urban Development (HUD.  MFA’s ESG funding - </a:t>
            </a:r>
            <a:r>
              <a:rPr lang="en-US" sz="1000" i="1" dirty="0">
                <a:solidFill>
                  <a:srgbClr val="FFFFFF"/>
                </a:solidFill>
              </a:rPr>
              <a:t>Emergency Housing Assistance Program (EHAP) </a:t>
            </a:r>
            <a:r>
              <a:rPr lang="en-US" sz="1000" dirty="0">
                <a:solidFill>
                  <a:srgbClr val="FFFFFF"/>
                </a:solidFill>
              </a:rPr>
              <a:t>supports</a:t>
            </a:r>
            <a:r>
              <a:rPr lang="en-US" sz="1000" i="1" dirty="0">
                <a:solidFill>
                  <a:srgbClr val="FFFFFF"/>
                </a:solidFill>
              </a:rPr>
              <a:t> </a:t>
            </a:r>
            <a:r>
              <a:rPr lang="en-US" sz="1000" dirty="0">
                <a:solidFill>
                  <a:srgbClr val="FFFFFF"/>
                </a:solidFill>
              </a:rPr>
              <a:t>for homeless shelters.</a:t>
            </a:r>
            <a:endParaRPr lang="en-US" sz="1000" i="1" dirty="0">
              <a:solidFill>
                <a:srgbClr val="FFFFFF"/>
              </a:solidFill>
            </a:endParaRPr>
          </a:p>
          <a:p>
            <a:pPr lvl="1">
              <a:lnSpc>
                <a:spcPct val="90000"/>
              </a:lnSpc>
            </a:pPr>
            <a:r>
              <a:rPr lang="en-US" sz="1000" i="1" u="sng" dirty="0">
                <a:solidFill>
                  <a:srgbClr val="FFFFFF"/>
                </a:solidFill>
                <a:hlinkClick r:id="rId5"/>
              </a:rPr>
              <a:t>https://housingnm.org/</a:t>
            </a:r>
            <a:r>
              <a:rPr lang="en-US" sz="1000" i="1" dirty="0">
                <a:solidFill>
                  <a:srgbClr val="FFFFFF"/>
                </a:solidFill>
              </a:rPr>
              <a:t>, MFA website – Rapid Rehousing, HOME, NM Housing Trust Fund, Recovery Housing Program, Low Income Housing Tax Credits (LITHC), HOPWA,, Linkages PSH </a:t>
            </a:r>
          </a:p>
          <a:p>
            <a:pPr>
              <a:lnSpc>
                <a:spcPct val="90000"/>
              </a:lnSpc>
            </a:pPr>
            <a:r>
              <a:rPr lang="en-US" sz="1000" dirty="0">
                <a:solidFill>
                  <a:srgbClr val="FFFFFF"/>
                </a:solidFill>
              </a:rPr>
              <a:t>The </a:t>
            </a:r>
            <a:r>
              <a:rPr lang="en-US" sz="1000" b="1" u="sng" dirty="0">
                <a:solidFill>
                  <a:srgbClr val="FFFFFF"/>
                </a:solidFill>
              </a:rPr>
              <a:t>NM Coalition to End Homelessness </a:t>
            </a:r>
            <a:r>
              <a:rPr lang="en-US" sz="1000" dirty="0">
                <a:solidFill>
                  <a:srgbClr val="FFFFFF"/>
                </a:solidFill>
              </a:rPr>
              <a:t>(NMCEH), non-profit agency, receives </a:t>
            </a:r>
            <a:r>
              <a:rPr lang="en-US" sz="1000" i="1" dirty="0">
                <a:solidFill>
                  <a:srgbClr val="FFFFFF"/>
                </a:solidFill>
              </a:rPr>
              <a:t>Continuum of Care/Balance of State</a:t>
            </a:r>
            <a:r>
              <a:rPr lang="en-US" sz="1000" dirty="0">
                <a:solidFill>
                  <a:srgbClr val="FFFFFF"/>
                </a:solidFill>
              </a:rPr>
              <a:t> funding from HUD for permanent supportive housing, transitional housing, and rental assistance.  NMCEH has an application process for providers.</a:t>
            </a:r>
          </a:p>
          <a:p>
            <a:pPr>
              <a:lnSpc>
                <a:spcPct val="90000"/>
              </a:lnSpc>
            </a:pPr>
            <a:r>
              <a:rPr lang="en-US" sz="1000" b="1" u="sng" dirty="0">
                <a:solidFill>
                  <a:srgbClr val="FFFFFF"/>
                </a:solidFill>
              </a:rPr>
              <a:t>NM State Departments </a:t>
            </a:r>
            <a:r>
              <a:rPr lang="en-US" sz="1000" dirty="0">
                <a:solidFill>
                  <a:srgbClr val="FFFFFF"/>
                </a:solidFill>
              </a:rPr>
              <a:t>utilize funding (SGF or federal grants) for programming  </a:t>
            </a:r>
          </a:p>
          <a:p>
            <a:pPr lvl="1">
              <a:lnSpc>
                <a:spcPct val="90000"/>
              </a:lnSpc>
            </a:pPr>
            <a:r>
              <a:rPr lang="en-US" sz="1000" b="1" dirty="0">
                <a:solidFill>
                  <a:srgbClr val="FFFFFF"/>
                </a:solidFill>
              </a:rPr>
              <a:t>PED</a:t>
            </a:r>
            <a:r>
              <a:rPr lang="en-US" sz="1000" dirty="0">
                <a:solidFill>
                  <a:srgbClr val="FFFFFF"/>
                </a:solidFill>
              </a:rPr>
              <a:t> utilizes </a:t>
            </a:r>
            <a:r>
              <a:rPr lang="en-US" sz="1000" i="1" dirty="0">
                <a:solidFill>
                  <a:srgbClr val="FFFFFF"/>
                </a:solidFill>
              </a:rPr>
              <a:t>McKinney Vento </a:t>
            </a:r>
            <a:r>
              <a:rPr lang="en-US" sz="1000" dirty="0">
                <a:solidFill>
                  <a:srgbClr val="FFFFFF"/>
                </a:solidFill>
              </a:rPr>
              <a:t>funding and support homeless liaisons in schools</a:t>
            </a:r>
          </a:p>
          <a:p>
            <a:pPr lvl="1">
              <a:lnSpc>
                <a:spcPct val="90000"/>
              </a:lnSpc>
            </a:pPr>
            <a:r>
              <a:rPr lang="en-US" sz="1000" b="1" dirty="0">
                <a:solidFill>
                  <a:srgbClr val="FFFFFF"/>
                </a:solidFill>
              </a:rPr>
              <a:t>CYFD</a:t>
            </a:r>
            <a:r>
              <a:rPr lang="en-US" sz="1000" dirty="0">
                <a:solidFill>
                  <a:srgbClr val="FFFFFF"/>
                </a:solidFill>
              </a:rPr>
              <a:t> funds Transitions supportive housing programming and vouchers.</a:t>
            </a:r>
          </a:p>
          <a:p>
            <a:pPr lvl="1">
              <a:lnSpc>
                <a:spcPct val="90000"/>
              </a:lnSpc>
            </a:pPr>
            <a:r>
              <a:rPr lang="en-US" sz="1000" b="1" dirty="0">
                <a:solidFill>
                  <a:srgbClr val="FFFFFF"/>
                </a:solidFill>
              </a:rPr>
              <a:t>HCA</a:t>
            </a:r>
            <a:r>
              <a:rPr lang="en-US" sz="1000" dirty="0">
                <a:solidFill>
                  <a:srgbClr val="FFFFFF"/>
                </a:solidFill>
              </a:rPr>
              <a:t> (Formerly HSD)</a:t>
            </a:r>
          </a:p>
          <a:p>
            <a:pPr lvl="1">
              <a:lnSpc>
                <a:spcPct val="90000"/>
              </a:lnSpc>
            </a:pPr>
            <a:r>
              <a:rPr lang="en-US" sz="1000" b="1" dirty="0">
                <a:solidFill>
                  <a:srgbClr val="FFFFFF"/>
                </a:solidFill>
              </a:rPr>
              <a:t>DWS</a:t>
            </a:r>
            <a:r>
              <a:rPr lang="en-US" sz="1000" dirty="0">
                <a:solidFill>
                  <a:srgbClr val="FFFFFF"/>
                </a:solidFill>
              </a:rPr>
              <a:t> – Office of Housing &amp; Production </a:t>
            </a:r>
          </a:p>
          <a:p>
            <a:pPr marL="344488" lvl="1">
              <a:lnSpc>
                <a:spcPct val="90000"/>
              </a:lnSpc>
            </a:pPr>
            <a:r>
              <a:rPr lang="en-US" sz="1000" b="1" u="sng" dirty="0">
                <a:solidFill>
                  <a:srgbClr val="FFFFFF"/>
                </a:solidFill>
              </a:rPr>
              <a:t>Municipalities/Localities </a:t>
            </a:r>
            <a:r>
              <a:rPr lang="en-US" sz="1000" dirty="0">
                <a:solidFill>
                  <a:srgbClr val="FFFFFF"/>
                </a:solidFill>
              </a:rPr>
              <a:t>– City or County</a:t>
            </a:r>
          </a:p>
        </p:txBody>
      </p:sp>
    </p:spTree>
    <p:extLst>
      <p:ext uri="{BB962C8B-B14F-4D97-AF65-F5344CB8AC3E}">
        <p14:creationId xmlns:p14="http://schemas.microsoft.com/office/powerpoint/2010/main" val="355210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0DEE-256C-48E2-BD84-91BEE427988C}"/>
              </a:ext>
            </a:extLst>
          </p:cNvPr>
          <p:cNvSpPr>
            <a:spLocks noGrp="1"/>
          </p:cNvSpPr>
          <p:nvPr>
            <p:ph type="title"/>
          </p:nvPr>
        </p:nvSpPr>
        <p:spPr>
          <a:xfrm>
            <a:off x="648930" y="505326"/>
            <a:ext cx="6188190" cy="1746261"/>
          </a:xfrm>
        </p:spPr>
        <p:txBody>
          <a:bodyPr>
            <a:normAutofit fontScale="90000"/>
          </a:bodyPr>
          <a:lstStyle/>
          <a:p>
            <a:r>
              <a:rPr lang="en-US" b="1" dirty="0">
                <a:solidFill>
                  <a:srgbClr val="EBEBEB"/>
                </a:solidFill>
              </a:rPr>
              <a:t>Behavioral Health Services Division – Health Care Authority</a:t>
            </a:r>
          </a:p>
        </p:txBody>
      </p:sp>
      <p:pic>
        <p:nvPicPr>
          <p:cNvPr id="61" name="Graphic 60" descr="House">
            <a:extLst>
              <a:ext uri="{FF2B5EF4-FFF2-40B4-BE49-F238E27FC236}">
                <a16:creationId xmlns:a16="http://schemas.microsoft.com/office/drawing/2014/main" id="{A7AE06DF-7AB8-80DA-9A4B-3CD3F76988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871" y="1721993"/>
            <a:ext cx="3414010" cy="3414010"/>
          </a:xfrm>
          <a:prstGeom prst="rect">
            <a:avLst/>
          </a:prstGeom>
          <a:effectLst/>
        </p:spPr>
      </p:pic>
      <p:sp>
        <p:nvSpPr>
          <p:cNvPr id="60" name="Content Placeholder 2">
            <a:extLst>
              <a:ext uri="{FF2B5EF4-FFF2-40B4-BE49-F238E27FC236}">
                <a16:creationId xmlns:a16="http://schemas.microsoft.com/office/drawing/2014/main" id="{69F5E515-7A5A-432C-B672-D5A1F11FA534}"/>
              </a:ext>
            </a:extLst>
          </p:cNvPr>
          <p:cNvSpPr>
            <a:spLocks noGrp="1"/>
          </p:cNvSpPr>
          <p:nvPr>
            <p:ph idx="1"/>
          </p:nvPr>
        </p:nvSpPr>
        <p:spPr>
          <a:xfrm>
            <a:off x="648930" y="2438400"/>
            <a:ext cx="6188189" cy="3785419"/>
          </a:xfrm>
        </p:spPr>
        <p:txBody>
          <a:bodyPr>
            <a:normAutofit lnSpcReduction="10000"/>
          </a:bodyPr>
          <a:lstStyle/>
          <a:p>
            <a:pPr>
              <a:lnSpc>
                <a:spcPct val="90000"/>
              </a:lnSpc>
            </a:pPr>
            <a:r>
              <a:rPr lang="en-US" sz="1600" b="1" u="sng" dirty="0">
                <a:solidFill>
                  <a:srgbClr val="FFFFFF"/>
                </a:solidFill>
              </a:rPr>
              <a:t>BHSD</a:t>
            </a:r>
            <a:r>
              <a:rPr lang="en-US" sz="1600" dirty="0">
                <a:solidFill>
                  <a:srgbClr val="FFFFFF"/>
                </a:solidFill>
              </a:rPr>
              <a:t> oversees several supportive housing and housing assistance programs.</a:t>
            </a:r>
          </a:p>
          <a:p>
            <a:pPr>
              <a:lnSpc>
                <a:spcPct val="90000"/>
              </a:lnSpc>
            </a:pPr>
            <a:r>
              <a:rPr lang="en-US" sz="1600" dirty="0">
                <a:solidFill>
                  <a:srgbClr val="FFFFFF"/>
                </a:solidFill>
              </a:rPr>
              <a:t>Significant and fast growth to funding and programs in most recent years.</a:t>
            </a:r>
          </a:p>
          <a:p>
            <a:pPr lvl="1">
              <a:lnSpc>
                <a:spcPct val="90000"/>
              </a:lnSpc>
            </a:pPr>
            <a:r>
              <a:rPr lang="en-US" sz="1600" dirty="0">
                <a:solidFill>
                  <a:srgbClr val="FFFFFF"/>
                </a:solidFill>
              </a:rPr>
              <a:t>Budget has increased dramatically since FY19 - $3.4M, FY24 &amp; FY25 $12M, FY26 over $16M.</a:t>
            </a:r>
          </a:p>
          <a:p>
            <a:pPr>
              <a:lnSpc>
                <a:spcPct val="90000"/>
              </a:lnSpc>
            </a:pPr>
            <a:r>
              <a:rPr lang="en-US" sz="1600" dirty="0">
                <a:solidFill>
                  <a:srgbClr val="FFFFFF"/>
                </a:solidFill>
              </a:rPr>
              <a:t>Programs are funded and supported with </a:t>
            </a:r>
            <a:r>
              <a:rPr lang="en-US" sz="1600" b="1" dirty="0">
                <a:solidFill>
                  <a:srgbClr val="FFFFFF"/>
                </a:solidFill>
              </a:rPr>
              <a:t>State General Funds </a:t>
            </a:r>
            <a:r>
              <a:rPr lang="en-US" sz="1600" dirty="0">
                <a:solidFill>
                  <a:srgbClr val="FFFFFF"/>
                </a:solidFill>
              </a:rPr>
              <a:t>and a </a:t>
            </a:r>
            <a:r>
              <a:rPr lang="en-US" sz="1600" b="1" dirty="0">
                <a:solidFill>
                  <a:srgbClr val="FFFFFF"/>
                </a:solidFill>
              </a:rPr>
              <a:t>federal grant </a:t>
            </a:r>
            <a:r>
              <a:rPr lang="en-US" sz="1600" dirty="0">
                <a:solidFill>
                  <a:srgbClr val="FFFFFF"/>
                </a:solidFill>
              </a:rPr>
              <a:t>(1), PATH.</a:t>
            </a:r>
          </a:p>
          <a:p>
            <a:pPr>
              <a:lnSpc>
                <a:spcPct val="90000"/>
              </a:lnSpc>
            </a:pPr>
            <a:r>
              <a:rPr lang="en-US" sz="1600" b="1" u="sng" dirty="0">
                <a:solidFill>
                  <a:srgbClr val="FFFFFF"/>
                </a:solidFill>
              </a:rPr>
              <a:t>FY2025</a:t>
            </a:r>
            <a:r>
              <a:rPr lang="en-US" sz="1600" dirty="0">
                <a:solidFill>
                  <a:srgbClr val="FFFFFF"/>
                </a:solidFill>
              </a:rPr>
              <a:t>, the supportive housing budget was over $12.2M with over $11M SGF.</a:t>
            </a:r>
          </a:p>
          <a:p>
            <a:pPr>
              <a:lnSpc>
                <a:spcPct val="90000"/>
              </a:lnSpc>
            </a:pPr>
            <a:r>
              <a:rPr lang="en-US" sz="1600" b="1" u="sng" dirty="0">
                <a:solidFill>
                  <a:srgbClr val="FFFFFF"/>
                </a:solidFill>
              </a:rPr>
              <a:t>FY24 &amp; FY25- </a:t>
            </a:r>
            <a:r>
              <a:rPr lang="en-US" sz="1600" dirty="0">
                <a:solidFill>
                  <a:srgbClr val="FFFFFF"/>
                </a:solidFill>
              </a:rPr>
              <a:t>65 contracts, 35+ providers and new programming.</a:t>
            </a:r>
          </a:p>
          <a:p>
            <a:pPr>
              <a:lnSpc>
                <a:spcPct val="90000"/>
              </a:lnSpc>
            </a:pPr>
            <a:r>
              <a:rPr lang="en-US" sz="1600" b="1" u="sng" dirty="0">
                <a:solidFill>
                  <a:srgbClr val="FFFFFF"/>
                </a:solidFill>
              </a:rPr>
              <a:t>FY26</a:t>
            </a:r>
            <a:r>
              <a:rPr lang="en-US" sz="1600" dirty="0">
                <a:solidFill>
                  <a:srgbClr val="FFFFFF"/>
                </a:solidFill>
              </a:rPr>
              <a:t> – Over $16M with 69 contracts, 35+ providers, 15 program areas</a:t>
            </a:r>
          </a:p>
          <a:p>
            <a:pPr>
              <a:lnSpc>
                <a:spcPct val="90000"/>
              </a:lnSpc>
            </a:pPr>
            <a:endParaRPr lang="en-US" sz="1300" dirty="0">
              <a:solidFill>
                <a:srgbClr val="FFFFFF"/>
              </a:solidFill>
            </a:endParaRPr>
          </a:p>
          <a:p>
            <a:pPr>
              <a:lnSpc>
                <a:spcPct val="90000"/>
              </a:lnSpc>
            </a:pPr>
            <a:endParaRPr lang="en-US" sz="1300" dirty="0">
              <a:solidFill>
                <a:srgbClr val="FFFFFF"/>
              </a:solidFill>
            </a:endParaRPr>
          </a:p>
        </p:txBody>
      </p:sp>
    </p:spTree>
    <p:extLst>
      <p:ext uri="{BB962C8B-B14F-4D97-AF65-F5344CB8AC3E}">
        <p14:creationId xmlns:p14="http://schemas.microsoft.com/office/powerpoint/2010/main" val="289028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A1B5-7367-4A06-8BE4-D1B20E030B22}"/>
              </a:ext>
            </a:extLst>
          </p:cNvPr>
          <p:cNvSpPr>
            <a:spLocks noGrp="1"/>
          </p:cNvSpPr>
          <p:nvPr>
            <p:ph type="title"/>
          </p:nvPr>
        </p:nvSpPr>
        <p:spPr>
          <a:xfrm>
            <a:off x="646111" y="452718"/>
            <a:ext cx="9404723" cy="1400530"/>
          </a:xfrm>
        </p:spPr>
        <p:txBody>
          <a:bodyPr>
            <a:normAutofit/>
          </a:bodyPr>
          <a:lstStyle/>
          <a:p>
            <a:r>
              <a:rPr lang="en-US" b="1"/>
              <a:t>Range/Types of Programming</a:t>
            </a:r>
          </a:p>
        </p:txBody>
      </p:sp>
      <p:graphicFrame>
        <p:nvGraphicFramePr>
          <p:cNvPr id="5" name="Content Placeholder 2">
            <a:extLst>
              <a:ext uri="{FF2B5EF4-FFF2-40B4-BE49-F238E27FC236}">
                <a16:creationId xmlns:a16="http://schemas.microsoft.com/office/drawing/2014/main" id="{6CE7B68D-3FAA-44D3-3A2C-FD35BB185404}"/>
              </a:ext>
            </a:extLst>
          </p:cNvPr>
          <p:cNvGraphicFramePr>
            <a:graphicFrameLocks noGrp="1"/>
          </p:cNvGraphicFramePr>
          <p:nvPr>
            <p:ph idx="1"/>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406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a:extLst>
              <a:ext uri="{FF2B5EF4-FFF2-40B4-BE49-F238E27FC236}">
                <a16:creationId xmlns:a16="http://schemas.microsoft.com/office/drawing/2014/main" id="{9A9C1C81-DB20-43AE-9369-36ADB0680D20}"/>
              </a:ext>
            </a:extLst>
          </p:cNvPr>
          <p:cNvSpPr>
            <a:spLocks noGrp="1" noChangeArrowheads="1"/>
          </p:cNvSpPr>
          <p:nvPr>
            <p:ph idx="1"/>
          </p:nvPr>
        </p:nvSpPr>
        <p:spPr>
          <a:xfrm>
            <a:off x="2057400" y="381001"/>
            <a:ext cx="8229600" cy="5897563"/>
          </a:xfrm>
        </p:spPr>
        <p:txBody>
          <a:bodyPr/>
          <a:lstStyle/>
          <a:p>
            <a:pPr lvl="1" algn="ctr" eaLnBrk="1" hangingPunct="1">
              <a:spcBef>
                <a:spcPct val="0"/>
              </a:spcBef>
              <a:buFont typeface="Wingdings" pitchFamily="2" charset="2"/>
              <a:buNone/>
              <a:defRPr/>
            </a:pPr>
            <a:r>
              <a:rPr lang="en-US" sz="4200" b="1" dirty="0">
                <a:solidFill>
                  <a:schemeClr val="bg2">
                    <a:lumMod val="40000"/>
                    <a:lumOff val="60000"/>
                  </a:schemeClr>
                </a:solidFill>
                <a:latin typeface="+mn-lt"/>
                <a:ea typeface="Verdana" panose="020B0604030504040204" pitchFamily="34" charset="0"/>
                <a:cs typeface="Verdana" panose="020B0604030504040204" pitchFamily="34" charset="0"/>
              </a:rPr>
              <a:t>What is Supportive Housing? </a:t>
            </a:r>
          </a:p>
          <a:p>
            <a:pPr lvl="1" algn="ctr" eaLnBrk="1" hangingPunct="1">
              <a:spcBef>
                <a:spcPct val="0"/>
              </a:spcBef>
              <a:buFont typeface="Wingdings" pitchFamily="2" charset="2"/>
              <a:buNone/>
              <a:defRPr/>
            </a:pPr>
            <a:endParaRPr lang="en-US" sz="2400" dirty="0">
              <a:latin typeface="+mn-lt"/>
              <a:ea typeface="Verdana" panose="020B0604030504040204" pitchFamily="34" charset="0"/>
              <a:cs typeface="Verdana" panose="020B0604030504040204" pitchFamily="34" charset="0"/>
            </a:endParaRPr>
          </a:p>
          <a:p>
            <a:pPr lvl="1" algn="ctr" eaLnBrk="1" hangingPunct="1">
              <a:spcBef>
                <a:spcPct val="0"/>
              </a:spcBef>
              <a:buFont typeface="Wingdings" pitchFamily="2" charset="2"/>
              <a:buNone/>
              <a:defRPr/>
            </a:pPr>
            <a:endParaRPr lang="en-US" sz="2400" dirty="0">
              <a:latin typeface="+mn-lt"/>
              <a:ea typeface="Verdana" panose="020B0604030504040204" pitchFamily="34" charset="0"/>
              <a:cs typeface="Verdana" panose="020B0604030504040204" pitchFamily="34" charset="0"/>
            </a:endParaRPr>
          </a:p>
          <a:p>
            <a:pPr eaLnBrk="1" hangingPunct="1">
              <a:spcBef>
                <a:spcPct val="0"/>
              </a:spcBef>
              <a:buClr>
                <a:schemeClr val="tx1"/>
              </a:buClr>
              <a:buFontTx/>
              <a:buChar char="•"/>
              <a:defRPr/>
            </a:pPr>
            <a:endParaRPr lang="en-US" sz="2400" b="1" dirty="0">
              <a:latin typeface="+mn-lt"/>
              <a:ea typeface="Verdana" panose="020B0604030504040204" pitchFamily="34" charset="0"/>
              <a:cs typeface="Verdana" panose="020B0604030504040204" pitchFamily="34" charset="0"/>
            </a:endParaRPr>
          </a:p>
          <a:p>
            <a:pPr eaLnBrk="1" hangingPunct="1">
              <a:spcBef>
                <a:spcPct val="0"/>
              </a:spcBef>
              <a:buClr>
                <a:schemeClr val="tx1"/>
              </a:buClr>
              <a:buFontTx/>
              <a:buChar char="•"/>
              <a:defRPr/>
            </a:pPr>
            <a:r>
              <a:rPr lang="en-US" sz="2400" b="1" dirty="0">
                <a:latin typeface="+mn-lt"/>
                <a:ea typeface="Verdana" panose="020B0604030504040204" pitchFamily="34" charset="0"/>
                <a:cs typeface="Verdana" panose="020B0604030504040204" pitchFamily="34" charset="0"/>
              </a:rPr>
              <a:t>Subsidized</a:t>
            </a:r>
            <a:r>
              <a:rPr lang="en-US" sz="2400" dirty="0">
                <a:latin typeface="+mn-lt"/>
                <a:ea typeface="Verdana" panose="020B0604030504040204" pitchFamily="34" charset="0"/>
                <a:cs typeface="Verdana" panose="020B0604030504040204" pitchFamily="34" charset="0"/>
              </a:rPr>
              <a:t> </a:t>
            </a:r>
            <a:r>
              <a:rPr lang="en-US" sz="2400" b="1" dirty="0">
                <a:latin typeface="+mn-lt"/>
                <a:ea typeface="Verdana" panose="020B0604030504040204" pitchFamily="34" charset="0"/>
                <a:cs typeface="Verdana" panose="020B0604030504040204" pitchFamily="34" charset="0"/>
              </a:rPr>
              <a:t>rental housing</a:t>
            </a:r>
            <a:r>
              <a:rPr lang="en-US" sz="2400" dirty="0">
                <a:latin typeface="+mn-lt"/>
                <a:ea typeface="Verdana" panose="020B0604030504040204" pitchFamily="34" charset="0"/>
                <a:cs typeface="Verdana" panose="020B0604030504040204" pitchFamily="34" charset="0"/>
              </a:rPr>
              <a:t> affordable to the lowest levels of income (at or below 30% Area Median Income)</a:t>
            </a:r>
          </a:p>
          <a:p>
            <a:pPr eaLnBrk="1" hangingPunct="1">
              <a:spcBef>
                <a:spcPct val="0"/>
              </a:spcBef>
              <a:buClr>
                <a:schemeClr val="tx1"/>
              </a:buClr>
              <a:buFontTx/>
              <a:buChar char="•"/>
              <a:defRPr/>
            </a:pPr>
            <a:endParaRPr lang="en-US" sz="2400" dirty="0">
              <a:latin typeface="+mn-lt"/>
              <a:ea typeface="Verdana" panose="020B0604030504040204" pitchFamily="34" charset="0"/>
              <a:cs typeface="Verdana" panose="020B0604030504040204" pitchFamily="34" charset="0"/>
            </a:endParaRPr>
          </a:p>
          <a:p>
            <a:pPr eaLnBrk="1" hangingPunct="1">
              <a:spcBef>
                <a:spcPct val="0"/>
              </a:spcBef>
              <a:buClr>
                <a:schemeClr val="tx1"/>
              </a:buClr>
              <a:buFontTx/>
              <a:buChar char="•"/>
              <a:defRPr/>
            </a:pPr>
            <a:r>
              <a:rPr lang="en-US" sz="2400" dirty="0">
                <a:latin typeface="+mn-lt"/>
                <a:ea typeface="Verdana" panose="020B0604030504040204" pitchFamily="34" charset="0"/>
                <a:cs typeface="Verdana" panose="020B0604030504040204" pitchFamily="34" charset="0"/>
              </a:rPr>
              <a:t>Linked with flexible </a:t>
            </a:r>
            <a:r>
              <a:rPr lang="en-US" sz="2400" b="1" dirty="0">
                <a:latin typeface="+mn-lt"/>
                <a:ea typeface="Verdana" panose="020B0604030504040204" pitchFamily="34" charset="0"/>
                <a:cs typeface="Verdana" panose="020B0604030504040204" pitchFamily="34" charset="0"/>
              </a:rPr>
              <a:t>supportive services</a:t>
            </a:r>
            <a:r>
              <a:rPr lang="en-US" sz="2400" dirty="0">
                <a:latin typeface="+mn-lt"/>
                <a:ea typeface="Verdana" panose="020B0604030504040204" pitchFamily="34" charset="0"/>
                <a:cs typeface="Verdana" panose="020B0604030504040204" pitchFamily="34" charset="0"/>
              </a:rPr>
              <a:t> to support tenancy and address other needs</a:t>
            </a:r>
          </a:p>
          <a:p>
            <a:pPr eaLnBrk="1" hangingPunct="1">
              <a:spcBef>
                <a:spcPct val="0"/>
              </a:spcBef>
              <a:buClr>
                <a:schemeClr val="tx1"/>
              </a:buClr>
              <a:buFontTx/>
              <a:buChar char="•"/>
              <a:defRPr/>
            </a:pPr>
            <a:endParaRPr lang="en-US" sz="2400" dirty="0">
              <a:latin typeface="+mn-lt"/>
              <a:ea typeface="Verdana" panose="020B0604030504040204" pitchFamily="34" charset="0"/>
              <a:cs typeface="Verdana" panose="020B0604030504040204" pitchFamily="34" charset="0"/>
            </a:endParaRPr>
          </a:p>
          <a:p>
            <a:pPr eaLnBrk="1" hangingPunct="1">
              <a:spcBef>
                <a:spcPct val="0"/>
              </a:spcBef>
              <a:buClr>
                <a:schemeClr val="tx1"/>
              </a:buClr>
              <a:buFontTx/>
              <a:buChar char="•"/>
              <a:defRPr/>
            </a:pPr>
            <a:r>
              <a:rPr lang="en-US" sz="2400" dirty="0">
                <a:latin typeface="+mn-lt"/>
                <a:ea typeface="Verdana" panose="020B0604030504040204" pitchFamily="34" charset="0"/>
                <a:cs typeface="Verdana" panose="020B0604030504040204" pitchFamily="34" charset="0"/>
              </a:rPr>
              <a:t>A SAMHSA </a:t>
            </a:r>
            <a:r>
              <a:rPr lang="en-US" sz="2400" b="1" dirty="0">
                <a:latin typeface="+mn-lt"/>
                <a:ea typeface="Verdana" panose="020B0604030504040204" pitchFamily="34" charset="0"/>
                <a:cs typeface="Verdana" panose="020B0604030504040204" pitchFamily="34" charset="0"/>
              </a:rPr>
              <a:t>evidence-based practice</a:t>
            </a:r>
            <a:r>
              <a:rPr lang="en-US" sz="2400" dirty="0">
                <a:latin typeface="+mn-lt"/>
                <a:ea typeface="Verdana" panose="020B0604030504040204" pitchFamily="34" charset="0"/>
                <a:cs typeface="Verdana" panose="020B0604030504040204" pitchFamily="34" charset="0"/>
              </a:rPr>
              <a:t> for recovery and resiliency </a:t>
            </a:r>
          </a:p>
          <a:p>
            <a:pPr eaLnBrk="1" hangingPunct="1">
              <a:spcBef>
                <a:spcPct val="0"/>
              </a:spcBef>
              <a:buFont typeface="Wingdings" panose="05000000000000000000" pitchFamily="2" charset="2"/>
              <a:buNone/>
              <a:defRPr/>
            </a:pPr>
            <a:endParaRPr lang="en-US" sz="2400" dirty="0"/>
          </a:p>
          <a:p>
            <a:pPr lvl="1" algn="ctr" eaLnBrk="1" hangingPunct="1">
              <a:spcBef>
                <a:spcPct val="0"/>
              </a:spcBef>
              <a:buFont typeface="Wingdings" pitchFamily="2" charset="2"/>
              <a:buNone/>
              <a:defRPr/>
            </a:pPr>
            <a:endParaRPr lang="en-US" dirty="0"/>
          </a:p>
          <a:p>
            <a:pPr eaLnBrk="1" hangingPunct="1">
              <a:buFont typeface="Wingdings" panose="05000000000000000000" pitchFamily="2" charset="2"/>
              <a:buChar char="§"/>
              <a:defRPr/>
            </a:pPr>
            <a:endParaRPr lang="en-US" sz="4000" dirty="0"/>
          </a:p>
          <a:p>
            <a:pPr lvl="1" eaLnBrk="1" hangingPunct="1">
              <a:buFontTx/>
              <a:buNone/>
              <a:defRPr/>
            </a:pPr>
            <a:endParaRPr lang="en-US" sz="4400" dirty="0"/>
          </a:p>
        </p:txBody>
      </p:sp>
      <p:sp>
        <p:nvSpPr>
          <p:cNvPr id="3" name="Slide Number Placeholder 5">
            <a:extLst>
              <a:ext uri="{FF2B5EF4-FFF2-40B4-BE49-F238E27FC236}">
                <a16:creationId xmlns:a16="http://schemas.microsoft.com/office/drawing/2014/main" id="{EB272BBE-D122-4A59-95A9-98A18D2389A7}"/>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000" dirty="0"/>
          </a:p>
          <a:p>
            <a:pPr>
              <a:spcBef>
                <a:spcPct val="0"/>
              </a:spcBef>
              <a:buClrTx/>
              <a:buSzTx/>
              <a:buFontTx/>
              <a:buNone/>
            </a:pPr>
            <a:endParaRPr lang="en-US" alt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289CDDB-F1BB-47A8-8A1D-D6B29CAA0DB5}"/>
              </a:ext>
            </a:extLst>
          </p:cNvPr>
          <p:cNvSpPr>
            <a:spLocks noGrp="1" noChangeArrowheads="1"/>
          </p:cNvSpPr>
          <p:nvPr>
            <p:ph idx="1"/>
          </p:nvPr>
        </p:nvSpPr>
        <p:spPr>
          <a:xfrm>
            <a:off x="1981201" y="838200"/>
            <a:ext cx="8226425" cy="5181600"/>
          </a:xfrm>
        </p:spPr>
        <p:txBody>
          <a:bodyPr>
            <a:normAutofit/>
          </a:bodyPr>
          <a:lstStyle/>
          <a:p>
            <a:pPr algn="ctr">
              <a:lnSpc>
                <a:spcPct val="80000"/>
              </a:lnSpc>
              <a:buFont typeface="Wingdings" panose="05000000000000000000" pitchFamily="2" charset="2"/>
              <a:buNone/>
              <a:defRPr/>
            </a:pPr>
            <a:endParaRPr lang="en-US" altLang="en-US" sz="1600" b="1" dirty="0"/>
          </a:p>
          <a:p>
            <a:pPr algn="ctr">
              <a:lnSpc>
                <a:spcPct val="80000"/>
              </a:lnSpc>
              <a:buFont typeface="Wingdings" panose="05000000000000000000" pitchFamily="2" charset="2"/>
              <a:buNone/>
              <a:defRPr/>
            </a:pPr>
            <a:r>
              <a:rPr lang="en-US" altLang="en-US" sz="5400" b="1" dirty="0">
                <a:solidFill>
                  <a:schemeClr val="bg2">
                    <a:lumMod val="40000"/>
                    <a:lumOff val="60000"/>
                  </a:schemeClr>
                </a:solidFill>
              </a:rPr>
              <a:t>Linkages</a:t>
            </a:r>
          </a:p>
          <a:p>
            <a:pPr algn="ctr">
              <a:lnSpc>
                <a:spcPct val="80000"/>
              </a:lnSpc>
              <a:buFont typeface="Wingdings" panose="05000000000000000000" pitchFamily="2" charset="2"/>
              <a:buNone/>
              <a:defRPr/>
            </a:pPr>
            <a:r>
              <a:rPr lang="en-US" altLang="en-US" sz="5400" b="1" dirty="0">
                <a:solidFill>
                  <a:schemeClr val="bg2">
                    <a:lumMod val="40000"/>
                    <a:lumOff val="60000"/>
                  </a:schemeClr>
                </a:solidFill>
              </a:rPr>
              <a:t>Permanent </a:t>
            </a:r>
          </a:p>
          <a:p>
            <a:pPr algn="ctr">
              <a:lnSpc>
                <a:spcPct val="80000"/>
              </a:lnSpc>
              <a:buFont typeface="Wingdings" panose="05000000000000000000" pitchFamily="2" charset="2"/>
              <a:buNone/>
              <a:defRPr/>
            </a:pPr>
            <a:r>
              <a:rPr lang="en-US" altLang="en-US" sz="5400" b="1" dirty="0">
                <a:solidFill>
                  <a:schemeClr val="bg2">
                    <a:lumMod val="40000"/>
                    <a:lumOff val="60000"/>
                  </a:schemeClr>
                </a:solidFill>
              </a:rPr>
              <a:t>Supportive Housing Program</a:t>
            </a:r>
          </a:p>
          <a:p>
            <a:pPr algn="ctr">
              <a:lnSpc>
                <a:spcPct val="80000"/>
              </a:lnSpc>
              <a:buFont typeface="Wingdings" panose="05000000000000000000" pitchFamily="2" charset="2"/>
              <a:buNone/>
              <a:defRPr/>
            </a:pPr>
            <a:endParaRPr lang="en-US" altLang="en-US" sz="2400" b="1" dirty="0"/>
          </a:p>
          <a:p>
            <a:pPr algn="ctr">
              <a:lnSpc>
                <a:spcPct val="80000"/>
              </a:lnSpc>
              <a:buFont typeface="Wingdings" panose="05000000000000000000" pitchFamily="2" charset="2"/>
              <a:buNone/>
              <a:defRPr/>
            </a:pPr>
            <a:endParaRPr lang="en-US" altLang="en-US" sz="2400" b="1" dirty="0"/>
          </a:p>
          <a:p>
            <a:pPr algn="ctr">
              <a:lnSpc>
                <a:spcPct val="80000"/>
              </a:lnSpc>
              <a:buFont typeface="Wingdings" panose="05000000000000000000" pitchFamily="2" charset="2"/>
              <a:buNone/>
              <a:defRPr/>
            </a:pPr>
            <a:br>
              <a:rPr lang="en-US" altLang="en-US" sz="2400" dirty="0"/>
            </a:br>
            <a:endParaRPr lang="en-US" altLang="en-US" sz="2400" b="1" dirty="0">
              <a:latin typeface="Arial" charset="0"/>
            </a:endParaRPr>
          </a:p>
        </p:txBody>
      </p:sp>
      <p:sp>
        <p:nvSpPr>
          <p:cNvPr id="4" name="Slide Number Placeholder 5">
            <a:extLst>
              <a:ext uri="{FF2B5EF4-FFF2-40B4-BE49-F238E27FC236}">
                <a16:creationId xmlns:a16="http://schemas.microsoft.com/office/drawing/2014/main" id="{4D0E9FA8-6DFF-401B-AF2E-E5F968195971}"/>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000" dirty="0"/>
          </a:p>
        </p:txBody>
      </p:sp>
      <p:pic>
        <p:nvPicPr>
          <p:cNvPr id="2" name="Picture 1">
            <a:extLst>
              <a:ext uri="{FF2B5EF4-FFF2-40B4-BE49-F238E27FC236}">
                <a16:creationId xmlns:a16="http://schemas.microsoft.com/office/drawing/2014/main" id="{878DB823-35DE-4F6E-1534-01BE8937941B}"/>
              </a:ext>
            </a:extLst>
          </p:cNvPr>
          <p:cNvPicPr>
            <a:picLocks noChangeAspect="1"/>
          </p:cNvPicPr>
          <p:nvPr/>
        </p:nvPicPr>
        <p:blipFill>
          <a:blip r:embed="rId3"/>
          <a:stretch>
            <a:fillRect/>
          </a:stretch>
        </p:blipFill>
        <p:spPr>
          <a:xfrm>
            <a:off x="4297481" y="4628076"/>
            <a:ext cx="3303588" cy="1743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66C0CCA-62F0-424F-B5C1-CD2D3EC72D5C}"/>
              </a:ext>
            </a:extLst>
          </p:cNvPr>
          <p:cNvSpPr>
            <a:spLocks noGrp="1" noChangeArrowheads="1"/>
          </p:cNvSpPr>
          <p:nvPr>
            <p:ph idx="1"/>
          </p:nvPr>
        </p:nvSpPr>
        <p:spPr>
          <a:xfrm>
            <a:off x="2030413" y="195263"/>
            <a:ext cx="6781800" cy="5748337"/>
          </a:xfrm>
        </p:spPr>
        <p:txBody>
          <a:bodyPr>
            <a:normAutofit fontScale="77500" lnSpcReduction="20000"/>
          </a:bodyPr>
          <a:lstStyle/>
          <a:p>
            <a:pPr algn="ctr">
              <a:lnSpc>
                <a:spcPct val="80000"/>
              </a:lnSpc>
              <a:buFont typeface="Wingdings" panose="05000000000000000000" pitchFamily="2" charset="2"/>
              <a:buNone/>
              <a:defRPr/>
            </a:pPr>
            <a:endParaRPr lang="en-US" altLang="en-US" sz="2400" b="1" dirty="0"/>
          </a:p>
          <a:p>
            <a:pPr algn="ctr">
              <a:lnSpc>
                <a:spcPct val="80000"/>
              </a:lnSpc>
              <a:buFont typeface="Wingdings" panose="05000000000000000000" pitchFamily="2" charset="2"/>
              <a:buNone/>
              <a:defRPr/>
            </a:pPr>
            <a:r>
              <a:rPr lang="en-US" altLang="en-US" sz="2800" b="1" dirty="0">
                <a:solidFill>
                  <a:schemeClr val="bg2">
                    <a:lumMod val="40000"/>
                    <a:lumOff val="60000"/>
                  </a:schemeClr>
                </a:solidFill>
              </a:rPr>
              <a:t>Linkages </a:t>
            </a:r>
          </a:p>
          <a:p>
            <a:pPr algn="ctr">
              <a:lnSpc>
                <a:spcPct val="80000"/>
              </a:lnSpc>
              <a:buFont typeface="Wingdings" panose="05000000000000000000" pitchFamily="2" charset="2"/>
              <a:buNone/>
              <a:defRPr/>
            </a:pPr>
            <a:r>
              <a:rPr lang="en-US" altLang="en-US" sz="2800" b="1" dirty="0">
                <a:solidFill>
                  <a:schemeClr val="bg2">
                    <a:lumMod val="40000"/>
                    <a:lumOff val="60000"/>
                  </a:schemeClr>
                </a:solidFill>
              </a:rPr>
              <a:t>Permanent Supportive Housing Program</a:t>
            </a:r>
            <a:endParaRPr lang="en-US" altLang="en-US" sz="2800" dirty="0">
              <a:solidFill>
                <a:schemeClr val="bg2">
                  <a:lumMod val="40000"/>
                  <a:lumOff val="60000"/>
                </a:schemeClr>
              </a:solidFill>
            </a:endParaRPr>
          </a:p>
          <a:p>
            <a:pPr>
              <a:lnSpc>
                <a:spcPct val="80000"/>
              </a:lnSpc>
              <a:buFont typeface="Wingdings" panose="05000000000000000000" pitchFamily="2" charset="2"/>
              <a:buNone/>
              <a:defRPr/>
            </a:pPr>
            <a:endParaRPr lang="en-US" altLang="en-US" sz="2800" dirty="0"/>
          </a:p>
          <a:p>
            <a:pPr>
              <a:lnSpc>
                <a:spcPct val="120000"/>
              </a:lnSpc>
              <a:buClr>
                <a:schemeClr val="tx1"/>
              </a:buClr>
              <a:buFontTx/>
              <a:buChar char="o"/>
              <a:defRPr/>
            </a:pPr>
            <a:r>
              <a:rPr lang="en-US" altLang="en-US" sz="2400" dirty="0">
                <a:latin typeface="+mn-lt"/>
              </a:rPr>
              <a:t>Program created in 2007 with an initial State General Fund Legislative Allocation of $300,000</a:t>
            </a:r>
          </a:p>
          <a:p>
            <a:pPr>
              <a:lnSpc>
                <a:spcPct val="120000"/>
              </a:lnSpc>
              <a:buClr>
                <a:schemeClr val="tx1"/>
              </a:buClr>
              <a:buFontTx/>
              <a:buChar char="o"/>
              <a:defRPr/>
            </a:pPr>
            <a:r>
              <a:rPr lang="en-US" altLang="en-US" sz="2400" dirty="0">
                <a:latin typeface="+mn-lt"/>
              </a:rPr>
              <a:t>Began in Three Sites/65 Vouchers</a:t>
            </a:r>
          </a:p>
          <a:p>
            <a:pPr lvl="1">
              <a:lnSpc>
                <a:spcPct val="120000"/>
              </a:lnSpc>
              <a:buFontTx/>
              <a:buChar char="o"/>
              <a:defRPr/>
            </a:pPr>
            <a:r>
              <a:rPr lang="en-US" altLang="en-US" sz="2000" dirty="0">
                <a:latin typeface="+mn-lt"/>
              </a:rPr>
              <a:t>Santa Fe</a:t>
            </a:r>
          </a:p>
          <a:p>
            <a:pPr lvl="1">
              <a:lnSpc>
                <a:spcPct val="120000"/>
              </a:lnSpc>
              <a:buFontTx/>
              <a:buChar char="o"/>
              <a:defRPr/>
            </a:pPr>
            <a:r>
              <a:rPr lang="en-US" altLang="en-US" sz="2000" dirty="0">
                <a:latin typeface="+mn-lt"/>
              </a:rPr>
              <a:t>Albuquerque</a:t>
            </a:r>
          </a:p>
          <a:p>
            <a:pPr lvl="1">
              <a:lnSpc>
                <a:spcPct val="120000"/>
              </a:lnSpc>
              <a:buFontTx/>
              <a:buChar char="o"/>
              <a:defRPr/>
            </a:pPr>
            <a:r>
              <a:rPr lang="en-US" altLang="en-US" sz="2000" dirty="0">
                <a:latin typeface="+mn-lt"/>
              </a:rPr>
              <a:t>Silver City/Deming</a:t>
            </a:r>
            <a:endParaRPr lang="en-US" altLang="en-US" sz="1600" dirty="0">
              <a:latin typeface="+mn-lt"/>
            </a:endParaRPr>
          </a:p>
          <a:p>
            <a:pPr>
              <a:lnSpc>
                <a:spcPct val="120000"/>
              </a:lnSpc>
              <a:buClr>
                <a:srgbClr val="FFFFCC"/>
              </a:buClr>
              <a:buFont typeface="Courier New" panose="02070309020205020404" pitchFamily="49" charset="0"/>
              <a:buChar char="o"/>
              <a:defRPr/>
            </a:pPr>
            <a:r>
              <a:rPr lang="en-US" sz="2400" dirty="0">
                <a:solidFill>
                  <a:srgbClr val="FFFFFF"/>
                </a:solidFill>
              </a:rPr>
              <a:t>Joint Venture:</a:t>
            </a:r>
          </a:p>
          <a:p>
            <a:pPr marL="742950" indent="-285750">
              <a:lnSpc>
                <a:spcPct val="120000"/>
              </a:lnSpc>
              <a:buClr>
                <a:srgbClr val="FFFFCC"/>
              </a:buClr>
              <a:buFont typeface="Courier New" panose="02070309020205020404" pitchFamily="49" charset="0"/>
              <a:buChar char="o"/>
              <a:defRPr/>
            </a:pPr>
            <a:r>
              <a:rPr lang="en-US" sz="1800" dirty="0">
                <a:solidFill>
                  <a:srgbClr val="FFFFFF"/>
                </a:solidFill>
              </a:rPr>
              <a:t>Health Care Authority formally known as Human Services Department/Behavioral Health Services Division manages the  Support Service Agency providers. </a:t>
            </a:r>
          </a:p>
          <a:p>
            <a:pPr marL="742950" indent="-285750">
              <a:lnSpc>
                <a:spcPct val="120000"/>
              </a:lnSpc>
              <a:buClr>
                <a:srgbClr val="FFFFCC"/>
              </a:buClr>
              <a:buFont typeface="Courier New" panose="02070309020205020404" pitchFamily="49" charset="0"/>
              <a:buChar char="o"/>
              <a:defRPr/>
            </a:pPr>
            <a:r>
              <a:rPr lang="en-US" sz="1800" dirty="0">
                <a:solidFill>
                  <a:srgbClr val="FFFFFF"/>
                </a:solidFill>
              </a:rPr>
              <a:t>Housing NM formally known as Mortgage Finance Authority manages the housing administrators, agencies responsible for vouchers. </a:t>
            </a:r>
          </a:p>
          <a:p>
            <a:pPr marL="1143006" lvl="1">
              <a:lnSpc>
                <a:spcPct val="120000"/>
              </a:lnSpc>
              <a:buClr>
                <a:srgbClr val="FFFFCC"/>
              </a:buClr>
              <a:buFont typeface="Courier New" panose="02070309020205020404" pitchFamily="49" charset="0"/>
              <a:buChar char="o"/>
              <a:defRPr/>
            </a:pPr>
            <a:r>
              <a:rPr lang="en-US" sz="1300" dirty="0">
                <a:solidFill>
                  <a:srgbClr val="FFFFFF"/>
                </a:solidFill>
              </a:rPr>
              <a:t>BHSD contracts with MFA who subcontracts with housing administrators.</a:t>
            </a:r>
          </a:p>
          <a:p>
            <a:pPr marL="742950" indent="-285750">
              <a:lnSpc>
                <a:spcPct val="120000"/>
              </a:lnSpc>
              <a:buClr>
                <a:srgbClr val="FFFFCC"/>
              </a:buClr>
              <a:buFont typeface="Courier New" panose="02070309020205020404" pitchFamily="49" charset="0"/>
              <a:buChar char="o"/>
              <a:defRPr/>
            </a:pPr>
            <a:endParaRPr lang="en-US" sz="1800" dirty="0">
              <a:solidFill>
                <a:srgbClr val="FFFFFF"/>
              </a:solidFill>
            </a:endParaRPr>
          </a:p>
          <a:p>
            <a:pPr marL="742950" indent="-285750">
              <a:lnSpc>
                <a:spcPct val="120000"/>
              </a:lnSpc>
              <a:buClr>
                <a:srgbClr val="FFFFCC"/>
              </a:buClr>
              <a:buFont typeface="Courier New" panose="02070309020205020404" pitchFamily="49" charset="0"/>
              <a:buChar char="o"/>
              <a:defRPr/>
            </a:pPr>
            <a:endParaRPr lang="en-US" sz="1800" dirty="0">
              <a:solidFill>
                <a:srgbClr val="FFFFFF"/>
              </a:solidFill>
            </a:endParaRPr>
          </a:p>
          <a:p>
            <a:pPr>
              <a:lnSpc>
                <a:spcPct val="80000"/>
              </a:lnSpc>
              <a:buClr>
                <a:schemeClr val="tx1"/>
              </a:buClr>
              <a:buFontTx/>
              <a:buNone/>
              <a:defRPr/>
            </a:pPr>
            <a:endParaRPr lang="en-US" altLang="en-US" dirty="0"/>
          </a:p>
          <a:p>
            <a:pPr algn="ctr">
              <a:lnSpc>
                <a:spcPct val="80000"/>
              </a:lnSpc>
              <a:buFont typeface="Wingdings" panose="05000000000000000000" pitchFamily="2" charset="2"/>
              <a:buNone/>
              <a:defRPr/>
            </a:pPr>
            <a:endParaRPr lang="en-US" altLang="en-US" sz="2400" b="1" dirty="0">
              <a:latin typeface="Arial" pitchFamily="34" charset="0"/>
            </a:endParaRPr>
          </a:p>
        </p:txBody>
      </p:sp>
      <p:sp>
        <p:nvSpPr>
          <p:cNvPr id="3" name="Slide Number Placeholder 5">
            <a:extLst>
              <a:ext uri="{FF2B5EF4-FFF2-40B4-BE49-F238E27FC236}">
                <a16:creationId xmlns:a16="http://schemas.microsoft.com/office/drawing/2014/main" id="{2C698C7C-12C9-4DEF-8EA5-87ABCB13A31A}"/>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000" dirty="0"/>
          </a:p>
        </p:txBody>
      </p:sp>
      <p:sp>
        <p:nvSpPr>
          <p:cNvPr id="4" name="Oval 3">
            <a:extLst>
              <a:ext uri="{FF2B5EF4-FFF2-40B4-BE49-F238E27FC236}">
                <a16:creationId xmlns:a16="http://schemas.microsoft.com/office/drawing/2014/main" id="{B820AC0C-980C-4819-83CC-D08D57F21137}"/>
              </a:ext>
            </a:extLst>
          </p:cNvPr>
          <p:cNvSpPr/>
          <p:nvPr/>
        </p:nvSpPr>
        <p:spPr>
          <a:xfrm>
            <a:off x="8912225" y="995363"/>
            <a:ext cx="1371600" cy="1382712"/>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5" name="Oval 4">
            <a:extLst>
              <a:ext uri="{FF2B5EF4-FFF2-40B4-BE49-F238E27FC236}">
                <a16:creationId xmlns:a16="http://schemas.microsoft.com/office/drawing/2014/main" id="{901582EC-A28A-4BC2-8FFA-FAFC6BFE1304}"/>
              </a:ext>
            </a:extLst>
          </p:cNvPr>
          <p:cNvSpPr/>
          <p:nvPr/>
        </p:nvSpPr>
        <p:spPr>
          <a:xfrm>
            <a:off x="8894762" y="2133600"/>
            <a:ext cx="1674813" cy="160020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6" name="Oval 5">
            <a:extLst>
              <a:ext uri="{FF2B5EF4-FFF2-40B4-BE49-F238E27FC236}">
                <a16:creationId xmlns:a16="http://schemas.microsoft.com/office/drawing/2014/main" id="{CD949544-5B09-4630-85B8-528DA50B7779}"/>
              </a:ext>
            </a:extLst>
          </p:cNvPr>
          <p:cNvSpPr/>
          <p:nvPr/>
        </p:nvSpPr>
        <p:spPr>
          <a:xfrm>
            <a:off x="9142413" y="4724400"/>
            <a:ext cx="1371600" cy="1384300"/>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 name="Oval 6">
            <a:extLst>
              <a:ext uri="{FF2B5EF4-FFF2-40B4-BE49-F238E27FC236}">
                <a16:creationId xmlns:a16="http://schemas.microsoft.com/office/drawing/2014/main" id="{89047D29-EB4B-462A-94FA-5007C1B895ED}"/>
              </a:ext>
            </a:extLst>
          </p:cNvPr>
          <p:cNvSpPr/>
          <p:nvPr/>
        </p:nvSpPr>
        <p:spPr>
          <a:xfrm>
            <a:off x="8913813" y="3467101"/>
            <a:ext cx="1600200" cy="1512888"/>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400" b="1" dirty="0">
                <a:solidFill>
                  <a:srgbClr val="C00000"/>
                </a:solidFill>
                <a:latin typeface="Verdana" panose="020B0604030504040204" pitchFamily="34" charset="0"/>
                <a:ea typeface="Verdana" panose="020B0604030504040204" pitchFamily="34" charset="0"/>
              </a:rPr>
              <a:t>Housing NM/MFA</a:t>
            </a:r>
          </a:p>
        </p:txBody>
      </p:sp>
      <p:sp>
        <p:nvSpPr>
          <p:cNvPr id="8200" name="TextBox 7">
            <a:extLst>
              <a:ext uri="{FF2B5EF4-FFF2-40B4-BE49-F238E27FC236}">
                <a16:creationId xmlns:a16="http://schemas.microsoft.com/office/drawing/2014/main" id="{E744F5D9-EE98-47BA-B32E-523301EC7195}"/>
              </a:ext>
            </a:extLst>
          </p:cNvPr>
          <p:cNvSpPr txBox="1">
            <a:spLocks noChangeArrowheads="1"/>
          </p:cNvSpPr>
          <p:nvPr/>
        </p:nvSpPr>
        <p:spPr bwMode="auto">
          <a:xfrm>
            <a:off x="9130902" y="2788542"/>
            <a:ext cx="1202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400" b="1" dirty="0">
                <a:solidFill>
                  <a:srgbClr val="C00000"/>
                </a:solidFill>
              </a:rPr>
              <a:t>HCA/HSD</a:t>
            </a:r>
          </a:p>
        </p:txBody>
      </p:sp>
      <p:sp>
        <p:nvSpPr>
          <p:cNvPr id="8201" name="TextBox 8">
            <a:extLst>
              <a:ext uri="{FF2B5EF4-FFF2-40B4-BE49-F238E27FC236}">
                <a16:creationId xmlns:a16="http://schemas.microsoft.com/office/drawing/2014/main" id="{F1A5AFC8-9EFB-4968-B100-61F226494914}"/>
              </a:ext>
            </a:extLst>
          </p:cNvPr>
          <p:cNvSpPr txBox="1">
            <a:spLocks noChangeArrowheads="1"/>
          </p:cNvSpPr>
          <p:nvPr/>
        </p:nvSpPr>
        <p:spPr bwMode="auto">
          <a:xfrm>
            <a:off x="9178925" y="5257801"/>
            <a:ext cx="139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400" b="1" dirty="0">
                <a:solidFill>
                  <a:schemeClr val="bg2"/>
                </a:solidFill>
              </a:rPr>
              <a:t>Housing Authorities</a:t>
            </a:r>
          </a:p>
        </p:txBody>
      </p:sp>
      <p:sp>
        <p:nvSpPr>
          <p:cNvPr id="8202" name="TextBox 9">
            <a:extLst>
              <a:ext uri="{FF2B5EF4-FFF2-40B4-BE49-F238E27FC236}">
                <a16:creationId xmlns:a16="http://schemas.microsoft.com/office/drawing/2014/main" id="{C4E29848-94DB-444F-928C-E65C53696375}"/>
              </a:ext>
            </a:extLst>
          </p:cNvPr>
          <p:cNvSpPr txBox="1">
            <a:spLocks noChangeArrowheads="1"/>
          </p:cNvSpPr>
          <p:nvPr/>
        </p:nvSpPr>
        <p:spPr bwMode="auto">
          <a:xfrm>
            <a:off x="8988425" y="1425575"/>
            <a:ext cx="129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400" b="1" dirty="0">
                <a:solidFill>
                  <a:schemeClr val="bg2"/>
                </a:solidFill>
              </a:rPr>
              <a:t> Services Agencies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7A19BDBCC86145BB45197ECD39214A" ma:contentTypeVersion="6" ma:contentTypeDescription="Create a new document." ma:contentTypeScope="" ma:versionID="84330e468deeba7fd8e29e30767fb7cc">
  <xsd:schema xmlns:xsd="http://www.w3.org/2001/XMLSchema" xmlns:xs="http://www.w3.org/2001/XMLSchema" xmlns:p="http://schemas.microsoft.com/office/2006/metadata/properties" xmlns:ns3="a80e3316-a51b-4033-9533-e1aa7cf0eb77" targetNamespace="http://schemas.microsoft.com/office/2006/metadata/properties" ma:root="true" ma:fieldsID="ed47eb0aa1378976500e3f8be3f7448c" ns3:_="">
    <xsd:import namespace="a80e3316-a51b-4033-9533-e1aa7cf0eb7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e3316-a51b-4033-9533-e1aa7cf0e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42E665-5C94-4E1B-82D0-84129750A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e3316-a51b-4033-9533-e1aa7cf0e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C71CD-30E8-40BB-8F36-A89F8EB648E4}">
  <ds:schemaRefs>
    <ds:schemaRef ds:uri="http://schemas.microsoft.com/sharepoint/v3/contenttype/forms"/>
  </ds:schemaRefs>
</ds:datastoreItem>
</file>

<file path=customXml/itemProps3.xml><?xml version="1.0" encoding="utf-8"?>
<ds:datastoreItem xmlns:ds="http://schemas.openxmlformats.org/officeDocument/2006/customXml" ds:itemID="{0BF4E140-20F3-4EBC-A744-C12DDFBC7E8F}">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a80e3316-a51b-4033-9533-e1aa7cf0eb77"/>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Ion</Template>
  <TotalTime>4663</TotalTime>
  <Words>2772</Words>
  <Application>Microsoft Office PowerPoint</Application>
  <PresentationFormat>Widescreen</PresentationFormat>
  <Paragraphs>356</Paragraphs>
  <Slides>21</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 Narrow</vt:lpstr>
      <vt:lpstr>Arial</vt:lpstr>
      <vt:lpstr>Arial Black</vt:lpstr>
      <vt:lpstr>Calibri</vt:lpstr>
      <vt:lpstr>Century Gothic</vt:lpstr>
      <vt:lpstr>Courier New</vt:lpstr>
      <vt:lpstr>Times New Roman</vt:lpstr>
      <vt:lpstr>Verdana</vt:lpstr>
      <vt:lpstr>Wingdings</vt:lpstr>
      <vt:lpstr>Wingdings 3</vt:lpstr>
      <vt:lpstr>Ion</vt:lpstr>
      <vt:lpstr>BEHAVIORAL HEALTH SERVICES DIVISION – HEALTH CARE AUTHORITY</vt:lpstr>
      <vt:lpstr>PowerPoint Presentation</vt:lpstr>
      <vt:lpstr>United States Interagency Council on  Homelessness (USICH) –  Facts </vt:lpstr>
      <vt:lpstr>Housing Programming Overall</vt:lpstr>
      <vt:lpstr>Behavioral Health Services Division – Health Care Authority</vt:lpstr>
      <vt:lpstr>Range/Types of Programming</vt:lpstr>
      <vt:lpstr>PowerPoint Presentation</vt:lpstr>
      <vt:lpstr>PowerPoint Presentation</vt:lpstr>
      <vt:lpstr>PowerPoint Presentation</vt:lpstr>
      <vt:lpstr>Linkages  Growth</vt:lpstr>
      <vt:lpstr>What is Linkages?</vt:lpstr>
      <vt:lpstr>PowerPoint Presentation</vt:lpstr>
      <vt:lpstr>Homeless or Precariously Housed</vt:lpstr>
      <vt:lpstr>PowerPoint Presentation</vt:lpstr>
      <vt:lpstr>PowerPoint Presentation</vt:lpstr>
      <vt:lpstr>Linkages Program Applicant Process &amp; Partners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SERVICES DIVISION – HUMAN SERVICES DEPARTMENT</dc:title>
  <dc:creator>Lisa Howley</dc:creator>
  <cp:lastModifiedBy>Howley, Lisa, HCA</cp:lastModifiedBy>
  <cp:revision>10</cp:revision>
  <dcterms:created xsi:type="dcterms:W3CDTF">2022-04-21T16:07:18Z</dcterms:created>
  <dcterms:modified xsi:type="dcterms:W3CDTF">2026-03-17T17:27:22Z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0x0101002C7A19BDBCC86145BB45197ECD39214A</vt:lpwstr>
  </property>
</Properties>
</file>