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x="18288000" cy="10287000"/>
  <p:notesSz cx="6858000" cy="9144000"/>
  <p:embeddedFontLst>
    <p:embeddedFont>
      <p:font typeface="Optima 1" charset="1" panose="02000503000000090003"/>
      <p:regular r:id="rId57"/>
    </p:embeddedFont>
    <p:embeddedFont>
      <p:font typeface="Nobel" charset="1" panose="02000803040000020003"/>
      <p:regular r:id="rId58"/>
    </p:embeddedFont>
    <p:embeddedFont>
      <p:font typeface="Optima 2 Ultra-Bold" charset="1" panose="020B0905050508090204"/>
      <p:regular r:id="rId59"/>
    </p:embeddedFont>
    <p:embeddedFont>
      <p:font typeface="Optima 3" charset="1" panose="02000503060000020004"/>
      <p:regular r:id="rId60"/>
    </p:embeddedFont>
    <p:embeddedFont>
      <p:font typeface="Optima 2 Bold" charset="1" panose="020B0802050508020304"/>
      <p:regular r:id="rId61"/>
    </p:embeddedFont>
    <p:embeddedFont>
      <p:font typeface="Optima 4" charset="1" panose="02000803080000020004"/>
      <p:regular r:id="rId62"/>
    </p:embeddedFont>
    <p:embeddedFont>
      <p:font typeface="Optima 5" charset="1" panose="02000B03000000020004"/>
      <p:regular r:id="rId63"/>
    </p:embeddedFont>
    <p:embeddedFont>
      <p:font typeface="Optima 2 Semi-Bold" charset="1" panose="020B0602050508020304"/>
      <p:regular r:id="rId64"/>
    </p:embeddedFont>
    <p:embeddedFont>
      <p:font typeface="Lilita One" charset="1" panose="0200000000000000000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65" Target="notesMasters/notesMaster1.xml" Type="http://schemas.openxmlformats.org/officeDocument/2006/relationships/notesMaster"/><Relationship Id="rId66" Target="theme/theme2.xml" Type="http://schemas.openxmlformats.org/officeDocument/2006/relationships/theme"/><Relationship Id="rId67" Target="notesSlides/notesSlide1.xml" Type="http://schemas.openxmlformats.org/officeDocument/2006/relationships/notesSlide"/><Relationship Id="rId68" Target="notesSlides/notesSlide2.xml" Type="http://schemas.openxmlformats.org/officeDocument/2006/relationships/notesSlide"/><Relationship Id="rId69" Target="fonts/font69.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 of all aspects of support and care; from legal support in court, housing support outside of her abusive situation, community healing and reintegration, behavioral health support, substance use support, and victim advocacy.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 of all aspects of support and care; from legal support in court, housing support outside of her abusive situation, community healing and reintegration, behavioral health support, substance use support, and victim advocacy.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https://nhttac.acf.hhs.gov/sites/default/files/2018-07/adult_human_trafficking_screening_tool_and_guide.pdf" TargetMode="External" Type="http://schemas.openxmlformats.org/officeDocument/2006/relationships/hyperlink"/><Relationship Id="rId7" Target="https://nhttac.acf.hhs.gov/sites/default/files/2018-07/adult_human_trafficking_screening_tool_and_guide.pdf" TargetMode="External" Type="http://schemas.openxmlformats.org/officeDocument/2006/relationships/hyperlink"/><Relationship Id="rId8" Target="https://www.ojp.gov/pdffiles1/nij/grants/246713.pdf" TargetMode="External" Type="http://schemas.openxmlformats.org/officeDocument/2006/relationships/hyperlink"/><Relationship Id="rId9" Target="https://pubmed.ncbi.nlm.nih.gov/34667976/" TargetMode="External" Type="http://schemas.openxmlformats.org/officeDocument/2006/relationships/hyperlink"/></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https://acf.gov/sites/default/files/documents/otip/adult_human_trafficking_screening_tool_and_guide.pdf" TargetMode="External" Type="http://schemas.openxmlformats.org/officeDocument/2006/relationships/hyperlink"/><Relationship Id="rId7" Target="https://acf.gov/sites/default/files/documents/otip/adult_human_trafficking_screening_tool_and_guide.pdf" TargetMode="External" Type="http://schemas.openxmlformats.org/officeDocument/2006/relationships/hyperlink"/><Relationship Id="rId8" Target="https://acf.gov/sites/default/files/documents/otip/adult_human_trafficking_screening_tool_and_guide.pdf" TargetMode="External" Type="http://schemas.openxmlformats.org/officeDocument/2006/relationships/hyperlink"/></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8.jpeg" Type="http://schemas.openxmlformats.org/officeDocument/2006/relationships/image"/><Relationship Id="rId4" Target="../media/image2.pn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8.jpeg" Type="http://schemas.openxmlformats.org/officeDocument/2006/relationships/image"/><Relationship Id="rId4" Target="../media/image2.pn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12" Target="../media/image35.png" Type="http://schemas.openxmlformats.org/officeDocument/2006/relationships/image"/><Relationship Id="rId13" Target="../media/image36.svg" Type="http://schemas.openxmlformats.org/officeDocument/2006/relationships/image"/><Relationship Id="rId14" Target="../media/image37.jpeg" Type="http://schemas.openxmlformats.org/officeDocument/2006/relationships/image"/><Relationship Id="rId15" Target="../media/image38.png" Type="http://schemas.openxmlformats.org/officeDocument/2006/relationships/image"/><Relationship Id="rId16" Target="../media/image39.svg" Type="http://schemas.openxmlformats.org/officeDocument/2006/relationships/image"/><Relationship Id="rId17" Target="../media/image2.pn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2217" r="-1245" b="-80714"/>
            </a:stretch>
          </a:blipFill>
        </p:spPr>
      </p:sp>
      <p:grpSp>
        <p:nvGrpSpPr>
          <p:cNvPr name="Group 3" id="3"/>
          <p:cNvGrpSpPr/>
          <p:nvPr/>
        </p:nvGrpSpPr>
        <p:grpSpPr>
          <a:xfrm rot="0">
            <a:off x="-78252" y="9743595"/>
            <a:ext cx="18444504" cy="543405"/>
            <a:chOff x="0" y="0"/>
            <a:chExt cx="4857812" cy="143119"/>
          </a:xfrm>
        </p:grpSpPr>
        <p:sp>
          <p:nvSpPr>
            <p:cNvPr name="Freeform 4" id="4"/>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5" id="5"/>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www.csvanw.org | info@csvanw.org | (505) 243 - 9199 </a:t>
              </a:r>
            </a:p>
          </p:txBody>
        </p:sp>
      </p:grpSp>
      <p:sp>
        <p:nvSpPr>
          <p:cNvPr name="TextBox 6" id="6"/>
          <p:cNvSpPr txBox="true"/>
          <p:nvPr/>
        </p:nvSpPr>
        <p:spPr>
          <a:xfrm rot="0">
            <a:off x="-83948" y="3309358"/>
            <a:ext cx="18312119" cy="2946614"/>
          </a:xfrm>
          <a:prstGeom prst="rect">
            <a:avLst/>
          </a:prstGeom>
        </p:spPr>
        <p:txBody>
          <a:bodyPr anchor="t" rtlCol="false" tIns="0" lIns="0" bIns="0" rIns="0">
            <a:spAutoFit/>
          </a:bodyPr>
          <a:lstStyle/>
          <a:p>
            <a:pPr algn="ctr">
              <a:lnSpc>
                <a:spcPts val="10999"/>
              </a:lnSpc>
            </a:pPr>
            <a:r>
              <a:rPr lang="en-US" sz="11339">
                <a:solidFill>
                  <a:srgbClr val="662D91"/>
                </a:solidFill>
                <a:latin typeface="Nobel"/>
                <a:ea typeface="Nobel"/>
                <a:cs typeface="Nobel"/>
                <a:sym typeface="Nobel"/>
              </a:rPr>
              <a:t>SOAR IN NATIVE COMMUNITIES </a:t>
            </a:r>
          </a:p>
        </p:txBody>
      </p:sp>
      <p:sp>
        <p:nvSpPr>
          <p:cNvPr name="Freeform 7" id="7"/>
          <p:cNvSpPr/>
          <p:nvPr/>
        </p:nvSpPr>
        <p:spPr>
          <a:xfrm flipH="false" flipV="false" rot="0">
            <a:off x="6750994" y="705215"/>
            <a:ext cx="4642234" cy="2355798"/>
          </a:xfrm>
          <a:custGeom>
            <a:avLst/>
            <a:gdLst/>
            <a:ahLst/>
            <a:cxnLst/>
            <a:rect r="r" b="b" t="t" l="l"/>
            <a:pathLst>
              <a:path h="2355798" w="4642234">
                <a:moveTo>
                  <a:pt x="0" y="0"/>
                </a:moveTo>
                <a:lnTo>
                  <a:pt x="4642234" y="0"/>
                </a:lnTo>
                <a:lnTo>
                  <a:pt x="4642234" y="2355798"/>
                </a:lnTo>
                <a:lnTo>
                  <a:pt x="0" y="2355798"/>
                </a:lnTo>
                <a:lnTo>
                  <a:pt x="0" y="0"/>
                </a:lnTo>
                <a:close/>
              </a:path>
            </a:pathLst>
          </a:custGeom>
          <a:blipFill>
            <a:blip r:embed="rId3"/>
            <a:stretch>
              <a:fillRect l="0" t="0" r="0" b="0"/>
            </a:stretch>
          </a:blipFill>
        </p:spPr>
      </p:sp>
      <p:sp>
        <p:nvSpPr>
          <p:cNvPr name="TextBox 8" id="8"/>
          <p:cNvSpPr txBox="true"/>
          <p:nvPr/>
        </p:nvSpPr>
        <p:spPr>
          <a:xfrm rot="0">
            <a:off x="6553021" y="7967465"/>
            <a:ext cx="5181957" cy="1657824"/>
          </a:xfrm>
          <a:prstGeom prst="rect">
            <a:avLst/>
          </a:prstGeom>
        </p:spPr>
        <p:txBody>
          <a:bodyPr anchor="t" rtlCol="false" tIns="0" lIns="0" bIns="0" rIns="0">
            <a:spAutoFit/>
          </a:bodyPr>
          <a:lstStyle/>
          <a:p>
            <a:pPr algn="ctr">
              <a:lnSpc>
                <a:spcPts val="9608"/>
              </a:lnSpc>
            </a:pPr>
            <a:r>
              <a:rPr lang="en-US" sz="6863" b="true">
                <a:solidFill>
                  <a:srgbClr val="662D91"/>
                </a:solidFill>
                <a:latin typeface="Optima 2 Ultra-Bold"/>
                <a:ea typeface="Optima 2 Ultra-Bold"/>
                <a:cs typeface="Optima 2 Ultra-Bold"/>
                <a:sym typeface="Optima 2 Ultra-Bold"/>
              </a:rPr>
              <a:t>By CSVANW</a:t>
            </a:r>
          </a:p>
          <a:p>
            <a:pPr algn="ctr">
              <a:lnSpc>
                <a:spcPts val="2239"/>
              </a:lnSpc>
            </a:pPr>
            <a:r>
              <a:rPr lang="en-US" sz="1599">
                <a:solidFill>
                  <a:srgbClr val="662D91"/>
                </a:solidFill>
                <a:latin typeface="Optima 3"/>
                <a:ea typeface="Optima 3"/>
                <a:cs typeface="Optima 3"/>
                <a:sym typeface="Optima 3"/>
              </a:rPr>
              <a:t> </a:t>
            </a:r>
          </a:p>
        </p:txBody>
      </p:sp>
      <p:grpSp>
        <p:nvGrpSpPr>
          <p:cNvPr name="Group 9" id="9"/>
          <p:cNvGrpSpPr/>
          <p:nvPr/>
        </p:nvGrpSpPr>
        <p:grpSpPr>
          <a:xfrm rot="0">
            <a:off x="15567029" y="8879567"/>
            <a:ext cx="2534087" cy="757467"/>
            <a:chOff x="0" y="0"/>
            <a:chExt cx="3378782" cy="1009955"/>
          </a:xfrm>
        </p:grpSpPr>
        <p:sp>
          <p:nvSpPr>
            <p:cNvPr name="Freeform 10" id="10"/>
            <p:cNvSpPr/>
            <p:nvPr/>
          </p:nvSpPr>
          <p:spPr>
            <a:xfrm flipH="false" flipV="false" rot="0">
              <a:off x="1144017" y="490554"/>
              <a:ext cx="519401" cy="519401"/>
            </a:xfrm>
            <a:custGeom>
              <a:avLst/>
              <a:gdLst/>
              <a:ahLst/>
              <a:cxnLst/>
              <a:rect r="r" b="b" t="t" l="l"/>
              <a:pathLst>
                <a:path h="519401" w="519401">
                  <a:moveTo>
                    <a:pt x="0" y="0"/>
                  </a:moveTo>
                  <a:lnTo>
                    <a:pt x="519401" y="0"/>
                  </a:lnTo>
                  <a:lnTo>
                    <a:pt x="519401" y="519401"/>
                  </a:lnTo>
                  <a:lnTo>
                    <a:pt x="0" y="5194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0" y="490554"/>
              <a:ext cx="519401" cy="519401"/>
            </a:xfrm>
            <a:custGeom>
              <a:avLst/>
              <a:gdLst/>
              <a:ahLst/>
              <a:cxnLst/>
              <a:rect r="r" b="b" t="t" l="l"/>
              <a:pathLst>
                <a:path h="519401" w="519401">
                  <a:moveTo>
                    <a:pt x="0" y="0"/>
                  </a:moveTo>
                  <a:lnTo>
                    <a:pt x="519401" y="0"/>
                  </a:lnTo>
                  <a:lnTo>
                    <a:pt x="519401" y="519401"/>
                  </a:lnTo>
                  <a:lnTo>
                    <a:pt x="0" y="5194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572009" y="490554"/>
              <a:ext cx="519401" cy="519401"/>
            </a:xfrm>
            <a:custGeom>
              <a:avLst/>
              <a:gdLst/>
              <a:ahLst/>
              <a:cxnLst/>
              <a:rect r="r" b="b" t="t" l="l"/>
              <a:pathLst>
                <a:path h="519401" w="519401">
                  <a:moveTo>
                    <a:pt x="0" y="0"/>
                  </a:moveTo>
                  <a:lnTo>
                    <a:pt x="519400" y="0"/>
                  </a:lnTo>
                  <a:lnTo>
                    <a:pt x="519400" y="519401"/>
                  </a:lnTo>
                  <a:lnTo>
                    <a:pt x="0" y="5194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2859381" y="490554"/>
              <a:ext cx="519401" cy="519401"/>
            </a:xfrm>
            <a:custGeom>
              <a:avLst/>
              <a:gdLst/>
              <a:ahLst/>
              <a:cxnLst/>
              <a:rect r="r" b="b" t="t" l="l"/>
              <a:pathLst>
                <a:path h="519401" w="519401">
                  <a:moveTo>
                    <a:pt x="0" y="0"/>
                  </a:moveTo>
                  <a:lnTo>
                    <a:pt x="519401" y="0"/>
                  </a:lnTo>
                  <a:lnTo>
                    <a:pt x="519401" y="519401"/>
                  </a:lnTo>
                  <a:lnTo>
                    <a:pt x="0" y="5194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716026" y="490554"/>
              <a:ext cx="519401" cy="519401"/>
            </a:xfrm>
            <a:custGeom>
              <a:avLst/>
              <a:gdLst/>
              <a:ahLst/>
              <a:cxnLst/>
              <a:rect r="r" b="b" t="t" l="l"/>
              <a:pathLst>
                <a:path h="519401" w="519401">
                  <a:moveTo>
                    <a:pt x="0" y="0"/>
                  </a:moveTo>
                  <a:lnTo>
                    <a:pt x="519400" y="0"/>
                  </a:lnTo>
                  <a:lnTo>
                    <a:pt x="519400" y="519401"/>
                  </a:lnTo>
                  <a:lnTo>
                    <a:pt x="0" y="51940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2288034" y="490554"/>
              <a:ext cx="519401" cy="519401"/>
            </a:xfrm>
            <a:custGeom>
              <a:avLst/>
              <a:gdLst/>
              <a:ahLst/>
              <a:cxnLst/>
              <a:rect r="r" b="b" t="t" l="l"/>
              <a:pathLst>
                <a:path h="519401" w="519401">
                  <a:moveTo>
                    <a:pt x="0" y="0"/>
                  </a:moveTo>
                  <a:lnTo>
                    <a:pt x="519401" y="0"/>
                  </a:lnTo>
                  <a:lnTo>
                    <a:pt x="519401" y="519401"/>
                  </a:lnTo>
                  <a:lnTo>
                    <a:pt x="0" y="51940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6" id="16"/>
            <p:cNvSpPr txBox="true"/>
            <p:nvPr/>
          </p:nvSpPr>
          <p:spPr>
            <a:xfrm rot="0">
              <a:off x="218798" y="-57150"/>
              <a:ext cx="2941186" cy="525976"/>
            </a:xfrm>
            <a:prstGeom prst="rect">
              <a:avLst/>
            </a:prstGeom>
          </p:spPr>
          <p:txBody>
            <a:bodyPr anchor="t" rtlCol="false" tIns="0" lIns="0" bIns="0" rIns="0">
              <a:spAutoFit/>
            </a:bodyPr>
            <a:lstStyle/>
            <a:p>
              <a:pPr algn="ctr">
                <a:lnSpc>
                  <a:spcPts val="3305"/>
                </a:lnSpc>
              </a:pPr>
              <a:r>
                <a:rPr lang="en-US" sz="2361">
                  <a:solidFill>
                    <a:srgbClr val="4C1377"/>
                  </a:solidFill>
                  <a:latin typeface="Optima 3"/>
                  <a:ea typeface="Optima 3"/>
                  <a:cs typeface="Optima 3"/>
                  <a:sym typeface="Optima 3"/>
                </a:rPr>
                <a:t>Follow CSVANW</a:t>
              </a:r>
            </a:p>
          </p:txBody>
        </p:sp>
      </p:grpSp>
      <p:grpSp>
        <p:nvGrpSpPr>
          <p:cNvPr name="Group 17" id="17"/>
          <p:cNvGrpSpPr/>
          <p:nvPr/>
        </p:nvGrpSpPr>
        <p:grpSpPr>
          <a:xfrm rot="0">
            <a:off x="-78252" y="0"/>
            <a:ext cx="21836967" cy="457200"/>
            <a:chOff x="0" y="0"/>
            <a:chExt cx="29115957" cy="609600"/>
          </a:xfrm>
        </p:grpSpPr>
        <p:sp>
          <p:nvSpPr>
            <p:cNvPr name="Freeform 18" id="18"/>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Freeform 21" id="21"/>
          <p:cNvSpPr/>
          <p:nvPr/>
        </p:nvSpPr>
        <p:spPr>
          <a:xfrm flipH="false" flipV="false" rot="5400000">
            <a:off x="-112302" y="569502"/>
            <a:ext cx="4244502" cy="4019897"/>
          </a:xfrm>
          <a:custGeom>
            <a:avLst/>
            <a:gdLst/>
            <a:ahLst/>
            <a:cxnLst/>
            <a:rect r="r" b="b" t="t" l="l"/>
            <a:pathLst>
              <a:path h="4019897" w="4244502">
                <a:moveTo>
                  <a:pt x="0" y="0"/>
                </a:moveTo>
                <a:lnTo>
                  <a:pt x="4244502" y="0"/>
                </a:lnTo>
                <a:lnTo>
                  <a:pt x="4244502" y="4019898"/>
                </a:lnTo>
                <a:lnTo>
                  <a:pt x="0" y="4019898"/>
                </a:lnTo>
                <a:lnTo>
                  <a:pt x="0" y="0"/>
                </a:lnTo>
                <a:close/>
              </a:path>
            </a:pathLst>
          </a:custGeom>
          <a:blipFill>
            <a:blip r:embed="rId18"/>
            <a:stretch>
              <a:fillRect l="0" t="0" r="0" b="0"/>
            </a:stretch>
          </a:blipFill>
        </p:spPr>
      </p:sp>
      <p:sp>
        <p:nvSpPr>
          <p:cNvPr name="Freeform 22" id="22"/>
          <p:cNvSpPr/>
          <p:nvPr/>
        </p:nvSpPr>
        <p:spPr>
          <a:xfrm flipH="false" flipV="true" rot="5400000">
            <a:off x="14155800" y="569502"/>
            <a:ext cx="4244502" cy="4019897"/>
          </a:xfrm>
          <a:custGeom>
            <a:avLst/>
            <a:gdLst/>
            <a:ahLst/>
            <a:cxnLst/>
            <a:rect r="r" b="b" t="t" l="l"/>
            <a:pathLst>
              <a:path h="4019897" w="4244502">
                <a:moveTo>
                  <a:pt x="0" y="4019898"/>
                </a:moveTo>
                <a:lnTo>
                  <a:pt x="4244502" y="4019898"/>
                </a:lnTo>
                <a:lnTo>
                  <a:pt x="4244502" y="0"/>
                </a:lnTo>
                <a:lnTo>
                  <a:pt x="0" y="0"/>
                </a:lnTo>
                <a:lnTo>
                  <a:pt x="0" y="4019898"/>
                </a:lnTo>
                <a:close/>
              </a:path>
            </a:pathLst>
          </a:custGeom>
          <a:blipFill>
            <a:blip r:embed="rId18"/>
            <a:stretch>
              <a:fillRect l="0" t="0" r="0" b="0"/>
            </a:stretch>
          </a:blipFill>
        </p:spPr>
      </p:sp>
      <p:sp>
        <p:nvSpPr>
          <p:cNvPr name="TextBox 23" id="23"/>
          <p:cNvSpPr txBox="true"/>
          <p:nvPr/>
        </p:nvSpPr>
        <p:spPr>
          <a:xfrm rot="0">
            <a:off x="1681948" y="6331842"/>
            <a:ext cx="14924103" cy="1764030"/>
          </a:xfrm>
          <a:prstGeom prst="rect">
            <a:avLst/>
          </a:prstGeom>
        </p:spPr>
        <p:txBody>
          <a:bodyPr anchor="t" rtlCol="false" tIns="0" lIns="0" bIns="0" rIns="0">
            <a:spAutoFit/>
          </a:bodyPr>
          <a:lstStyle/>
          <a:p>
            <a:pPr algn="ctr">
              <a:lnSpc>
                <a:spcPts val="6719"/>
              </a:lnSpc>
            </a:pPr>
            <a:r>
              <a:rPr lang="en-US" sz="4800" b="true">
                <a:solidFill>
                  <a:srgbClr val="662D91"/>
                </a:solidFill>
                <a:latin typeface="Optima 2 Bold"/>
                <a:ea typeface="Optima 2 Bold"/>
                <a:cs typeface="Optima 2 Bold"/>
                <a:sym typeface="Optima 2 Bold"/>
              </a:rPr>
              <a:t>Stop, Observe, Act, Respond to Trafficking  in Native Communities</a:t>
            </a:r>
          </a:p>
        </p:txBody>
      </p:sp>
      <p:sp>
        <p:nvSpPr>
          <p:cNvPr name="TextBox 24" id="24"/>
          <p:cNvSpPr txBox="true"/>
          <p:nvPr/>
        </p:nvSpPr>
        <p:spPr>
          <a:xfrm rot="0">
            <a:off x="5602111" y="9193685"/>
            <a:ext cx="7083778" cy="549910"/>
          </a:xfrm>
          <a:prstGeom prst="rect">
            <a:avLst/>
          </a:prstGeom>
        </p:spPr>
        <p:txBody>
          <a:bodyPr anchor="t" rtlCol="false" tIns="0" lIns="0" bIns="0" rIns="0">
            <a:spAutoFit/>
          </a:bodyPr>
          <a:lstStyle/>
          <a:p>
            <a:pPr algn="l">
              <a:lnSpc>
                <a:spcPts val="2239"/>
              </a:lnSpc>
            </a:pPr>
            <a:r>
              <a:rPr lang="en-US" sz="1599">
                <a:solidFill>
                  <a:srgbClr val="662D91"/>
                </a:solidFill>
                <a:latin typeface="Optima 3"/>
                <a:ea typeface="Optima 3"/>
                <a:cs typeface="Optima 3"/>
                <a:sym typeface="Optima 3"/>
              </a:rPr>
              <a:t>Adapted from the Office on Trafficking in Persons (OTIP) </a:t>
            </a:r>
            <a:r>
              <a:rPr lang="en-US" sz="1599">
                <a:solidFill>
                  <a:srgbClr val="662D91"/>
                </a:solidFill>
                <a:latin typeface="Optima 3"/>
                <a:ea typeface="Optima 3"/>
                <a:cs typeface="Optima 3"/>
                <a:sym typeface="Optima 3"/>
              </a:rPr>
              <a:t>SOAR online course</a:t>
            </a:r>
          </a:p>
          <a:p>
            <a:pPr algn="ctr">
              <a:lnSpc>
                <a:spcPts val="223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873629" y="769626"/>
            <a:ext cx="14540742" cy="1316737"/>
          </a:xfrm>
          <a:prstGeom prst="rect">
            <a:avLst/>
          </a:prstGeom>
        </p:spPr>
        <p:txBody>
          <a:bodyPr anchor="t" rtlCol="false" tIns="0" lIns="0" bIns="0" rIns="0">
            <a:spAutoFit/>
          </a:bodyPr>
          <a:lstStyle/>
          <a:p>
            <a:pPr algn="l" marL="1742297" indent="-871148" lvl="1">
              <a:lnSpc>
                <a:spcPts val="10490"/>
              </a:lnSpc>
              <a:buAutoNum type="arabicPeriod" startAt="1"/>
            </a:pPr>
            <a:r>
              <a:rPr lang="en-US" sz="8069">
                <a:solidFill>
                  <a:srgbClr val="662D91"/>
                </a:solidFill>
                <a:latin typeface="Optima 4"/>
                <a:ea typeface="Optima 4"/>
                <a:cs typeface="Optima 4"/>
                <a:sym typeface="Optima 4"/>
              </a:rPr>
              <a:t>STOP- Define &amp; Understand</a:t>
            </a:r>
          </a:p>
        </p:txBody>
      </p:sp>
      <p:sp>
        <p:nvSpPr>
          <p:cNvPr name="TextBox 13" id="13"/>
          <p:cNvSpPr txBox="true"/>
          <p:nvPr/>
        </p:nvSpPr>
        <p:spPr>
          <a:xfrm rot="0">
            <a:off x="2337449" y="2419738"/>
            <a:ext cx="14921851" cy="7004223"/>
          </a:xfrm>
          <a:prstGeom prst="rect">
            <a:avLst/>
          </a:prstGeom>
        </p:spPr>
        <p:txBody>
          <a:bodyPr anchor="t" rtlCol="false" tIns="0" lIns="0" bIns="0" rIns="0">
            <a:spAutoFit/>
          </a:bodyPr>
          <a:lstStyle/>
          <a:p>
            <a:pPr algn="l" marL="781167" indent="-390583" lvl="1">
              <a:lnSpc>
                <a:spcPts val="5065"/>
              </a:lnSpc>
              <a:buFont typeface="Arial"/>
              <a:buChar char="•"/>
            </a:pPr>
            <a:r>
              <a:rPr lang="en-US" sz="3618">
                <a:solidFill>
                  <a:srgbClr val="662D91"/>
                </a:solidFill>
                <a:latin typeface="Optima 3"/>
                <a:ea typeface="Optima 3"/>
                <a:cs typeface="Optima 3"/>
                <a:sym typeface="Optima 3"/>
              </a:rPr>
              <a:t>Labor and Sex Trafficking: “Human Trafficking is a crime involving the exploitation of someone for the purpose of compelled labor or a commercial sex act through the use of force, fraud, or coercion.” (TVPA 2000)</a:t>
            </a:r>
          </a:p>
          <a:p>
            <a:pPr algn="l" marL="1562333" indent="-520778" lvl="2">
              <a:lnSpc>
                <a:spcPts val="5065"/>
              </a:lnSpc>
              <a:buFont typeface="Arial"/>
              <a:buChar char="⚬"/>
            </a:pPr>
            <a:r>
              <a:rPr lang="en-US" sz="3618">
                <a:solidFill>
                  <a:srgbClr val="662D91"/>
                </a:solidFill>
                <a:latin typeface="Optima 3"/>
                <a:ea typeface="Optima 3"/>
                <a:cs typeface="Optima 3"/>
                <a:sym typeface="Optima 3"/>
              </a:rPr>
              <a:t>Knowingly used or “should have known”</a:t>
            </a:r>
          </a:p>
          <a:p>
            <a:pPr algn="l" marL="1562333" indent="-520778" lvl="2">
              <a:lnSpc>
                <a:spcPts val="5065"/>
              </a:lnSpc>
              <a:buFont typeface="Arial"/>
              <a:buChar char="⚬"/>
            </a:pPr>
            <a:r>
              <a:rPr lang="en-US" sz="3618">
                <a:solidFill>
                  <a:srgbClr val="662D91"/>
                </a:solidFill>
                <a:latin typeface="Optima 3"/>
                <a:ea typeface="Optima 3"/>
                <a:cs typeface="Optima 3"/>
                <a:sym typeface="Optima 3"/>
              </a:rPr>
              <a:t>Minors automatically considered trafficked</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Limitations to definition</a:t>
            </a:r>
          </a:p>
          <a:p>
            <a:pPr algn="l" marL="1562333" indent="-520778" lvl="2">
              <a:lnSpc>
                <a:spcPts val="5065"/>
              </a:lnSpc>
              <a:buFont typeface="Arial"/>
              <a:buChar char="⚬"/>
            </a:pPr>
            <a:r>
              <a:rPr lang="en-US" sz="3618">
                <a:solidFill>
                  <a:srgbClr val="662D91"/>
                </a:solidFill>
                <a:latin typeface="Optima 3"/>
                <a:ea typeface="Optima 3"/>
                <a:cs typeface="Optima 3"/>
                <a:sym typeface="Optima 3"/>
              </a:rPr>
              <a:t>Individuals selling sex criminalized instead of traffickers due to lack of evidence on force, fraud, and coercion</a:t>
            </a:r>
          </a:p>
          <a:p>
            <a:pPr algn="l" marL="2343500" indent="-585875" lvl="3">
              <a:lnSpc>
                <a:spcPts val="5065"/>
              </a:lnSpc>
              <a:buFont typeface="Arial"/>
              <a:buChar char="￭"/>
            </a:pPr>
            <a:r>
              <a:rPr lang="en-US" sz="3618">
                <a:solidFill>
                  <a:srgbClr val="662D91"/>
                </a:solidFill>
                <a:latin typeface="Optima 3"/>
                <a:ea typeface="Optima 3"/>
                <a:cs typeface="Optima 3"/>
                <a:sym typeface="Optima 3"/>
              </a:rPr>
              <a:t>Not all people experiencing trafficking consider themselves “victims”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873629" y="769626"/>
            <a:ext cx="14540742" cy="1316737"/>
          </a:xfrm>
          <a:prstGeom prst="rect">
            <a:avLst/>
          </a:prstGeom>
        </p:spPr>
        <p:txBody>
          <a:bodyPr anchor="t" rtlCol="false" tIns="0" lIns="0" bIns="0" rIns="0">
            <a:spAutoFit/>
          </a:bodyPr>
          <a:lstStyle/>
          <a:p>
            <a:pPr algn="l" marL="1742297" indent="-871148" lvl="1">
              <a:lnSpc>
                <a:spcPts val="10490"/>
              </a:lnSpc>
              <a:buAutoNum type="arabicPeriod" startAt="1"/>
            </a:pPr>
            <a:r>
              <a:rPr lang="en-US" sz="8069">
                <a:solidFill>
                  <a:srgbClr val="662D91"/>
                </a:solidFill>
                <a:latin typeface="Optima 4"/>
                <a:ea typeface="Optima 4"/>
                <a:cs typeface="Optima 4"/>
                <a:sym typeface="Optima 4"/>
              </a:rPr>
              <a:t>STOP- Define &amp; Understand</a:t>
            </a:r>
          </a:p>
        </p:txBody>
      </p:sp>
      <p:sp>
        <p:nvSpPr>
          <p:cNvPr name="TextBox 13" id="13"/>
          <p:cNvSpPr txBox="true"/>
          <p:nvPr/>
        </p:nvSpPr>
        <p:spPr>
          <a:xfrm rot="0">
            <a:off x="1362512" y="2680692"/>
            <a:ext cx="15562976" cy="5305106"/>
          </a:xfrm>
          <a:prstGeom prst="rect">
            <a:avLst/>
          </a:prstGeom>
        </p:spPr>
        <p:txBody>
          <a:bodyPr anchor="t" rtlCol="false" tIns="0" lIns="0" bIns="0" rIns="0">
            <a:spAutoFit/>
          </a:bodyPr>
          <a:lstStyle/>
          <a:p>
            <a:pPr algn="l" marL="814730" indent="-407365" lvl="1">
              <a:lnSpc>
                <a:spcPts val="5283"/>
              </a:lnSpc>
              <a:buFont typeface="Arial"/>
              <a:buChar char="•"/>
            </a:pPr>
            <a:r>
              <a:rPr lang="en-US" sz="3773">
                <a:solidFill>
                  <a:srgbClr val="662D91"/>
                </a:solidFill>
                <a:latin typeface="Optima 3"/>
                <a:ea typeface="Optima 3"/>
                <a:cs typeface="Optima 3"/>
                <a:sym typeface="Optima 3"/>
              </a:rPr>
              <a:t>Labor trafficking includes involuntary servitude and debt bondage, or peonage</a:t>
            </a:r>
          </a:p>
          <a:p>
            <a:pPr algn="l" marL="814730" indent="-407365" lvl="1">
              <a:lnSpc>
                <a:spcPts val="5283"/>
              </a:lnSpc>
              <a:buFont typeface="Arial"/>
              <a:buChar char="•"/>
            </a:pPr>
            <a:r>
              <a:rPr lang="en-US" sz="3773">
                <a:solidFill>
                  <a:srgbClr val="662D91"/>
                </a:solidFill>
                <a:latin typeface="Optima 3"/>
                <a:ea typeface="Optima 3"/>
                <a:cs typeface="Optima 3"/>
                <a:sym typeface="Optima 3"/>
              </a:rPr>
              <a:t>While labor traffickers are often employers, and sex traffickers are often partners, relatives, or friends, traffickers can be anyone</a:t>
            </a:r>
          </a:p>
          <a:p>
            <a:pPr algn="l" marL="1629460" indent="-543153" lvl="2">
              <a:lnSpc>
                <a:spcPts val="5283"/>
              </a:lnSpc>
              <a:buFont typeface="Arial"/>
              <a:buChar char="⚬"/>
            </a:pPr>
            <a:r>
              <a:rPr lang="en-US" sz="3773">
                <a:solidFill>
                  <a:srgbClr val="662D91"/>
                </a:solidFill>
                <a:latin typeface="Optima 3"/>
                <a:ea typeface="Optima 3"/>
                <a:cs typeface="Optima 3"/>
                <a:sym typeface="Optima 3"/>
              </a:rPr>
              <a:t>They are not always strangers</a:t>
            </a:r>
          </a:p>
          <a:p>
            <a:pPr algn="l" marL="814730" indent="-407365" lvl="1">
              <a:lnSpc>
                <a:spcPts val="5283"/>
              </a:lnSpc>
              <a:buFont typeface="Arial"/>
              <a:buChar char="•"/>
            </a:pPr>
            <a:r>
              <a:rPr lang="en-US" sz="3773">
                <a:solidFill>
                  <a:srgbClr val="662D91"/>
                </a:solidFill>
                <a:latin typeface="Optima 3"/>
                <a:ea typeface="Optima 3"/>
                <a:cs typeface="Optima 3"/>
                <a:sym typeface="Optima 3"/>
              </a:rPr>
              <a:t>Anything of value can be traded </a:t>
            </a:r>
          </a:p>
          <a:p>
            <a:pPr algn="l" marL="814730" indent="-407365" lvl="1">
              <a:lnSpc>
                <a:spcPts val="5283"/>
              </a:lnSpc>
              <a:buFont typeface="Arial"/>
              <a:buChar char="•"/>
            </a:pPr>
            <a:r>
              <a:rPr lang="en-US" sz="3773">
                <a:solidFill>
                  <a:srgbClr val="662D91"/>
                </a:solidFill>
                <a:latin typeface="Optima 3"/>
                <a:ea typeface="Optima 3"/>
                <a:cs typeface="Optima 3"/>
                <a:sym typeface="Optima 3"/>
              </a:rPr>
              <a:t>Transportation is not required, but common</a:t>
            </a:r>
          </a:p>
          <a:p>
            <a:pPr algn="l" marL="814730" indent="-407365" lvl="1">
              <a:lnSpc>
                <a:spcPts val="5283"/>
              </a:lnSpc>
              <a:buFont typeface="Arial"/>
              <a:buChar char="•"/>
            </a:pPr>
            <a:r>
              <a:rPr lang="en-US" sz="3773">
                <a:solidFill>
                  <a:srgbClr val="662D91"/>
                </a:solidFill>
                <a:latin typeface="Optima 3"/>
                <a:ea typeface="Optima 3"/>
                <a:cs typeface="Optima 3"/>
                <a:sym typeface="Optima 3"/>
              </a:rPr>
              <a:t>Action, Means, Purpose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2" id="12"/>
          <p:cNvSpPr/>
          <p:nvPr/>
        </p:nvSpPr>
        <p:spPr>
          <a:xfrm flipH="false" flipV="false" rot="0">
            <a:off x="3779136" y="1022498"/>
            <a:ext cx="10729727" cy="8043988"/>
          </a:xfrm>
          <a:custGeom>
            <a:avLst/>
            <a:gdLst/>
            <a:ahLst/>
            <a:cxnLst/>
            <a:rect r="r" b="b" t="t" l="l"/>
            <a:pathLst>
              <a:path h="8043988" w="10729727">
                <a:moveTo>
                  <a:pt x="0" y="0"/>
                </a:moveTo>
                <a:lnTo>
                  <a:pt x="10729728" y="0"/>
                </a:lnTo>
                <a:lnTo>
                  <a:pt x="10729728" y="8043988"/>
                </a:lnTo>
                <a:lnTo>
                  <a:pt x="0" y="8043988"/>
                </a:lnTo>
                <a:lnTo>
                  <a:pt x="0" y="0"/>
                </a:lnTo>
                <a:close/>
              </a:path>
            </a:pathLst>
          </a:custGeom>
          <a:blipFill>
            <a:blip r:embed="rId6"/>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873629" y="769626"/>
            <a:ext cx="14540742" cy="1316737"/>
          </a:xfrm>
          <a:prstGeom prst="rect">
            <a:avLst/>
          </a:prstGeom>
        </p:spPr>
        <p:txBody>
          <a:bodyPr anchor="t" rtlCol="false" tIns="0" lIns="0" bIns="0" rIns="0">
            <a:spAutoFit/>
          </a:bodyPr>
          <a:lstStyle/>
          <a:p>
            <a:pPr algn="l" marL="1742297" indent="-871148" lvl="1">
              <a:lnSpc>
                <a:spcPts val="10490"/>
              </a:lnSpc>
              <a:buAutoNum type="arabicPeriod" startAt="1"/>
            </a:pPr>
            <a:r>
              <a:rPr lang="en-US" sz="8069">
                <a:solidFill>
                  <a:srgbClr val="662D91"/>
                </a:solidFill>
                <a:latin typeface="Optima 4"/>
                <a:ea typeface="Optima 4"/>
                <a:cs typeface="Optima 4"/>
                <a:sym typeface="Optima 4"/>
              </a:rPr>
              <a:t>STOP- Define &amp; Understand</a:t>
            </a:r>
          </a:p>
        </p:txBody>
      </p:sp>
      <p:sp>
        <p:nvSpPr>
          <p:cNvPr name="TextBox 13" id="13"/>
          <p:cNvSpPr txBox="true"/>
          <p:nvPr/>
        </p:nvSpPr>
        <p:spPr>
          <a:xfrm rot="0">
            <a:off x="2191087" y="2571683"/>
            <a:ext cx="15471256" cy="5274289"/>
          </a:xfrm>
          <a:prstGeom prst="rect">
            <a:avLst/>
          </a:prstGeom>
        </p:spPr>
        <p:txBody>
          <a:bodyPr anchor="t" rtlCol="false" tIns="0" lIns="0" bIns="0" rIns="0">
            <a:spAutoFit/>
          </a:bodyPr>
          <a:lstStyle/>
          <a:p>
            <a:pPr algn="l" marL="809928" indent="-404964" lvl="1">
              <a:lnSpc>
                <a:spcPts val="5251"/>
              </a:lnSpc>
              <a:buFont typeface="Arial"/>
              <a:buChar char="•"/>
            </a:pPr>
            <a:r>
              <a:rPr lang="en-US" sz="3751">
                <a:solidFill>
                  <a:srgbClr val="662D91"/>
                </a:solidFill>
                <a:latin typeface="Optima 3"/>
                <a:ea typeface="Optima 3"/>
                <a:cs typeface="Optima 3"/>
                <a:sym typeface="Optima 3"/>
              </a:rPr>
              <a:t>Fraud- False promises</a:t>
            </a:r>
          </a:p>
          <a:p>
            <a:pPr algn="l" marL="1619857" indent="-539952" lvl="2">
              <a:lnSpc>
                <a:spcPts val="5251"/>
              </a:lnSpc>
              <a:buFont typeface="Arial"/>
              <a:buChar char="⚬"/>
            </a:pPr>
            <a:r>
              <a:rPr lang="en-US" sz="3751">
                <a:solidFill>
                  <a:srgbClr val="662D91"/>
                </a:solidFill>
                <a:latin typeface="Optima 3"/>
                <a:ea typeface="Optima 3"/>
                <a:cs typeface="Optima 3"/>
                <a:sym typeface="Optima 3"/>
              </a:rPr>
              <a:t>Someone may travel to a different country expecting fair wages, employment, and working conditions, but is actually forced to work on a farm with no promises kept</a:t>
            </a:r>
          </a:p>
          <a:p>
            <a:pPr algn="l" marL="1619857" indent="-539952" lvl="2">
              <a:lnSpc>
                <a:spcPts val="5251"/>
              </a:lnSpc>
              <a:buFont typeface="Arial"/>
              <a:buChar char="⚬"/>
            </a:pPr>
            <a:r>
              <a:rPr lang="en-US" sz="3751">
                <a:solidFill>
                  <a:srgbClr val="662D91"/>
                </a:solidFill>
                <a:latin typeface="Optima 3"/>
                <a:ea typeface="Optima 3"/>
                <a:cs typeface="Optima 3"/>
                <a:sym typeface="Optima 3"/>
              </a:rPr>
              <a:t>Lying about modeling, nannying, or other positions and instead being forced into commercial sex</a:t>
            </a:r>
          </a:p>
          <a:p>
            <a:pPr algn="l" marL="1619857" indent="-539952" lvl="2">
              <a:lnSpc>
                <a:spcPts val="5251"/>
              </a:lnSpc>
              <a:buFont typeface="Arial"/>
              <a:buChar char="⚬"/>
            </a:pPr>
            <a:r>
              <a:rPr lang="en-US" sz="3751">
                <a:solidFill>
                  <a:srgbClr val="662D91"/>
                </a:solidFill>
                <a:latin typeface="Optima 3"/>
                <a:ea typeface="Optima 3"/>
                <a:cs typeface="Optima 3"/>
                <a:sym typeface="Optima 3"/>
              </a:rPr>
              <a:t>Sex traffickers may also promise love &amp; a relationship, gifts, housing, substances, and food</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873629" y="769626"/>
            <a:ext cx="14540742" cy="1316737"/>
          </a:xfrm>
          <a:prstGeom prst="rect">
            <a:avLst/>
          </a:prstGeom>
        </p:spPr>
        <p:txBody>
          <a:bodyPr anchor="t" rtlCol="false" tIns="0" lIns="0" bIns="0" rIns="0">
            <a:spAutoFit/>
          </a:bodyPr>
          <a:lstStyle/>
          <a:p>
            <a:pPr algn="l" marL="1742297" indent="-871148" lvl="1">
              <a:lnSpc>
                <a:spcPts val="10490"/>
              </a:lnSpc>
              <a:buAutoNum type="arabicPeriod" startAt="1"/>
            </a:pPr>
            <a:r>
              <a:rPr lang="en-US" sz="8069">
                <a:solidFill>
                  <a:srgbClr val="662D91"/>
                </a:solidFill>
                <a:latin typeface="Optima 4"/>
                <a:ea typeface="Optima 4"/>
                <a:cs typeface="Optima 4"/>
                <a:sym typeface="Optima 4"/>
              </a:rPr>
              <a:t>STOP- Define &amp; Understand</a:t>
            </a:r>
          </a:p>
        </p:txBody>
      </p:sp>
      <p:sp>
        <p:nvSpPr>
          <p:cNvPr name="TextBox 13" id="13"/>
          <p:cNvSpPr txBox="true"/>
          <p:nvPr/>
        </p:nvSpPr>
        <p:spPr>
          <a:xfrm rot="0">
            <a:off x="2215537" y="2571683"/>
            <a:ext cx="15471256" cy="5274289"/>
          </a:xfrm>
          <a:prstGeom prst="rect">
            <a:avLst/>
          </a:prstGeom>
        </p:spPr>
        <p:txBody>
          <a:bodyPr anchor="t" rtlCol="false" tIns="0" lIns="0" bIns="0" rIns="0">
            <a:spAutoFit/>
          </a:bodyPr>
          <a:lstStyle/>
          <a:p>
            <a:pPr algn="l" marL="809928" indent="-404964" lvl="1">
              <a:lnSpc>
                <a:spcPts val="5251"/>
              </a:lnSpc>
              <a:buFont typeface="Arial"/>
              <a:buChar char="•"/>
            </a:pPr>
            <a:r>
              <a:rPr lang="en-US" sz="3751">
                <a:solidFill>
                  <a:srgbClr val="662D91"/>
                </a:solidFill>
                <a:latin typeface="Optima 3"/>
                <a:ea typeface="Optima 3"/>
                <a:cs typeface="Optima 3"/>
                <a:sym typeface="Optima 3"/>
              </a:rPr>
              <a:t>Coercion-psychological manipulation</a:t>
            </a:r>
          </a:p>
          <a:p>
            <a:pPr algn="l" marL="1619857" indent="-539952" lvl="2">
              <a:lnSpc>
                <a:spcPts val="5251"/>
              </a:lnSpc>
              <a:buFont typeface="Arial"/>
              <a:buChar char="⚬"/>
            </a:pPr>
            <a:r>
              <a:rPr lang="en-US" sz="3751">
                <a:solidFill>
                  <a:srgbClr val="662D91"/>
                </a:solidFill>
                <a:latin typeface="Optima 3"/>
                <a:ea typeface="Optima 3"/>
                <a:cs typeface="Optima 3"/>
                <a:sym typeface="Optima 3"/>
              </a:rPr>
              <a:t>Threats of serious harm to others or themselves</a:t>
            </a:r>
          </a:p>
          <a:p>
            <a:pPr algn="l" marL="1619857" indent="-539952" lvl="2">
              <a:lnSpc>
                <a:spcPts val="5251"/>
              </a:lnSpc>
              <a:buFont typeface="Arial"/>
              <a:buChar char="⚬"/>
            </a:pPr>
            <a:r>
              <a:rPr lang="en-US" sz="3751">
                <a:solidFill>
                  <a:srgbClr val="662D91"/>
                </a:solidFill>
                <a:latin typeface="Optima 3"/>
                <a:ea typeface="Optima 3"/>
                <a:cs typeface="Optima 3"/>
                <a:sym typeface="Optima 3"/>
              </a:rPr>
              <a:t>Degrading the individual, calling them names, treating them like they are worthless</a:t>
            </a:r>
          </a:p>
          <a:p>
            <a:pPr algn="l" marL="1619857" indent="-539952" lvl="2">
              <a:lnSpc>
                <a:spcPts val="5251"/>
              </a:lnSpc>
              <a:buFont typeface="Arial"/>
              <a:buChar char="⚬"/>
            </a:pPr>
            <a:r>
              <a:rPr lang="en-US" sz="3751">
                <a:solidFill>
                  <a:srgbClr val="662D91"/>
                </a:solidFill>
                <a:latin typeface="Optima 3"/>
                <a:ea typeface="Optima 3"/>
                <a:cs typeface="Optima 3"/>
                <a:sym typeface="Optima 3"/>
              </a:rPr>
              <a:t>Using love, religion, or traditional values to guilt the person into staying with the trafficker</a:t>
            </a:r>
          </a:p>
          <a:p>
            <a:pPr algn="l" marL="1619857" indent="-539952" lvl="2">
              <a:lnSpc>
                <a:spcPts val="5251"/>
              </a:lnSpc>
              <a:buFont typeface="Arial"/>
              <a:buChar char="⚬"/>
            </a:pPr>
            <a:r>
              <a:rPr lang="en-US" sz="3751">
                <a:solidFill>
                  <a:srgbClr val="662D91"/>
                </a:solidFill>
                <a:latin typeface="Optima 3"/>
                <a:ea typeface="Optima 3"/>
                <a:cs typeface="Optima 3"/>
                <a:sym typeface="Optima 3"/>
              </a:rPr>
              <a:t>Isolating someone from their family, friends, and loved ones</a:t>
            </a:r>
          </a:p>
          <a:p>
            <a:pPr algn="l" marL="809928" indent="-404964" lvl="1">
              <a:lnSpc>
                <a:spcPts val="5251"/>
              </a:lnSpc>
              <a:buFont typeface="Arial"/>
              <a:buChar char="•"/>
            </a:pPr>
            <a:r>
              <a:rPr lang="en-US" sz="3751">
                <a:solidFill>
                  <a:srgbClr val="662D91"/>
                </a:solidFill>
                <a:latin typeface="Optima 3"/>
                <a:ea typeface="Optima 3"/>
                <a:cs typeface="Optima 3"/>
                <a:sym typeface="Optima 3"/>
              </a:rPr>
              <a:t>Force- physical beatings, sexual assault, and forced markings </a:t>
            </a:r>
            <a:r>
              <a:rPr lang="en-US" sz="3751">
                <a:solidFill>
                  <a:srgbClr val="662D91"/>
                </a:solidFill>
                <a:latin typeface="Optima 3"/>
                <a:ea typeface="Optima 3"/>
                <a:cs typeface="Optima 3"/>
                <a:sym typeface="Optima 3"/>
              </a:rPr>
              <a:t>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873629" y="769626"/>
            <a:ext cx="14540742" cy="1316737"/>
          </a:xfrm>
          <a:prstGeom prst="rect">
            <a:avLst/>
          </a:prstGeom>
        </p:spPr>
        <p:txBody>
          <a:bodyPr anchor="t" rtlCol="false" tIns="0" lIns="0" bIns="0" rIns="0">
            <a:spAutoFit/>
          </a:bodyPr>
          <a:lstStyle/>
          <a:p>
            <a:pPr algn="l" marL="1742297" indent="-871148" lvl="1">
              <a:lnSpc>
                <a:spcPts val="10490"/>
              </a:lnSpc>
              <a:buAutoNum type="arabicPeriod" startAt="1"/>
            </a:pPr>
            <a:r>
              <a:rPr lang="en-US" sz="8069">
                <a:solidFill>
                  <a:srgbClr val="662D91"/>
                </a:solidFill>
                <a:latin typeface="Optima 4"/>
                <a:ea typeface="Optima 4"/>
                <a:cs typeface="Optima 4"/>
                <a:sym typeface="Optima 4"/>
              </a:rPr>
              <a:t>STOP- In Tribal Codes</a:t>
            </a:r>
          </a:p>
        </p:txBody>
      </p:sp>
      <p:sp>
        <p:nvSpPr>
          <p:cNvPr name="TextBox 13" id="13"/>
          <p:cNvSpPr txBox="true"/>
          <p:nvPr/>
        </p:nvSpPr>
        <p:spPr>
          <a:xfrm rot="0">
            <a:off x="2043277" y="2423618"/>
            <a:ext cx="14518812" cy="5445579"/>
          </a:xfrm>
          <a:prstGeom prst="rect">
            <a:avLst/>
          </a:prstGeom>
        </p:spPr>
        <p:txBody>
          <a:bodyPr anchor="t" rtlCol="false" tIns="0" lIns="0" bIns="0" rIns="0">
            <a:spAutoFit/>
          </a:bodyPr>
          <a:lstStyle/>
          <a:p>
            <a:pPr algn="l" marL="742148" indent="-371074" lvl="1">
              <a:lnSpc>
                <a:spcPts val="4812"/>
              </a:lnSpc>
              <a:buFont typeface="Arial"/>
              <a:buChar char="•"/>
            </a:pPr>
            <a:r>
              <a:rPr lang="en-US" sz="3437">
                <a:solidFill>
                  <a:srgbClr val="662D91"/>
                </a:solidFill>
                <a:latin typeface="Optima 3"/>
                <a:ea typeface="Optima 3"/>
                <a:cs typeface="Optima 3"/>
                <a:sym typeface="Optima 3"/>
              </a:rPr>
              <a:t>Unless Tribal codes are in place to prosecute cases of trafficking between Tribal members, federal law takes precedent over issues of trafficking on Tribal land</a:t>
            </a:r>
          </a:p>
          <a:p>
            <a:pPr algn="l" marL="1484297" indent="-494766" lvl="2">
              <a:lnSpc>
                <a:spcPts val="4812"/>
              </a:lnSpc>
              <a:buFont typeface="Arial"/>
              <a:buChar char="⚬"/>
            </a:pPr>
            <a:r>
              <a:rPr lang="en-US" sz="3437">
                <a:solidFill>
                  <a:srgbClr val="662D91"/>
                </a:solidFill>
                <a:latin typeface="Optima 3"/>
                <a:ea typeface="Optima 3"/>
                <a:cs typeface="Optima 3"/>
                <a:sym typeface="Optima 3"/>
              </a:rPr>
              <a:t>VAWA’s special tribal criminal jurisdiction opt-in program allows for Tribes to prosecute non-Indians for trafficking on Tribal land</a:t>
            </a:r>
          </a:p>
          <a:p>
            <a:pPr algn="l" marL="1484297" indent="-494766" lvl="2">
              <a:lnSpc>
                <a:spcPts val="4812"/>
              </a:lnSpc>
              <a:buFont typeface="Arial"/>
              <a:buChar char="⚬"/>
            </a:pPr>
            <a:r>
              <a:rPr lang="en-US" sz="3437">
                <a:solidFill>
                  <a:srgbClr val="662D91"/>
                </a:solidFill>
                <a:latin typeface="Optima 3"/>
                <a:ea typeface="Optima 3"/>
                <a:cs typeface="Optima 3"/>
                <a:sym typeface="Optima 3"/>
              </a:rPr>
              <a:t>VAWA defers to federal definition of trafficking</a:t>
            </a:r>
          </a:p>
          <a:p>
            <a:pPr algn="l" marL="742148" indent="-371074" lvl="1">
              <a:lnSpc>
                <a:spcPts val="4812"/>
              </a:lnSpc>
              <a:buFont typeface="Arial"/>
              <a:buChar char="•"/>
            </a:pPr>
            <a:r>
              <a:rPr lang="en-US" sz="3437">
                <a:solidFill>
                  <a:srgbClr val="662D91"/>
                </a:solidFill>
                <a:latin typeface="Optima 3"/>
                <a:ea typeface="Optima 3"/>
                <a:cs typeface="Optima 3"/>
                <a:sym typeface="Optima 3"/>
              </a:rPr>
              <a:t>Even if the funding and the resources aren’t there yet for comprehensive response, developing Tribal codes, policies, and procedures for human trafficking is essential for education and response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519071" y="723934"/>
            <a:ext cx="17249858" cy="1316737"/>
          </a:xfrm>
          <a:prstGeom prst="rect">
            <a:avLst/>
          </a:prstGeom>
        </p:spPr>
        <p:txBody>
          <a:bodyPr anchor="t" rtlCol="false" tIns="0" lIns="0" bIns="0" rIns="0">
            <a:spAutoFit/>
          </a:bodyPr>
          <a:lstStyle/>
          <a:p>
            <a:pPr algn="l">
              <a:lnSpc>
                <a:spcPts val="10490"/>
              </a:lnSpc>
            </a:pPr>
            <a:r>
              <a:rPr lang="en-US" sz="8069">
                <a:solidFill>
                  <a:srgbClr val="662D91"/>
                </a:solidFill>
                <a:latin typeface="Optima 4"/>
                <a:ea typeface="Optima 4"/>
                <a:cs typeface="Optima 4"/>
                <a:sym typeface="Optima 4"/>
              </a:rPr>
              <a:t>STOP- Social Determinants of Health</a:t>
            </a:r>
          </a:p>
        </p:txBody>
      </p:sp>
      <p:sp>
        <p:nvSpPr>
          <p:cNvPr name="TextBox 13" id="13"/>
          <p:cNvSpPr txBox="true"/>
          <p:nvPr/>
        </p:nvSpPr>
        <p:spPr>
          <a:xfrm rot="0">
            <a:off x="1683074" y="2326421"/>
            <a:ext cx="14921851" cy="5727873"/>
          </a:xfrm>
          <a:prstGeom prst="rect">
            <a:avLst/>
          </a:prstGeom>
        </p:spPr>
        <p:txBody>
          <a:bodyPr anchor="t" rtlCol="false" tIns="0" lIns="0" bIns="0" rIns="0">
            <a:spAutoFit/>
          </a:bodyPr>
          <a:lstStyle/>
          <a:p>
            <a:pPr algn="l" marL="781167" indent="-390583" lvl="1">
              <a:lnSpc>
                <a:spcPts val="5065"/>
              </a:lnSpc>
              <a:buFont typeface="Arial"/>
              <a:buChar char="•"/>
            </a:pPr>
            <a:r>
              <a:rPr lang="en-US" sz="3618">
                <a:solidFill>
                  <a:srgbClr val="662D91"/>
                </a:solidFill>
                <a:latin typeface="Optima 3"/>
                <a:ea typeface="Optima 3"/>
                <a:cs typeface="Optima 3"/>
                <a:sym typeface="Optima 3"/>
              </a:rPr>
              <a:t>Systemic inequities are influenced by social determinants of health, or the circumstances in which someone was born, and what environment  they are raised in </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History of abuse and neglect</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Social or cultural disconnection</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Social stigma and exclusion</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Racial and economic inequality</a:t>
            </a:r>
          </a:p>
          <a:p>
            <a:pPr algn="l" marL="1562333" indent="-520778" lvl="2">
              <a:lnSpc>
                <a:spcPts val="5065"/>
              </a:lnSpc>
              <a:buFont typeface="Arial"/>
              <a:buChar char="⚬"/>
            </a:pPr>
            <a:r>
              <a:rPr lang="en-US" sz="3618">
                <a:solidFill>
                  <a:srgbClr val="662D91"/>
                </a:solidFill>
                <a:latin typeface="Optima 3"/>
                <a:ea typeface="Optima 3"/>
                <a:cs typeface="Optima 3"/>
                <a:sym typeface="Optima 3"/>
              </a:rPr>
              <a:t>Unequal access to housing, healthcare, and job opportunities</a:t>
            </a:r>
          </a:p>
          <a:p>
            <a:pPr algn="l" marL="1562333" indent="-520778" lvl="2">
              <a:lnSpc>
                <a:spcPts val="5065"/>
              </a:lnSpc>
              <a:buFont typeface="Arial"/>
              <a:buChar char="⚬"/>
            </a:pPr>
            <a:r>
              <a:rPr lang="en-US" sz="3618">
                <a:solidFill>
                  <a:srgbClr val="662D91"/>
                </a:solidFill>
                <a:latin typeface="Optima 3"/>
                <a:ea typeface="Optima 3"/>
                <a:cs typeface="Optima 3"/>
                <a:sym typeface="Optima 3"/>
              </a:rPr>
              <a:t>Disproportionately affected by poverty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276407" y="933450"/>
            <a:ext cx="14413751" cy="1316737"/>
          </a:xfrm>
          <a:prstGeom prst="rect">
            <a:avLst/>
          </a:prstGeom>
        </p:spPr>
        <p:txBody>
          <a:bodyPr anchor="t" rtlCol="false" tIns="0" lIns="0" bIns="0" rIns="0">
            <a:spAutoFit/>
          </a:bodyPr>
          <a:lstStyle/>
          <a:p>
            <a:pPr algn="l">
              <a:lnSpc>
                <a:spcPts val="10490"/>
              </a:lnSpc>
            </a:pPr>
            <a:r>
              <a:rPr lang="en-US" sz="8069">
                <a:solidFill>
                  <a:srgbClr val="662D91"/>
                </a:solidFill>
                <a:latin typeface="Optima 4"/>
                <a:ea typeface="Optima 4"/>
                <a:cs typeface="Optima 4"/>
                <a:sym typeface="Optima 4"/>
              </a:rPr>
              <a:t>STOP- People with Higher Risk</a:t>
            </a:r>
          </a:p>
        </p:txBody>
      </p:sp>
      <p:sp>
        <p:nvSpPr>
          <p:cNvPr name="TextBox 13" id="13"/>
          <p:cNvSpPr txBox="true"/>
          <p:nvPr/>
        </p:nvSpPr>
        <p:spPr>
          <a:xfrm rot="0">
            <a:off x="2022357" y="2400702"/>
            <a:ext cx="14921851" cy="5727873"/>
          </a:xfrm>
          <a:prstGeom prst="rect">
            <a:avLst/>
          </a:prstGeom>
        </p:spPr>
        <p:txBody>
          <a:bodyPr anchor="t" rtlCol="false" tIns="0" lIns="0" bIns="0" rIns="0">
            <a:spAutoFit/>
          </a:bodyPr>
          <a:lstStyle/>
          <a:p>
            <a:pPr algn="l" marL="781167" indent="-390583" lvl="1">
              <a:lnSpc>
                <a:spcPts val="5065"/>
              </a:lnSpc>
              <a:buFont typeface="Arial"/>
              <a:buChar char="•"/>
            </a:pPr>
            <a:r>
              <a:rPr lang="en-US" sz="3618">
                <a:solidFill>
                  <a:srgbClr val="662D91"/>
                </a:solidFill>
                <a:latin typeface="Optima 3"/>
                <a:ea typeface="Optima 3"/>
                <a:cs typeface="Optima 3"/>
                <a:sym typeface="Optima 3"/>
              </a:rPr>
              <a:t>People experiencing substance abuse</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People experiencing homelessness</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Undocumented people</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Migrant/seasonal workers</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LGBTQ2S+ people</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People with disabilities</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People who have experienced other forms of violence</a:t>
            </a:r>
          </a:p>
          <a:p>
            <a:pPr algn="l" marL="781167" indent="-390583" lvl="1">
              <a:lnSpc>
                <a:spcPts val="5065"/>
              </a:lnSpc>
              <a:buFont typeface="Arial"/>
              <a:buChar char="•"/>
            </a:pPr>
            <a:r>
              <a:rPr lang="en-US" sz="3618">
                <a:solidFill>
                  <a:srgbClr val="662D91"/>
                </a:solidFill>
                <a:latin typeface="Optima 3"/>
                <a:ea typeface="Optima 3"/>
                <a:cs typeface="Optima 3"/>
                <a:sym typeface="Optima 3"/>
              </a:rPr>
              <a:t>Native communities experiencing centuries long socioeconomic inequality/discrimination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3318300" y="600971"/>
            <a:ext cx="12224856"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STOP- Encountering People</a:t>
            </a:r>
          </a:p>
        </p:txBody>
      </p:sp>
      <p:sp>
        <p:nvSpPr>
          <p:cNvPr name="TextBox 13" id="13"/>
          <p:cNvSpPr txBox="true"/>
          <p:nvPr/>
        </p:nvSpPr>
        <p:spPr>
          <a:xfrm rot="0">
            <a:off x="2991431" y="2053220"/>
            <a:ext cx="13367580" cy="6143755"/>
          </a:xfrm>
          <a:prstGeom prst="rect">
            <a:avLst/>
          </a:prstGeom>
        </p:spPr>
        <p:txBody>
          <a:bodyPr anchor="t" rtlCol="false" tIns="0" lIns="0" bIns="0" rIns="0">
            <a:spAutoFit/>
          </a:bodyPr>
          <a:lstStyle/>
          <a:p>
            <a:pPr algn="l" marL="754742" indent="-377371" lvl="1">
              <a:lnSpc>
                <a:spcPts val="4894"/>
              </a:lnSpc>
              <a:buFont typeface="Arial"/>
              <a:buChar char="•"/>
            </a:pPr>
            <a:r>
              <a:rPr lang="en-US" sz="3495">
                <a:solidFill>
                  <a:srgbClr val="662D91"/>
                </a:solidFill>
                <a:latin typeface="Optima 3"/>
                <a:ea typeface="Optima 3"/>
                <a:cs typeface="Optima 3"/>
                <a:sym typeface="Optima 3"/>
              </a:rPr>
              <a:t>67.6% of people who have experienced or are currently experiencing trafficking have seen a healthcare professional during their trafficking experience</a:t>
            </a:r>
          </a:p>
          <a:p>
            <a:pPr algn="l" marL="754742" indent="-377371" lvl="1">
              <a:lnSpc>
                <a:spcPts val="4894"/>
              </a:lnSpc>
              <a:buFont typeface="Arial"/>
              <a:buChar char="•"/>
            </a:pPr>
            <a:r>
              <a:rPr lang="en-US" sz="3495">
                <a:solidFill>
                  <a:srgbClr val="662D91"/>
                </a:solidFill>
                <a:latin typeface="Optima 3"/>
                <a:ea typeface="Optima 3"/>
                <a:cs typeface="Optima 3"/>
                <a:sym typeface="Optima 3"/>
              </a:rPr>
              <a:t>Places where one might encounter a person who is currently experiencing trafficking:</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Child welfare and family services</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Healhcare setttings</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Sexual assault services</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Domestic violence programs</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Many more</a:t>
            </a:r>
          </a:p>
        </p:txBody>
      </p:sp>
      <p:sp>
        <p:nvSpPr>
          <p:cNvPr name="TextBox 14" id="14"/>
          <p:cNvSpPr txBox="true"/>
          <p:nvPr/>
        </p:nvSpPr>
        <p:spPr>
          <a:xfrm rot="0">
            <a:off x="4831807" y="8605794"/>
            <a:ext cx="11858350" cy="854710"/>
          </a:xfrm>
          <a:prstGeom prst="rect">
            <a:avLst/>
          </a:prstGeom>
        </p:spPr>
        <p:txBody>
          <a:bodyPr anchor="t" rtlCol="false" tIns="0" lIns="0" bIns="0" rIns="0">
            <a:spAutoFit/>
          </a:bodyPr>
          <a:lstStyle/>
          <a:p>
            <a:pPr algn="l">
              <a:lnSpc>
                <a:spcPts val="2239"/>
              </a:lnSpc>
            </a:pPr>
            <a:r>
              <a:rPr lang="en-US" sz="1599" b="true">
                <a:solidFill>
                  <a:srgbClr val="662D91"/>
                </a:solidFill>
                <a:latin typeface="Optima 2 Semi-Bold"/>
                <a:ea typeface="Optima 2 Semi-Bold"/>
                <a:cs typeface="Optima 2 Semi-Bold"/>
                <a:sym typeface="Optima 2 Semi-Bold"/>
              </a:rPr>
              <a:t>Tara N. Richards, Joseph A. Schwartz, Emily Wright, </a:t>
            </a:r>
            <a:r>
              <a:rPr lang="en-US" sz="1599" b="true">
                <a:solidFill>
                  <a:srgbClr val="662D91"/>
                </a:solidFill>
                <a:latin typeface="Optima 2 Semi-Bold"/>
                <a:ea typeface="Optima 2 Semi-Bold"/>
                <a:cs typeface="Optima 2 Semi-Bold"/>
                <a:sym typeface="Optima 2 Semi-Bold"/>
              </a:rPr>
              <a:t>Examining adverse childhood experiences among Native American persons in a nationally representative sample: Differences among racial/ethnic groups and race/ethnicity-sex dyads, Child Abuse &amp; Neglect, Volume 111, 2021.</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777627" y="569329"/>
            <a:ext cx="14481673" cy="1318726"/>
          </a:xfrm>
          <a:prstGeom prst="rect">
            <a:avLst/>
          </a:prstGeom>
        </p:spPr>
        <p:txBody>
          <a:bodyPr anchor="t" rtlCol="false" tIns="0" lIns="0" bIns="0" rIns="0">
            <a:spAutoFit/>
          </a:bodyPr>
          <a:lstStyle/>
          <a:p>
            <a:pPr algn="l">
              <a:lnSpc>
                <a:spcPts val="10426"/>
              </a:lnSpc>
            </a:pPr>
            <a:r>
              <a:rPr lang="en-US" sz="8020">
                <a:solidFill>
                  <a:srgbClr val="662D91"/>
                </a:solidFill>
                <a:latin typeface="Optima 4"/>
                <a:ea typeface="Optima 4"/>
                <a:cs typeface="Optima 4"/>
                <a:sym typeface="Optima 4"/>
              </a:rPr>
              <a:t>OBSERVE- Identify Indicators </a:t>
            </a:r>
          </a:p>
        </p:txBody>
      </p:sp>
      <p:sp>
        <p:nvSpPr>
          <p:cNvPr name="TextBox 13" id="13"/>
          <p:cNvSpPr txBox="true"/>
          <p:nvPr/>
        </p:nvSpPr>
        <p:spPr>
          <a:xfrm rot="0">
            <a:off x="2910434" y="2038285"/>
            <a:ext cx="13791972" cy="6143755"/>
          </a:xfrm>
          <a:prstGeom prst="rect">
            <a:avLst/>
          </a:prstGeom>
        </p:spPr>
        <p:txBody>
          <a:bodyPr anchor="t" rtlCol="false" tIns="0" lIns="0" bIns="0" rIns="0">
            <a:spAutoFit/>
          </a:bodyPr>
          <a:lstStyle/>
          <a:p>
            <a:pPr algn="l" marL="754742" indent="-377371" lvl="1">
              <a:lnSpc>
                <a:spcPts val="4894"/>
              </a:lnSpc>
              <a:buFont typeface="Arial"/>
              <a:buChar char="•"/>
            </a:pPr>
            <a:r>
              <a:rPr lang="en-US" sz="3495">
                <a:solidFill>
                  <a:srgbClr val="662D91"/>
                </a:solidFill>
                <a:latin typeface="Optima 3"/>
                <a:ea typeface="Optima 3"/>
                <a:cs typeface="Optima 3"/>
                <a:sym typeface="Optima 3"/>
              </a:rPr>
              <a:t>Identify the individual and environmental indicators for a person who may be experiencing trafficking</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Physical</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Behavioral</a:t>
            </a:r>
          </a:p>
          <a:p>
            <a:pPr algn="l" marL="1509484" indent="-503161" lvl="2">
              <a:lnSpc>
                <a:spcPts val="4894"/>
              </a:lnSpc>
              <a:buFont typeface="Arial"/>
              <a:buChar char="⚬"/>
            </a:pPr>
            <a:r>
              <a:rPr lang="en-US" sz="3495">
                <a:solidFill>
                  <a:srgbClr val="662D91"/>
                </a:solidFill>
                <a:latin typeface="Optima 3"/>
                <a:ea typeface="Optima 3"/>
                <a:cs typeface="Optima 3"/>
                <a:sym typeface="Optima 3"/>
              </a:rPr>
              <a:t>Environmental </a:t>
            </a:r>
          </a:p>
          <a:p>
            <a:pPr algn="l" marL="754742" indent="-377371" lvl="1">
              <a:lnSpc>
                <a:spcPts val="4894"/>
              </a:lnSpc>
              <a:buFont typeface="Arial"/>
              <a:buChar char="•"/>
            </a:pPr>
            <a:r>
              <a:rPr lang="en-US" sz="3495">
                <a:solidFill>
                  <a:srgbClr val="662D91"/>
                </a:solidFill>
                <a:latin typeface="Optima 3"/>
                <a:ea typeface="Optima 3"/>
                <a:cs typeface="Optima 3"/>
                <a:sym typeface="Optima 3"/>
              </a:rPr>
              <a:t>Identification is just the first step before engagement, and it requires knowing and understanding the inherent complexities of trafficking </a:t>
            </a:r>
          </a:p>
          <a:p>
            <a:pPr algn="l" marL="754742" indent="-377371" lvl="1">
              <a:lnSpc>
                <a:spcPts val="4894"/>
              </a:lnSpc>
              <a:buFont typeface="Arial"/>
              <a:buChar char="•"/>
            </a:pPr>
            <a:r>
              <a:rPr lang="en-US" sz="3495">
                <a:solidFill>
                  <a:srgbClr val="662D91"/>
                </a:solidFill>
                <a:latin typeface="Optima 3"/>
                <a:ea typeface="Optima 3"/>
                <a:cs typeface="Optima 3"/>
                <a:sym typeface="Optima 3"/>
              </a:rPr>
              <a:t>It is not always accurate- your actions following identification are more important for talking and building a relationship with the individual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sp>
        <p:nvSpPr>
          <p:cNvPr name="AutoShape 3" id="3"/>
          <p:cNvSpPr/>
          <p:nvPr/>
        </p:nvSpPr>
        <p:spPr>
          <a:xfrm rot="-5400000">
            <a:off x="4474315" y="5114376"/>
            <a:ext cx="7868016" cy="58249"/>
          </a:xfrm>
          <a:prstGeom prst="rect">
            <a:avLst/>
          </a:prstGeom>
          <a:solidFill>
            <a:srgbClr val="662D91"/>
          </a:solidFill>
        </p:spPr>
      </p:sp>
      <p:grpSp>
        <p:nvGrpSpPr>
          <p:cNvPr name="Group 4" id="4"/>
          <p:cNvGrpSpPr/>
          <p:nvPr/>
        </p:nvGrpSpPr>
        <p:grpSpPr>
          <a:xfrm rot="0">
            <a:off x="-78252" y="7845973"/>
            <a:ext cx="18444504" cy="2441027"/>
            <a:chOff x="0" y="0"/>
            <a:chExt cx="24592672" cy="3254703"/>
          </a:xfrm>
        </p:grpSpPr>
        <p:grpSp>
          <p:nvGrpSpPr>
            <p:cNvPr name="Group 5" id="5"/>
            <p:cNvGrpSpPr/>
            <p:nvPr/>
          </p:nvGrpSpPr>
          <p:grpSpPr>
            <a:xfrm rot="0">
              <a:off x="0" y="2530164"/>
              <a:ext cx="24592672" cy="724540"/>
              <a:chOff x="0" y="0"/>
              <a:chExt cx="4857812" cy="143119"/>
            </a:xfrm>
          </p:grpSpPr>
          <p:sp>
            <p:nvSpPr>
              <p:cNvPr name="Freeform 6" id="6"/>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7" id="7"/>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8" id="8"/>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sp>
        <p:nvSpPr>
          <p:cNvPr name="Freeform 9" id="9"/>
          <p:cNvSpPr/>
          <p:nvPr/>
        </p:nvSpPr>
        <p:spPr>
          <a:xfrm flipH="false" flipV="false" rot="0">
            <a:off x="15124793" y="4144062"/>
            <a:ext cx="2975556" cy="5114238"/>
          </a:xfrm>
          <a:custGeom>
            <a:avLst/>
            <a:gdLst/>
            <a:ahLst/>
            <a:cxnLst/>
            <a:rect r="r" b="b" t="t" l="l"/>
            <a:pathLst>
              <a:path h="5114238" w="2975556">
                <a:moveTo>
                  <a:pt x="0" y="0"/>
                </a:moveTo>
                <a:lnTo>
                  <a:pt x="2975556" y="0"/>
                </a:lnTo>
                <a:lnTo>
                  <a:pt x="2975556" y="5114238"/>
                </a:lnTo>
                <a:lnTo>
                  <a:pt x="0" y="5114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028700" y="952500"/>
            <a:ext cx="5508343" cy="1139825"/>
          </a:xfrm>
          <a:prstGeom prst="rect">
            <a:avLst/>
          </a:prstGeom>
        </p:spPr>
        <p:txBody>
          <a:bodyPr anchor="t" rtlCol="false" tIns="0" lIns="0" bIns="0" rIns="0">
            <a:spAutoFit/>
          </a:bodyPr>
          <a:lstStyle/>
          <a:p>
            <a:pPr algn="l">
              <a:lnSpc>
                <a:spcPts val="9099"/>
              </a:lnSpc>
            </a:pPr>
            <a:r>
              <a:rPr lang="en-US" sz="6999">
                <a:solidFill>
                  <a:srgbClr val="662D91"/>
                </a:solidFill>
                <a:latin typeface="Optima 4"/>
                <a:ea typeface="Optima 4"/>
                <a:cs typeface="Optima 4"/>
                <a:sym typeface="Optima 4"/>
              </a:rPr>
              <a:t>Objectives</a:t>
            </a:r>
          </a:p>
        </p:txBody>
      </p:sp>
      <p:sp>
        <p:nvSpPr>
          <p:cNvPr name="TextBox 11" id="11"/>
          <p:cNvSpPr txBox="true"/>
          <p:nvPr/>
        </p:nvSpPr>
        <p:spPr>
          <a:xfrm rot="0">
            <a:off x="1028700" y="2375857"/>
            <a:ext cx="6809337" cy="5228086"/>
          </a:xfrm>
          <a:prstGeom prst="rect">
            <a:avLst/>
          </a:prstGeom>
        </p:spPr>
        <p:txBody>
          <a:bodyPr anchor="t" rtlCol="false" tIns="0" lIns="0" bIns="0" rIns="0">
            <a:spAutoFit/>
          </a:bodyPr>
          <a:lstStyle/>
          <a:p>
            <a:pPr algn="l">
              <a:lnSpc>
                <a:spcPts val="4588"/>
              </a:lnSpc>
            </a:pPr>
            <a:r>
              <a:rPr lang="en-US" sz="3277">
                <a:solidFill>
                  <a:srgbClr val="662D91"/>
                </a:solidFill>
                <a:latin typeface="Optima 3"/>
                <a:ea typeface="Optima 3"/>
                <a:cs typeface="Optima 3"/>
                <a:sym typeface="Optima 3"/>
              </a:rPr>
              <a:t>Description: This presentation will describe the types of trafficking and their associating risk factors in Native communities, define trauma-informed and culturally sensitive methods to working with survivors, and comprehensively examine the SOAR methodology as it relates to Native communities.   </a:t>
            </a:r>
          </a:p>
        </p:txBody>
      </p:sp>
      <p:sp>
        <p:nvSpPr>
          <p:cNvPr name="TextBox 12" id="12"/>
          <p:cNvSpPr txBox="true"/>
          <p:nvPr/>
        </p:nvSpPr>
        <p:spPr>
          <a:xfrm rot="0">
            <a:off x="8631048" y="1598435"/>
            <a:ext cx="6322295" cy="5536803"/>
          </a:xfrm>
          <a:prstGeom prst="rect">
            <a:avLst/>
          </a:prstGeom>
        </p:spPr>
        <p:txBody>
          <a:bodyPr anchor="t" rtlCol="false" tIns="0" lIns="0" bIns="0" rIns="0">
            <a:spAutoFit/>
          </a:bodyPr>
          <a:lstStyle/>
          <a:p>
            <a:pPr algn="l">
              <a:lnSpc>
                <a:spcPts val="4758"/>
              </a:lnSpc>
            </a:pPr>
            <a:r>
              <a:rPr lang="en-US" sz="3398">
                <a:solidFill>
                  <a:srgbClr val="662D91"/>
                </a:solidFill>
                <a:latin typeface="Optima 5"/>
                <a:ea typeface="Optima 5"/>
                <a:cs typeface="Optima 5"/>
                <a:sym typeface="Optima 5"/>
              </a:rPr>
              <a:t>You will learn to: </a:t>
            </a:r>
          </a:p>
          <a:p>
            <a:pPr algn="l">
              <a:lnSpc>
                <a:spcPts val="4325"/>
              </a:lnSpc>
            </a:pPr>
          </a:p>
          <a:p>
            <a:pPr algn="l" marL="667124" indent="-333562" lvl="1">
              <a:lnSpc>
                <a:spcPts val="4325"/>
              </a:lnSpc>
              <a:buAutoNum type="arabicPeriod" startAt="1"/>
            </a:pPr>
            <a:r>
              <a:rPr lang="en-US" sz="3089">
                <a:solidFill>
                  <a:srgbClr val="662D91"/>
                </a:solidFill>
                <a:latin typeface="Optima 4"/>
                <a:ea typeface="Optima 4"/>
                <a:cs typeface="Optima 4"/>
                <a:sym typeface="Optima 4"/>
              </a:rPr>
              <a:t>Utilize a trauma-informed, multidisciplinary approach</a:t>
            </a:r>
          </a:p>
          <a:p>
            <a:pPr algn="l" marL="667124" indent="-333562" lvl="1">
              <a:lnSpc>
                <a:spcPts val="4325"/>
              </a:lnSpc>
              <a:buAutoNum type="arabicPeriod" startAt="1"/>
            </a:pPr>
            <a:r>
              <a:rPr lang="en-US" sz="3089">
                <a:solidFill>
                  <a:srgbClr val="662D91"/>
                </a:solidFill>
                <a:latin typeface="Optima 4"/>
                <a:ea typeface="Optima 4"/>
                <a:cs typeface="Optima 4"/>
                <a:sym typeface="Optima 4"/>
              </a:rPr>
              <a:t>Assess the unique needs of Native American survivors of trafficking</a:t>
            </a:r>
          </a:p>
          <a:p>
            <a:pPr algn="l" marL="667124" indent="-333562" lvl="1">
              <a:lnSpc>
                <a:spcPts val="4325"/>
              </a:lnSpc>
              <a:buAutoNum type="arabicPeriod" startAt="1"/>
            </a:pPr>
            <a:r>
              <a:rPr lang="en-US" sz="3089">
                <a:solidFill>
                  <a:srgbClr val="662D91"/>
                </a:solidFill>
                <a:latin typeface="Optima 4"/>
                <a:ea typeface="Optima 4"/>
                <a:cs typeface="Optima 4"/>
                <a:sym typeface="Optima 4"/>
              </a:rPr>
              <a:t> Deliver the most effective social services to Native American survivors</a:t>
            </a:r>
          </a:p>
        </p:txBody>
      </p:sp>
      <p:grpSp>
        <p:nvGrpSpPr>
          <p:cNvPr name="Group 13" id="13"/>
          <p:cNvGrpSpPr/>
          <p:nvPr/>
        </p:nvGrpSpPr>
        <p:grpSpPr>
          <a:xfrm rot="0">
            <a:off x="0" y="0"/>
            <a:ext cx="21836967" cy="457200"/>
            <a:chOff x="0" y="0"/>
            <a:chExt cx="29115957" cy="609600"/>
          </a:xfrm>
        </p:grpSpPr>
        <p:sp>
          <p:nvSpPr>
            <p:cNvPr name="Freeform 14" id="14"/>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818850" y="660157"/>
            <a:ext cx="13545112"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OBSERVE- Physical Indicators</a:t>
            </a:r>
          </a:p>
        </p:txBody>
      </p:sp>
      <p:sp>
        <p:nvSpPr>
          <p:cNvPr name="TextBox 13" id="13"/>
          <p:cNvSpPr txBox="true"/>
          <p:nvPr/>
        </p:nvSpPr>
        <p:spPr>
          <a:xfrm rot="0">
            <a:off x="2119105" y="2433414"/>
            <a:ext cx="14944601" cy="5334448"/>
          </a:xfrm>
          <a:prstGeom prst="rect">
            <a:avLst/>
          </a:prstGeom>
        </p:spPr>
        <p:txBody>
          <a:bodyPr anchor="t" rtlCol="false" tIns="0" lIns="0" bIns="0" rIns="0">
            <a:spAutoFit/>
          </a:bodyPr>
          <a:lstStyle/>
          <a:p>
            <a:pPr algn="l" marL="817818" indent="-408909" lvl="1">
              <a:lnSpc>
                <a:spcPts val="5303"/>
              </a:lnSpc>
              <a:buFont typeface="Arial"/>
              <a:buChar char="•"/>
            </a:pPr>
            <a:r>
              <a:rPr lang="en-US" sz="3787">
                <a:solidFill>
                  <a:srgbClr val="662D91"/>
                </a:solidFill>
                <a:latin typeface="Optima 3"/>
                <a:ea typeface="Optima 3"/>
                <a:cs typeface="Optima 3"/>
                <a:sym typeface="Optima 3"/>
              </a:rPr>
              <a:t>These physical indicators are surface level and do not tell the full story- engaging with an individual by a utilizing person centered approach is far more important</a:t>
            </a:r>
          </a:p>
          <a:p>
            <a:pPr algn="l" marL="1635635" indent="-545212" lvl="2">
              <a:lnSpc>
                <a:spcPts val="5303"/>
              </a:lnSpc>
              <a:buFont typeface="Arial"/>
              <a:buChar char="⚬"/>
            </a:pPr>
            <a:r>
              <a:rPr lang="en-US" sz="3787">
                <a:solidFill>
                  <a:srgbClr val="662D91"/>
                </a:solidFill>
                <a:latin typeface="Optima 3"/>
                <a:ea typeface="Optima 3"/>
                <a:cs typeface="Optima 3"/>
                <a:sym typeface="Optima 3"/>
              </a:rPr>
              <a:t>Untreated or under-treated workplace injuries</a:t>
            </a:r>
          </a:p>
          <a:p>
            <a:pPr algn="l" marL="1635635" indent="-545212" lvl="2">
              <a:lnSpc>
                <a:spcPts val="5303"/>
              </a:lnSpc>
              <a:buFont typeface="Arial"/>
              <a:buChar char="⚬"/>
            </a:pPr>
            <a:r>
              <a:rPr lang="en-US" sz="3787">
                <a:solidFill>
                  <a:srgbClr val="662D91"/>
                </a:solidFill>
                <a:latin typeface="Optima 3"/>
                <a:ea typeface="Optima 3"/>
                <a:cs typeface="Optima 3"/>
                <a:sym typeface="Optima 3"/>
              </a:rPr>
              <a:t>Bruising or burns, evidence of branding</a:t>
            </a:r>
          </a:p>
          <a:p>
            <a:pPr algn="l" marL="1635635" indent="-545212" lvl="2">
              <a:lnSpc>
                <a:spcPts val="5303"/>
              </a:lnSpc>
              <a:buFont typeface="Arial"/>
              <a:buChar char="⚬"/>
            </a:pPr>
            <a:r>
              <a:rPr lang="en-US" sz="3787">
                <a:solidFill>
                  <a:srgbClr val="662D91"/>
                </a:solidFill>
                <a:latin typeface="Optima 3"/>
                <a:ea typeface="Optima 3"/>
                <a:cs typeface="Optima 3"/>
                <a:sym typeface="Optima 3"/>
              </a:rPr>
              <a:t>Physical impacts of long term trauma</a:t>
            </a:r>
          </a:p>
          <a:p>
            <a:pPr algn="l" marL="1635635" indent="-545212" lvl="2">
              <a:lnSpc>
                <a:spcPts val="5303"/>
              </a:lnSpc>
              <a:buFont typeface="Arial"/>
              <a:buChar char="⚬"/>
            </a:pPr>
            <a:r>
              <a:rPr lang="en-US" sz="3787">
                <a:solidFill>
                  <a:srgbClr val="662D91"/>
                </a:solidFill>
                <a:latin typeface="Optima 3"/>
                <a:ea typeface="Optima 3"/>
                <a:cs typeface="Optima 3"/>
                <a:sym typeface="Optima 3"/>
              </a:rPr>
              <a:t>Evidence of long term or recent physical/sexual abuse</a:t>
            </a:r>
          </a:p>
          <a:p>
            <a:pPr algn="l" marL="1635635" indent="-545212" lvl="2">
              <a:lnSpc>
                <a:spcPts val="5303"/>
              </a:lnSpc>
              <a:buFont typeface="Arial"/>
              <a:buChar char="⚬"/>
            </a:pPr>
            <a:r>
              <a:rPr lang="en-US" sz="3787">
                <a:solidFill>
                  <a:srgbClr val="662D91"/>
                </a:solidFill>
                <a:latin typeface="Optima 3"/>
                <a:ea typeface="Optima 3"/>
                <a:cs typeface="Optima 3"/>
                <a:sym typeface="Optima 3"/>
              </a:rPr>
              <a:t>Exposure to toxic chemicals and respiratory issues from work</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586492" y="614475"/>
            <a:ext cx="14465749"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OBSERVE- Behavioral Indicators</a:t>
            </a:r>
          </a:p>
        </p:txBody>
      </p:sp>
      <p:sp>
        <p:nvSpPr>
          <p:cNvPr name="TextBox 13" id="13"/>
          <p:cNvSpPr txBox="true"/>
          <p:nvPr/>
        </p:nvSpPr>
        <p:spPr>
          <a:xfrm rot="0">
            <a:off x="2397663" y="2070703"/>
            <a:ext cx="15386385" cy="6069395"/>
          </a:xfrm>
          <a:prstGeom prst="rect">
            <a:avLst/>
          </a:prstGeom>
        </p:spPr>
        <p:txBody>
          <a:bodyPr anchor="t" rtlCol="false" tIns="0" lIns="0" bIns="0" rIns="0">
            <a:spAutoFit/>
          </a:bodyPr>
          <a:lstStyle/>
          <a:p>
            <a:pPr algn="l" marL="744324" indent="-372162" lvl="1">
              <a:lnSpc>
                <a:spcPts val="4826"/>
              </a:lnSpc>
              <a:buFont typeface="Arial"/>
              <a:buChar char="•"/>
            </a:pPr>
            <a:r>
              <a:rPr lang="en-US" sz="3447">
                <a:solidFill>
                  <a:srgbClr val="662D91"/>
                </a:solidFill>
                <a:latin typeface="Optima 3"/>
                <a:ea typeface="Optima 3"/>
                <a:cs typeface="Optima 3"/>
                <a:sym typeface="Optima 3"/>
              </a:rPr>
              <a:t>Confusing or contradictory stories</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Inability to focus or concentrate </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Unaware of location, age, or time </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Protects person who harmed them, minimizes abuse </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Guilt/shame about experience</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Reserved, avoiding providing too much information </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Psychological trauma </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Knowledge or behavior outside of typical age range </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Fear of appointment running too long</a:t>
            </a:r>
          </a:p>
          <a:p>
            <a:pPr algn="l" marL="744324" indent="-372162" lvl="1">
              <a:lnSpc>
                <a:spcPts val="4826"/>
              </a:lnSpc>
              <a:buFont typeface="Arial"/>
              <a:buChar char="•"/>
            </a:pPr>
            <a:r>
              <a:rPr lang="en-US" sz="3447">
                <a:solidFill>
                  <a:srgbClr val="662D91"/>
                </a:solidFill>
                <a:latin typeface="Optima 3"/>
                <a:ea typeface="Optima 3"/>
                <a:cs typeface="Optima 3"/>
                <a:sym typeface="Optima 3"/>
              </a:rPr>
              <a:t>Reporting the need to frequently update spouse, friend, or significant other.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768046" y="678337"/>
            <a:ext cx="15936592"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OBSERVE- Environmental Indicators</a:t>
            </a:r>
          </a:p>
        </p:txBody>
      </p:sp>
      <p:sp>
        <p:nvSpPr>
          <p:cNvPr name="TextBox 13" id="13"/>
          <p:cNvSpPr txBox="true"/>
          <p:nvPr/>
        </p:nvSpPr>
        <p:spPr>
          <a:xfrm rot="0">
            <a:off x="2138537" y="2188901"/>
            <a:ext cx="15195611" cy="5823473"/>
          </a:xfrm>
          <a:prstGeom prst="rect">
            <a:avLst/>
          </a:prstGeom>
        </p:spPr>
        <p:txBody>
          <a:bodyPr anchor="t" rtlCol="false" tIns="0" lIns="0" bIns="0" rIns="0">
            <a:spAutoFit/>
          </a:bodyPr>
          <a:lstStyle/>
          <a:p>
            <a:pPr algn="l" marL="793064" indent="-396532" lvl="1">
              <a:lnSpc>
                <a:spcPts val="5142"/>
              </a:lnSpc>
              <a:buFont typeface="Arial"/>
              <a:buChar char="•"/>
            </a:pPr>
            <a:r>
              <a:rPr lang="en-US" sz="3673">
                <a:solidFill>
                  <a:srgbClr val="662D91"/>
                </a:solidFill>
                <a:latin typeface="Optima 3"/>
                <a:ea typeface="Optima 3"/>
                <a:cs typeface="Optima 3"/>
                <a:sym typeface="Optima 3"/>
              </a:rPr>
              <a:t>Accompanied by another individual who answers for them, unable to speak freely </a:t>
            </a:r>
          </a:p>
          <a:p>
            <a:pPr algn="l" marL="1586128" indent="-528709" lvl="2">
              <a:lnSpc>
                <a:spcPts val="5142"/>
              </a:lnSpc>
              <a:buFont typeface="Arial"/>
              <a:buChar char="⚬"/>
            </a:pPr>
            <a:r>
              <a:rPr lang="en-US" sz="3673">
                <a:solidFill>
                  <a:srgbClr val="662D91"/>
                </a:solidFill>
                <a:latin typeface="Optima 3"/>
                <a:ea typeface="Optima 3"/>
                <a:cs typeface="Optima 3"/>
                <a:sym typeface="Optima 3"/>
              </a:rPr>
              <a:t>Person won’t leave them alone under any circumstances </a:t>
            </a:r>
          </a:p>
          <a:p>
            <a:pPr algn="l" marL="793064" indent="-396532" lvl="1">
              <a:lnSpc>
                <a:spcPts val="5142"/>
              </a:lnSpc>
              <a:buFont typeface="Arial"/>
              <a:buChar char="•"/>
            </a:pPr>
            <a:r>
              <a:rPr lang="en-US" sz="3673">
                <a:solidFill>
                  <a:srgbClr val="662D91"/>
                </a:solidFill>
                <a:latin typeface="Optima 3"/>
                <a:ea typeface="Optima 3"/>
                <a:cs typeface="Optima 3"/>
                <a:sym typeface="Optima 3"/>
              </a:rPr>
              <a:t>Living at work or living in overcrowded, unsafe conditions</a:t>
            </a:r>
          </a:p>
          <a:p>
            <a:pPr algn="l" marL="793064" indent="-396532" lvl="1">
              <a:lnSpc>
                <a:spcPts val="5142"/>
              </a:lnSpc>
              <a:buFont typeface="Arial"/>
              <a:buChar char="•"/>
            </a:pPr>
            <a:r>
              <a:rPr lang="en-US" sz="3673">
                <a:solidFill>
                  <a:srgbClr val="662D91"/>
                </a:solidFill>
                <a:latin typeface="Optima 3"/>
                <a:ea typeface="Optima 3"/>
                <a:cs typeface="Optima 3"/>
                <a:sym typeface="Optima 3"/>
              </a:rPr>
              <a:t>Not allowed to take adequate breaks, eat, or drink at work</a:t>
            </a:r>
          </a:p>
          <a:p>
            <a:pPr algn="l" marL="793064" indent="-396532" lvl="1">
              <a:lnSpc>
                <a:spcPts val="5142"/>
              </a:lnSpc>
              <a:buFont typeface="Arial"/>
              <a:buChar char="•"/>
            </a:pPr>
            <a:r>
              <a:rPr lang="en-US" sz="3673">
                <a:solidFill>
                  <a:srgbClr val="662D91"/>
                </a:solidFill>
                <a:latin typeface="Optima 3"/>
                <a:ea typeface="Optima 3"/>
                <a:cs typeface="Optima 3"/>
                <a:sym typeface="Optima 3"/>
              </a:rPr>
              <a:t>Recruited for work different than what currently doing (fraud)</a:t>
            </a:r>
          </a:p>
          <a:p>
            <a:pPr algn="l" marL="793064" indent="-396532" lvl="1">
              <a:lnSpc>
                <a:spcPts val="5142"/>
              </a:lnSpc>
              <a:buFont typeface="Arial"/>
              <a:buChar char="•"/>
            </a:pPr>
            <a:r>
              <a:rPr lang="en-US" sz="3673">
                <a:solidFill>
                  <a:srgbClr val="662D91"/>
                </a:solidFill>
                <a:latin typeface="Optima 3"/>
                <a:ea typeface="Optima 3"/>
                <a:cs typeface="Optima 3"/>
                <a:sym typeface="Optima 3"/>
              </a:rPr>
              <a:t>Experiencing homelessness, living in motel or place with older non relative</a:t>
            </a:r>
          </a:p>
          <a:p>
            <a:pPr algn="l" marL="793064" indent="-396532" lvl="1">
              <a:lnSpc>
                <a:spcPts val="5142"/>
              </a:lnSpc>
              <a:buFont typeface="Arial"/>
              <a:buChar char="•"/>
            </a:pPr>
            <a:r>
              <a:rPr lang="en-US" sz="3673">
                <a:solidFill>
                  <a:srgbClr val="662D91"/>
                </a:solidFill>
                <a:latin typeface="Optima 3"/>
                <a:ea typeface="Optima 3"/>
                <a:cs typeface="Optima 3"/>
                <a:sym typeface="Optima 3"/>
              </a:rPr>
              <a:t>Frequent sexual harassment at work</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998043" y="614475"/>
            <a:ext cx="15476599"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OBSERVE- Additional Indicators</a:t>
            </a:r>
          </a:p>
        </p:txBody>
      </p:sp>
      <p:sp>
        <p:nvSpPr>
          <p:cNvPr name="TextBox 13" id="13"/>
          <p:cNvSpPr txBox="true"/>
          <p:nvPr/>
        </p:nvSpPr>
        <p:spPr>
          <a:xfrm rot="0">
            <a:off x="2340298" y="2354605"/>
            <a:ext cx="14792089" cy="5473014"/>
          </a:xfrm>
          <a:prstGeom prst="rect">
            <a:avLst/>
          </a:prstGeom>
        </p:spPr>
        <p:txBody>
          <a:bodyPr anchor="t" rtlCol="false" tIns="0" lIns="0" bIns="0" rIns="0">
            <a:spAutoFit/>
          </a:bodyPr>
          <a:lstStyle/>
          <a:p>
            <a:pPr algn="l" marL="958441" indent="-479221" lvl="1">
              <a:lnSpc>
                <a:spcPts val="6214"/>
              </a:lnSpc>
              <a:buFont typeface="Arial"/>
              <a:buChar char="•"/>
            </a:pPr>
            <a:r>
              <a:rPr lang="en-US" sz="4439">
                <a:solidFill>
                  <a:srgbClr val="662D91"/>
                </a:solidFill>
                <a:latin typeface="Optima 3"/>
                <a:ea typeface="Optima 3"/>
                <a:cs typeface="Optima 3"/>
                <a:sym typeface="Optima 3"/>
              </a:rPr>
              <a:t>Does not manage own money</a:t>
            </a:r>
          </a:p>
          <a:p>
            <a:pPr algn="l" marL="958441" indent="-479221" lvl="1">
              <a:lnSpc>
                <a:spcPts val="6214"/>
              </a:lnSpc>
              <a:buFont typeface="Arial"/>
              <a:buChar char="•"/>
            </a:pPr>
            <a:r>
              <a:rPr lang="en-US" sz="4439">
                <a:solidFill>
                  <a:srgbClr val="662D91"/>
                </a:solidFill>
                <a:latin typeface="Optima 3"/>
                <a:ea typeface="Optima 3"/>
                <a:cs typeface="Optima 3"/>
                <a:sym typeface="Optima 3"/>
              </a:rPr>
              <a:t>Carries large amounts of cash</a:t>
            </a:r>
          </a:p>
          <a:p>
            <a:pPr algn="l" marL="958441" indent="-479221" lvl="1">
              <a:lnSpc>
                <a:spcPts val="6214"/>
              </a:lnSpc>
              <a:buFont typeface="Arial"/>
              <a:buChar char="•"/>
            </a:pPr>
            <a:r>
              <a:rPr lang="en-US" sz="4439">
                <a:solidFill>
                  <a:srgbClr val="662D91"/>
                </a:solidFill>
                <a:latin typeface="Optima 3"/>
                <a:ea typeface="Optima 3"/>
                <a:cs typeface="Optima 3"/>
                <a:sym typeface="Optima 3"/>
              </a:rPr>
              <a:t>Does not possess legal documents</a:t>
            </a:r>
          </a:p>
          <a:p>
            <a:pPr algn="l" marL="958441" indent="-479221" lvl="1">
              <a:lnSpc>
                <a:spcPts val="6214"/>
              </a:lnSpc>
              <a:buFont typeface="Arial"/>
              <a:buChar char="•"/>
            </a:pPr>
            <a:r>
              <a:rPr lang="en-US" sz="4439">
                <a:solidFill>
                  <a:srgbClr val="662D91"/>
                </a:solidFill>
                <a:latin typeface="Optima 3"/>
                <a:ea typeface="Optima 3"/>
                <a:cs typeface="Optima 3"/>
                <a:sym typeface="Optima 3"/>
              </a:rPr>
              <a:t>Says they are not paid, underpaid, or pay is withheld</a:t>
            </a:r>
          </a:p>
          <a:p>
            <a:pPr algn="l" marL="958441" indent="-479221" lvl="1">
              <a:lnSpc>
                <a:spcPts val="6214"/>
              </a:lnSpc>
              <a:buFont typeface="Arial"/>
              <a:buChar char="•"/>
            </a:pPr>
            <a:r>
              <a:rPr lang="en-US" sz="4439">
                <a:solidFill>
                  <a:srgbClr val="662D91"/>
                </a:solidFill>
                <a:latin typeface="Optima 3"/>
                <a:ea typeface="Optima 3"/>
                <a:cs typeface="Optima 3"/>
                <a:sym typeface="Optima 3"/>
              </a:rPr>
              <a:t>Provides scripted or inconsistent story </a:t>
            </a:r>
          </a:p>
          <a:p>
            <a:pPr algn="l" marL="958441" indent="-479221" lvl="1">
              <a:lnSpc>
                <a:spcPts val="6214"/>
              </a:lnSpc>
              <a:buFont typeface="Arial"/>
              <a:buChar char="•"/>
            </a:pPr>
            <a:r>
              <a:rPr lang="en-US" sz="4439">
                <a:solidFill>
                  <a:srgbClr val="662D91"/>
                </a:solidFill>
                <a:latin typeface="Optima 3"/>
                <a:ea typeface="Optima 3"/>
                <a:cs typeface="Optima 3"/>
                <a:sym typeface="Optima 3"/>
              </a:rPr>
              <a:t>Difficulty regulating emotions </a:t>
            </a:r>
          </a:p>
          <a:p>
            <a:pPr algn="l" marL="958441" indent="-479221" lvl="1">
              <a:lnSpc>
                <a:spcPts val="6214"/>
              </a:lnSpc>
              <a:buFont typeface="Arial"/>
              <a:buChar char="•"/>
            </a:pPr>
            <a:r>
              <a:rPr lang="en-US" sz="4439">
                <a:solidFill>
                  <a:srgbClr val="662D91"/>
                </a:solidFill>
                <a:latin typeface="Optima 3"/>
                <a:ea typeface="Optima 3"/>
                <a:cs typeface="Optima 3"/>
                <a:sym typeface="Optima 3"/>
              </a:rPr>
              <a:t>Struggling with sense of self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998043" y="614475"/>
            <a:ext cx="15476599"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OBSERVE- Barriers to Identification</a:t>
            </a:r>
          </a:p>
        </p:txBody>
      </p:sp>
      <p:sp>
        <p:nvSpPr>
          <p:cNvPr name="TextBox 13" id="13"/>
          <p:cNvSpPr txBox="true"/>
          <p:nvPr/>
        </p:nvSpPr>
        <p:spPr>
          <a:xfrm rot="0">
            <a:off x="3073082" y="2142945"/>
            <a:ext cx="15214918" cy="7115355"/>
          </a:xfrm>
          <a:prstGeom prst="rect">
            <a:avLst/>
          </a:prstGeom>
        </p:spPr>
        <p:txBody>
          <a:bodyPr anchor="t" rtlCol="false" tIns="0" lIns="0" bIns="0" rIns="0">
            <a:spAutoFit/>
          </a:bodyPr>
          <a:lstStyle/>
          <a:p>
            <a:pPr algn="l" marL="792623" indent="-396312" lvl="1">
              <a:lnSpc>
                <a:spcPts val="5139"/>
              </a:lnSpc>
              <a:buFont typeface="Arial"/>
              <a:buChar char="•"/>
            </a:pPr>
            <a:r>
              <a:rPr lang="en-US" sz="3671">
                <a:solidFill>
                  <a:srgbClr val="662D91"/>
                </a:solidFill>
                <a:latin typeface="Optima 3"/>
                <a:ea typeface="Optima 3"/>
                <a:cs typeface="Optima 3"/>
                <a:sym typeface="Optima 3"/>
              </a:rPr>
              <a:t>Individual barriers</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Lacks understanding of their legal rights or what they are experiencing is trafficking</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Fears law enforcement or retaliation from trafficker</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Fears reporting could return them to another abusive situation</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Lacks identification documentation</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Language barrier</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Distrust of providers</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Non-Native providers without cultural sensitivity</a:t>
            </a:r>
          </a:p>
          <a:p>
            <a:pPr algn="l" marL="1585247" indent="-528416" lvl="2">
              <a:lnSpc>
                <a:spcPts val="5139"/>
              </a:lnSpc>
              <a:buFont typeface="Arial"/>
              <a:buChar char="⚬"/>
            </a:pPr>
            <a:r>
              <a:rPr lang="en-US" sz="3671">
                <a:solidFill>
                  <a:srgbClr val="662D91"/>
                </a:solidFill>
                <a:latin typeface="Optima 3"/>
                <a:ea typeface="Optima 3"/>
                <a:cs typeface="Optima 3"/>
                <a:sym typeface="Optima 3"/>
              </a:rPr>
              <a:t>Resources are far away, lack of transportation</a:t>
            </a:r>
          </a:p>
          <a:p>
            <a:pPr algn="l" marL="2377870" indent="-594467" lvl="3">
              <a:lnSpc>
                <a:spcPts val="5139"/>
              </a:lnSpc>
              <a:buFont typeface="Arial"/>
              <a:buChar char="￭"/>
            </a:pPr>
            <a:r>
              <a:rPr lang="en-US" sz="3671">
                <a:solidFill>
                  <a:srgbClr val="662D91"/>
                </a:solidFill>
                <a:latin typeface="Optima 3"/>
                <a:ea typeface="Optima 3"/>
                <a:cs typeface="Optima 3"/>
                <a:sym typeface="Optima 3"/>
              </a:rPr>
              <a:t>Esp. Rural tribal communities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998043" y="614475"/>
            <a:ext cx="15476599"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OBSERVE- Barriers to Identification</a:t>
            </a:r>
          </a:p>
        </p:txBody>
      </p:sp>
      <p:sp>
        <p:nvSpPr>
          <p:cNvPr name="TextBox 13" id="13"/>
          <p:cNvSpPr txBox="true"/>
          <p:nvPr/>
        </p:nvSpPr>
        <p:spPr>
          <a:xfrm rot="0">
            <a:off x="1793743" y="2075353"/>
            <a:ext cx="15186076" cy="6237402"/>
          </a:xfrm>
          <a:prstGeom prst="rect">
            <a:avLst/>
          </a:prstGeom>
        </p:spPr>
        <p:txBody>
          <a:bodyPr anchor="t" rtlCol="false" tIns="0" lIns="0" bIns="0" rIns="0">
            <a:spAutoFit/>
          </a:bodyPr>
          <a:lstStyle/>
          <a:p>
            <a:pPr algn="l" marL="694704" indent="-347352" lvl="1">
              <a:lnSpc>
                <a:spcPts val="4504"/>
              </a:lnSpc>
              <a:buFont typeface="Arial"/>
              <a:buChar char="•"/>
            </a:pPr>
            <a:r>
              <a:rPr lang="en-US" sz="3217">
                <a:solidFill>
                  <a:srgbClr val="662D91"/>
                </a:solidFill>
                <a:latin typeface="Optima 3"/>
                <a:ea typeface="Optima 3"/>
                <a:cs typeface="Optima 3"/>
                <a:sym typeface="Optima 3"/>
              </a:rPr>
              <a:t>Provider-Related Barriers</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Lacks knowledge about human trafficking </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Has preconceived notions of people who have experienced trafficking</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 "Checks off boxes" without seeing the full situation </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Inadequate understanding of federal, state, and Tribal human trafficking laws</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Lacks trauma-informed care training</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Lacks access to interpreters or cultural sensitivity training</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Lacks information on good referral options</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Attributes behaviors to harmful cultural stereotypes</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Misidentifies the case</a:t>
            </a:r>
          </a:p>
          <a:p>
            <a:pPr algn="l" marL="1389408" indent="-463136" lvl="2">
              <a:lnSpc>
                <a:spcPts val="4504"/>
              </a:lnSpc>
              <a:buFont typeface="Arial"/>
              <a:buChar char="⚬"/>
            </a:pPr>
            <a:r>
              <a:rPr lang="en-US" sz="3217">
                <a:solidFill>
                  <a:srgbClr val="662D91"/>
                </a:solidFill>
                <a:latin typeface="Optima 3"/>
                <a:ea typeface="Optima 3"/>
                <a:cs typeface="Optima 3"/>
                <a:sym typeface="Optima 3"/>
              </a:rPr>
              <a:t>Presence of bias or victim-blaming attitudes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998043" y="614475"/>
            <a:ext cx="15476599"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OBSERVE- Cultural Sensitivity</a:t>
            </a:r>
          </a:p>
        </p:txBody>
      </p:sp>
      <p:sp>
        <p:nvSpPr>
          <p:cNvPr name="TextBox 13" id="13"/>
          <p:cNvSpPr txBox="true"/>
          <p:nvPr/>
        </p:nvSpPr>
        <p:spPr>
          <a:xfrm rot="0">
            <a:off x="1887142" y="2384199"/>
            <a:ext cx="14513717" cy="5546475"/>
          </a:xfrm>
          <a:prstGeom prst="rect">
            <a:avLst/>
          </a:prstGeom>
        </p:spPr>
        <p:txBody>
          <a:bodyPr anchor="t" rtlCol="false" tIns="0" lIns="0" bIns="0" rIns="0">
            <a:spAutoFit/>
          </a:bodyPr>
          <a:lstStyle/>
          <a:p>
            <a:pPr algn="l" marL="756094" indent="-378047" lvl="1">
              <a:lnSpc>
                <a:spcPts val="4902"/>
              </a:lnSpc>
              <a:buFont typeface="Arial"/>
              <a:buChar char="•"/>
            </a:pPr>
            <a:r>
              <a:rPr lang="en-US" sz="3502">
                <a:solidFill>
                  <a:srgbClr val="662D91"/>
                </a:solidFill>
                <a:latin typeface="Optima 3"/>
                <a:ea typeface="Optima 3"/>
                <a:cs typeface="Optima 3"/>
                <a:sym typeface="Optima 3"/>
              </a:rPr>
              <a:t>Allow for space to see Native providers if available, and provide language services for translation </a:t>
            </a:r>
          </a:p>
          <a:p>
            <a:pPr algn="l" marL="756094" indent="-378047" lvl="1">
              <a:lnSpc>
                <a:spcPts val="4902"/>
              </a:lnSpc>
              <a:buFont typeface="Arial"/>
              <a:buChar char="•"/>
            </a:pPr>
            <a:r>
              <a:rPr lang="en-US" sz="3502">
                <a:solidFill>
                  <a:srgbClr val="662D91"/>
                </a:solidFill>
                <a:latin typeface="Optima 3"/>
                <a:ea typeface="Optima 3"/>
                <a:cs typeface="Optima 3"/>
                <a:sym typeface="Optima 3"/>
              </a:rPr>
              <a:t>Understand that traditional healing practices (ceremonies, community gatherings, etc.) are incredibly important for health services</a:t>
            </a:r>
          </a:p>
          <a:p>
            <a:pPr algn="l" marL="756094" indent="-378047" lvl="1">
              <a:lnSpc>
                <a:spcPts val="4902"/>
              </a:lnSpc>
              <a:buFont typeface="Arial"/>
              <a:buChar char="•"/>
            </a:pPr>
            <a:r>
              <a:rPr lang="en-US" sz="3502">
                <a:solidFill>
                  <a:srgbClr val="662D91"/>
                </a:solidFill>
                <a:latin typeface="Optima 3"/>
                <a:ea typeface="Optima 3"/>
                <a:cs typeface="Optima 3"/>
                <a:sym typeface="Optima 3"/>
              </a:rPr>
              <a:t>Respond to the individual’s needs, they are the knowledge holders and will be open to having a conversation about what services feel most comfortable for them, especially in an IHS setting</a:t>
            </a:r>
          </a:p>
          <a:p>
            <a:pPr algn="l" marL="756094" indent="-378047" lvl="1">
              <a:lnSpc>
                <a:spcPts val="4902"/>
              </a:lnSpc>
              <a:buFont typeface="Arial"/>
              <a:buChar char="•"/>
            </a:pPr>
            <a:r>
              <a:rPr lang="en-US" sz="3502">
                <a:solidFill>
                  <a:srgbClr val="662D91"/>
                </a:solidFill>
                <a:latin typeface="Optima 3"/>
                <a:ea typeface="Optima 3"/>
                <a:cs typeface="Optima 3"/>
                <a:sym typeface="Optima 3"/>
              </a:rPr>
              <a:t>Utilize third party local organizations that specifically service Native communities and provide traditional services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4433995" y="567836"/>
            <a:ext cx="11192262"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ASK- Screen and Identify</a:t>
            </a:r>
          </a:p>
        </p:txBody>
      </p:sp>
      <p:sp>
        <p:nvSpPr>
          <p:cNvPr name="TextBox 13" id="13"/>
          <p:cNvSpPr txBox="true"/>
          <p:nvPr/>
        </p:nvSpPr>
        <p:spPr>
          <a:xfrm rot="0">
            <a:off x="2171161" y="2255368"/>
            <a:ext cx="15283829" cy="5700064"/>
          </a:xfrm>
          <a:prstGeom prst="rect">
            <a:avLst/>
          </a:prstGeom>
        </p:spPr>
        <p:txBody>
          <a:bodyPr anchor="t" rtlCol="false" tIns="0" lIns="0" bIns="0" rIns="0">
            <a:spAutoFit/>
          </a:bodyPr>
          <a:lstStyle/>
          <a:p>
            <a:pPr algn="l" marL="777323" indent="-388661" lvl="1">
              <a:lnSpc>
                <a:spcPts val="5040"/>
              </a:lnSpc>
              <a:buFont typeface="Arial"/>
              <a:buChar char="•"/>
            </a:pPr>
            <a:r>
              <a:rPr lang="en-US" sz="3600">
                <a:solidFill>
                  <a:srgbClr val="662D91"/>
                </a:solidFill>
                <a:latin typeface="Optima 3"/>
                <a:ea typeface="Optima 3"/>
                <a:cs typeface="Optima 3"/>
                <a:sym typeface="Optima 3"/>
              </a:rPr>
              <a:t>The process of screening individuals and identifying them as people who may have experienced trafficking in a trauma informed and person centered way </a:t>
            </a:r>
          </a:p>
          <a:p>
            <a:pPr algn="l" marL="777323" indent="-388661" lvl="1">
              <a:lnSpc>
                <a:spcPts val="5040"/>
              </a:lnSpc>
              <a:buFont typeface="Arial"/>
              <a:buChar char="•"/>
            </a:pPr>
            <a:r>
              <a:rPr lang="en-US" sz="3600">
                <a:solidFill>
                  <a:srgbClr val="662D91"/>
                </a:solidFill>
                <a:latin typeface="Optima 3"/>
                <a:ea typeface="Optima 3"/>
                <a:cs typeface="Optima 3"/>
                <a:sym typeface="Optima 3"/>
              </a:rPr>
              <a:t>Your role as a provider</a:t>
            </a:r>
          </a:p>
          <a:p>
            <a:pPr algn="l" marL="1554646" indent="-518215" lvl="2">
              <a:lnSpc>
                <a:spcPts val="5040"/>
              </a:lnSpc>
              <a:buFont typeface="Arial"/>
              <a:buChar char="⚬"/>
            </a:pPr>
            <a:r>
              <a:rPr lang="en-US" sz="3600">
                <a:solidFill>
                  <a:srgbClr val="662D91"/>
                </a:solidFill>
                <a:latin typeface="Optima 3"/>
                <a:ea typeface="Optima 3"/>
                <a:cs typeface="Optima 3"/>
                <a:sym typeface="Optima 3"/>
              </a:rPr>
              <a:t>You do not have to be an expert to identify trafficking, as long as you follow procedure and practice person centered care</a:t>
            </a:r>
          </a:p>
          <a:p>
            <a:pPr algn="l" marL="1554646" indent="-518215" lvl="2">
              <a:lnSpc>
                <a:spcPts val="5040"/>
              </a:lnSpc>
              <a:buFont typeface="Arial"/>
              <a:buChar char="⚬"/>
            </a:pPr>
            <a:r>
              <a:rPr lang="en-US" sz="3600">
                <a:solidFill>
                  <a:srgbClr val="662D91"/>
                </a:solidFill>
                <a:latin typeface="Optima 3"/>
                <a:ea typeface="Optima 3"/>
                <a:cs typeface="Optima 3"/>
                <a:sym typeface="Optima 3"/>
              </a:rPr>
              <a:t>Stick to facts needed to identify needs and service allocation</a:t>
            </a:r>
          </a:p>
          <a:p>
            <a:pPr algn="l" marL="1554646" indent="-518215" lvl="2">
              <a:lnSpc>
                <a:spcPts val="5040"/>
              </a:lnSpc>
              <a:buFont typeface="Arial"/>
              <a:buChar char="⚬"/>
            </a:pPr>
            <a:r>
              <a:rPr lang="en-US" sz="3600">
                <a:solidFill>
                  <a:srgbClr val="662D91"/>
                </a:solidFill>
                <a:latin typeface="Optima 3"/>
                <a:ea typeface="Optima 3"/>
                <a:cs typeface="Optima 3"/>
                <a:sym typeface="Optima 3"/>
              </a:rPr>
              <a:t>Do not ask in depth questions</a:t>
            </a:r>
          </a:p>
          <a:p>
            <a:pPr algn="l" marL="1554646" indent="-518215" lvl="2">
              <a:lnSpc>
                <a:spcPts val="5040"/>
              </a:lnSpc>
              <a:buFont typeface="Arial"/>
              <a:buChar char="⚬"/>
            </a:pPr>
            <a:r>
              <a:rPr lang="en-US" sz="3600">
                <a:solidFill>
                  <a:srgbClr val="662D91"/>
                </a:solidFill>
                <a:latin typeface="Optima 3"/>
                <a:ea typeface="Optima 3"/>
                <a:cs typeface="Optima 3"/>
                <a:sym typeface="Optima 3"/>
              </a:rPr>
              <a:t>Refer to appropriate services </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846947" y="706808"/>
            <a:ext cx="13932257"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ASK- Create a Safe Environment</a:t>
            </a:r>
          </a:p>
        </p:txBody>
      </p:sp>
      <p:sp>
        <p:nvSpPr>
          <p:cNvPr name="TextBox 13" id="13"/>
          <p:cNvSpPr txBox="true"/>
          <p:nvPr/>
        </p:nvSpPr>
        <p:spPr>
          <a:xfrm rot="0">
            <a:off x="1577329" y="2262935"/>
            <a:ext cx="15681971" cy="5754458"/>
          </a:xfrm>
          <a:prstGeom prst="rect">
            <a:avLst/>
          </a:prstGeom>
        </p:spPr>
        <p:txBody>
          <a:bodyPr anchor="t" rtlCol="false" tIns="0" lIns="0" bIns="0" rIns="0">
            <a:spAutoFit/>
          </a:bodyPr>
          <a:lstStyle/>
          <a:p>
            <a:pPr algn="l" marL="641324" indent="-320662" lvl="1">
              <a:lnSpc>
                <a:spcPts val="4158"/>
              </a:lnSpc>
              <a:buFont typeface="Arial"/>
              <a:buChar char="•"/>
            </a:pPr>
            <a:r>
              <a:rPr lang="en-US" sz="2970">
                <a:solidFill>
                  <a:srgbClr val="662D91"/>
                </a:solidFill>
                <a:latin typeface="Optima 3"/>
                <a:ea typeface="Optima 3"/>
                <a:cs typeface="Optima 3"/>
                <a:sym typeface="Optima 3"/>
              </a:rPr>
              <a:t>Ask for permission to speak to an individual before engaging</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Ensure that the meeting space is private, neutral, and comfortable</a:t>
            </a:r>
          </a:p>
          <a:p>
            <a:pPr algn="l" marL="1282648" indent="-427549" lvl="2">
              <a:lnSpc>
                <a:spcPts val="4158"/>
              </a:lnSpc>
              <a:buFont typeface="Arial"/>
              <a:buChar char="⚬"/>
            </a:pPr>
            <a:r>
              <a:rPr lang="en-US" sz="2970">
                <a:solidFill>
                  <a:srgbClr val="662D91"/>
                </a:solidFill>
                <a:latin typeface="Optima 3"/>
                <a:ea typeface="Optima 3"/>
                <a:cs typeface="Optima 3"/>
                <a:sym typeface="Optima 3"/>
              </a:rPr>
              <a:t>Open the space in a good way, with prayers or smudging if appropriate and with consent</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Provide a brief tour to familiarize client with space</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Explain your role, the purpose of the conversation, and the role of other service providers</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Be aware of your verbal and non-verbal social cues</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If needed, secure the appropriate interpreter</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Review confidentiality and not sharing information unless given specific, written permission</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Have all documents explaining services, confidentiality, and victim’s rights printed out in plain, preferred language to provide </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968778" y="705829"/>
            <a:ext cx="15519305"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ASK- Person Centered Interviewing</a:t>
            </a:r>
          </a:p>
        </p:txBody>
      </p:sp>
      <p:sp>
        <p:nvSpPr>
          <p:cNvPr name="TextBox 13" id="13"/>
          <p:cNvSpPr txBox="true"/>
          <p:nvPr/>
        </p:nvSpPr>
        <p:spPr>
          <a:xfrm rot="0">
            <a:off x="1577329" y="2261957"/>
            <a:ext cx="15681971" cy="6802319"/>
          </a:xfrm>
          <a:prstGeom prst="rect">
            <a:avLst/>
          </a:prstGeom>
        </p:spPr>
        <p:txBody>
          <a:bodyPr anchor="t" rtlCol="false" tIns="0" lIns="0" bIns="0" rIns="0">
            <a:spAutoFit/>
          </a:bodyPr>
          <a:lstStyle/>
          <a:p>
            <a:pPr algn="l" marL="641324" indent="-320662" lvl="1">
              <a:lnSpc>
                <a:spcPts val="4158"/>
              </a:lnSpc>
              <a:buFont typeface="Arial"/>
              <a:buChar char="•"/>
            </a:pPr>
            <a:r>
              <a:rPr lang="en-US" sz="2970">
                <a:solidFill>
                  <a:srgbClr val="662D91"/>
                </a:solidFill>
                <a:latin typeface="Optima 3"/>
                <a:ea typeface="Optima 3"/>
                <a:cs typeface="Optima 3"/>
                <a:sym typeface="Optima 3"/>
              </a:rPr>
              <a:t>Get informed consent from individual prior to asking questions related to potential violence or trafficking</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Inform client of purpose of questions and how they may be used </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Inform individual of confidentiality and any limitation associated with mandatory reporting</a:t>
            </a:r>
          </a:p>
          <a:p>
            <a:pPr algn="l" marL="1282648" indent="-427549" lvl="2">
              <a:lnSpc>
                <a:spcPts val="4158"/>
              </a:lnSpc>
              <a:buFont typeface="Arial"/>
              <a:buChar char="⚬"/>
            </a:pPr>
            <a:r>
              <a:rPr lang="en-US" sz="2970">
                <a:solidFill>
                  <a:srgbClr val="662D91"/>
                </a:solidFill>
                <a:latin typeface="Optima 3"/>
                <a:ea typeface="Optima 3"/>
                <a:cs typeface="Optima 3"/>
                <a:sym typeface="Optima 3"/>
              </a:rPr>
              <a:t>Get to know your local state and Tribal laws on issues of mandatory reporting </a:t>
            </a:r>
          </a:p>
          <a:p>
            <a:pPr algn="l" marL="641324" indent="-320662" lvl="1">
              <a:lnSpc>
                <a:spcPts val="4158"/>
              </a:lnSpc>
              <a:buFont typeface="Arial"/>
              <a:buChar char="•"/>
            </a:pPr>
            <a:r>
              <a:rPr lang="en-US" sz="2970">
                <a:solidFill>
                  <a:srgbClr val="662D91"/>
                </a:solidFill>
                <a:latin typeface="Optima 3"/>
                <a:ea typeface="Optima 3"/>
                <a:cs typeface="Optima 3"/>
                <a:sym typeface="Optima 3"/>
              </a:rPr>
              <a:t>If your space allows and the client consents, try to get some one on one meeting time at every visit</a:t>
            </a:r>
          </a:p>
          <a:p>
            <a:pPr algn="l" marL="1282648" indent="-427549" lvl="2">
              <a:lnSpc>
                <a:spcPts val="4158"/>
              </a:lnSpc>
              <a:buFont typeface="Arial"/>
              <a:buChar char="⚬"/>
            </a:pPr>
            <a:r>
              <a:rPr lang="en-US" sz="2970">
                <a:solidFill>
                  <a:srgbClr val="662D91"/>
                </a:solidFill>
                <a:latin typeface="Optima 3"/>
                <a:ea typeface="Optima 3"/>
                <a:cs typeface="Optima 3"/>
                <a:sym typeface="Optima 3"/>
              </a:rPr>
              <a:t>Have policy in place to try and separate client from potential trafficker if suspected</a:t>
            </a:r>
          </a:p>
          <a:p>
            <a:pPr algn="l" marL="1282648" indent="-427549" lvl="2">
              <a:lnSpc>
                <a:spcPts val="4158"/>
              </a:lnSpc>
              <a:buFont typeface="Arial"/>
              <a:buChar char="⚬"/>
            </a:pPr>
            <a:r>
              <a:rPr lang="en-US" sz="2970">
                <a:solidFill>
                  <a:srgbClr val="662D91"/>
                </a:solidFill>
                <a:latin typeface="Optima 3"/>
                <a:ea typeface="Optima 3"/>
                <a:cs typeface="Optima 3"/>
                <a:sym typeface="Optima 3"/>
              </a:rPr>
              <a:t>If translation services are needed, make sure translator is professional and translates everything verbatim</a:t>
            </a:r>
          </a:p>
          <a:p>
            <a:pPr algn="l" marL="1923972" indent="-480993" lvl="3">
              <a:lnSpc>
                <a:spcPts val="4158"/>
              </a:lnSpc>
              <a:buFont typeface="Arial"/>
              <a:buChar char="￭"/>
            </a:pPr>
            <a:r>
              <a:rPr lang="en-US" sz="2970">
                <a:solidFill>
                  <a:srgbClr val="662D91"/>
                </a:solidFill>
                <a:latin typeface="Optima 3"/>
                <a:ea typeface="Optima 3"/>
                <a:cs typeface="Optima 3"/>
                <a:sym typeface="Optima 3"/>
              </a:rPr>
              <a:t>Professional native language translation may be less available</a:t>
            </a:r>
          </a:p>
          <a:p>
            <a:pPr algn="l" marL="2565296" indent="-513059" lvl="4">
              <a:lnSpc>
                <a:spcPts val="4158"/>
              </a:lnSpc>
              <a:buFont typeface="Arial"/>
              <a:buChar char="•"/>
            </a:pPr>
            <a:r>
              <a:rPr lang="en-US" sz="2970">
                <a:solidFill>
                  <a:srgbClr val="662D91"/>
                </a:solidFill>
                <a:latin typeface="Optima 3"/>
                <a:ea typeface="Optima 3"/>
                <a:cs typeface="Optima 3"/>
                <a:sym typeface="Optima 3"/>
              </a:rPr>
              <a:t>Utilize whatever is available, and make sure staff is trained on how to engage with interpretation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9743595"/>
            <a:ext cx="18444504" cy="543405"/>
            <a:chOff x="0" y="0"/>
            <a:chExt cx="4857812" cy="143119"/>
          </a:xfrm>
        </p:grpSpPr>
        <p:sp>
          <p:nvSpPr>
            <p:cNvPr name="Freeform 4" id="4"/>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5" id="5"/>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grpSp>
        <p:nvGrpSpPr>
          <p:cNvPr name="Group 6" id="6"/>
          <p:cNvGrpSpPr/>
          <p:nvPr/>
        </p:nvGrpSpPr>
        <p:grpSpPr>
          <a:xfrm rot="0">
            <a:off x="0" y="0"/>
            <a:ext cx="21836967" cy="457200"/>
            <a:chOff x="0" y="0"/>
            <a:chExt cx="29115957" cy="609600"/>
          </a:xfrm>
        </p:grpSpPr>
        <p:sp>
          <p:nvSpPr>
            <p:cNvPr name="Freeform 7" id="7"/>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10" id="10"/>
          <p:cNvSpPr/>
          <p:nvPr/>
        </p:nvSpPr>
        <p:spPr>
          <a:xfrm flipH="false" flipV="false" rot="0">
            <a:off x="638655" y="2816834"/>
            <a:ext cx="6583691" cy="6441466"/>
          </a:xfrm>
          <a:custGeom>
            <a:avLst/>
            <a:gdLst/>
            <a:ahLst/>
            <a:cxnLst/>
            <a:rect r="r" b="b" t="t" l="l"/>
            <a:pathLst>
              <a:path h="6441466" w="6583691">
                <a:moveTo>
                  <a:pt x="0" y="0"/>
                </a:moveTo>
                <a:lnTo>
                  <a:pt x="6583691" y="0"/>
                </a:lnTo>
                <a:lnTo>
                  <a:pt x="6583691" y="6441466"/>
                </a:lnTo>
                <a:lnTo>
                  <a:pt x="0" y="6441466"/>
                </a:lnTo>
                <a:lnTo>
                  <a:pt x="0" y="0"/>
                </a:lnTo>
                <a:close/>
              </a:path>
            </a:pathLst>
          </a:custGeom>
          <a:blipFill>
            <a:blip r:embed="rId5"/>
            <a:stretch>
              <a:fillRect l="-8394" t="0" r="-38467" b="0"/>
            </a:stretch>
          </a:blipFill>
        </p:spPr>
      </p:sp>
      <p:sp>
        <p:nvSpPr>
          <p:cNvPr name="TextBox 11" id="11"/>
          <p:cNvSpPr txBox="true"/>
          <p:nvPr/>
        </p:nvSpPr>
        <p:spPr>
          <a:xfrm rot="0">
            <a:off x="798455" y="1583926"/>
            <a:ext cx="10555054" cy="747133"/>
          </a:xfrm>
          <a:prstGeom prst="rect">
            <a:avLst/>
          </a:prstGeom>
        </p:spPr>
        <p:txBody>
          <a:bodyPr anchor="t" rtlCol="false" tIns="0" lIns="0" bIns="0" rIns="0">
            <a:spAutoFit/>
          </a:bodyPr>
          <a:lstStyle/>
          <a:p>
            <a:pPr algn="l">
              <a:lnSpc>
                <a:spcPts val="5544"/>
              </a:lnSpc>
            </a:pPr>
            <a:r>
              <a:rPr lang="en-US" b="true" sz="3960">
                <a:solidFill>
                  <a:srgbClr val="662D91"/>
                </a:solidFill>
                <a:latin typeface="Optima 2 Bold"/>
                <a:ea typeface="Optima 2 Bold"/>
                <a:cs typeface="Optima 2 Bold"/>
                <a:sym typeface="Optima 2 Bold"/>
              </a:rPr>
              <a:t>Senior Violence Response Training Coordinator</a:t>
            </a:r>
          </a:p>
        </p:txBody>
      </p:sp>
      <p:sp>
        <p:nvSpPr>
          <p:cNvPr name="TextBox 12" id="12"/>
          <p:cNvSpPr txBox="true"/>
          <p:nvPr/>
        </p:nvSpPr>
        <p:spPr>
          <a:xfrm rot="0">
            <a:off x="1597453" y="529402"/>
            <a:ext cx="5563127" cy="805553"/>
          </a:xfrm>
          <a:prstGeom prst="rect">
            <a:avLst/>
          </a:prstGeom>
        </p:spPr>
        <p:txBody>
          <a:bodyPr anchor="t" rtlCol="false" tIns="0" lIns="0" bIns="0" rIns="0">
            <a:spAutoFit/>
          </a:bodyPr>
          <a:lstStyle/>
          <a:p>
            <a:pPr algn="l">
              <a:lnSpc>
                <a:spcPts val="6524"/>
              </a:lnSpc>
            </a:pPr>
            <a:r>
              <a:rPr lang="en-US" sz="4660">
                <a:solidFill>
                  <a:srgbClr val="662D91"/>
                </a:solidFill>
                <a:latin typeface="Optima 5"/>
                <a:ea typeface="Optima 5"/>
                <a:cs typeface="Optima 5"/>
                <a:sym typeface="Optima 5"/>
              </a:rPr>
              <a:t>Patrick Gallegos</a:t>
            </a:r>
          </a:p>
        </p:txBody>
      </p:sp>
      <p:sp>
        <p:nvSpPr>
          <p:cNvPr name="TextBox 13" id="13"/>
          <p:cNvSpPr txBox="true"/>
          <p:nvPr/>
        </p:nvSpPr>
        <p:spPr>
          <a:xfrm rot="0">
            <a:off x="7952642" y="3017304"/>
            <a:ext cx="9495076" cy="5992421"/>
          </a:xfrm>
          <a:prstGeom prst="rect">
            <a:avLst/>
          </a:prstGeom>
        </p:spPr>
        <p:txBody>
          <a:bodyPr anchor="t" rtlCol="false" tIns="0" lIns="0" bIns="0" rIns="0">
            <a:spAutoFit/>
          </a:bodyPr>
          <a:lstStyle/>
          <a:p>
            <a:pPr algn="l">
              <a:lnSpc>
                <a:spcPts val="3171"/>
              </a:lnSpc>
            </a:pPr>
            <a:r>
              <a:rPr lang="en-US" sz="2265">
                <a:solidFill>
                  <a:srgbClr val="662D91"/>
                </a:solidFill>
                <a:latin typeface="Optima 4"/>
                <a:ea typeface="Optima 4"/>
                <a:cs typeface="Optima 4"/>
                <a:sym typeface="Optima 4"/>
              </a:rPr>
              <a:t>Patrick Gallegos has been working in the violence prevention and advocacy field for over four years, with a specialty in Missing and murdered Indigenous Persons (MMIP) and trafficking in tribal communities. They have a B.A. from the University of New Mexico in English and Native American Studies. They are passionate about deconstructing colonial systems of power through education, awareness, and direct action. Patrick believes white supremacy is upheld through neo-colonialism and capitalism, and building lateral structures of community power is essential to uprooting racist systems of oppression. </a:t>
            </a:r>
          </a:p>
          <a:p>
            <a:pPr algn="l">
              <a:lnSpc>
                <a:spcPts val="3171"/>
              </a:lnSpc>
            </a:pPr>
            <a:r>
              <a:rPr lang="en-US" sz="2265">
                <a:solidFill>
                  <a:srgbClr val="662D91"/>
                </a:solidFill>
                <a:latin typeface="Optima 4"/>
                <a:ea typeface="Optima 4"/>
                <a:cs typeface="Optima 4"/>
                <a:sym typeface="Optima 4"/>
              </a:rPr>
              <a:t> </a:t>
            </a:r>
          </a:p>
          <a:p>
            <a:pPr algn="l">
              <a:lnSpc>
                <a:spcPts val="3171"/>
              </a:lnSpc>
            </a:pPr>
            <a:r>
              <a:rPr lang="en-US" sz="2265">
                <a:solidFill>
                  <a:srgbClr val="662D91"/>
                </a:solidFill>
                <a:latin typeface="Optima 4"/>
                <a:ea typeface="Optima 4"/>
                <a:cs typeface="Optima 4"/>
                <a:sym typeface="Optima 4"/>
              </a:rPr>
              <a:t>Patrick was born and raised in Albuquerque, New Mexico, and has strong ties to their community in the city. Patrick hopes they can build a better life for their relatives and community members in New Mexico as they work to undo centuries of exploitation in whatever small ways they can. </a:t>
            </a:r>
          </a:p>
          <a:p>
            <a:pPr algn="ctr">
              <a:lnSpc>
                <a:spcPts val="3171"/>
              </a:lnSpc>
            </a:pPr>
          </a:p>
        </p:txBody>
      </p:sp>
      <p:grpSp>
        <p:nvGrpSpPr>
          <p:cNvPr name="Group 14" id="14"/>
          <p:cNvGrpSpPr/>
          <p:nvPr/>
        </p:nvGrpSpPr>
        <p:grpSpPr>
          <a:xfrm rot="0">
            <a:off x="12700180" y="63147"/>
            <a:ext cx="8572124" cy="2235906"/>
            <a:chOff x="0" y="0"/>
            <a:chExt cx="11429498" cy="2981208"/>
          </a:xfrm>
        </p:grpSpPr>
        <p:sp>
          <p:nvSpPr>
            <p:cNvPr name="Freeform 15" id="15"/>
            <p:cNvSpPr/>
            <p:nvPr/>
          </p:nvSpPr>
          <p:spPr>
            <a:xfrm flipH="false" flipV="false" rot="0">
              <a:off x="0" y="1095341"/>
              <a:ext cx="11429498" cy="1885867"/>
            </a:xfrm>
            <a:custGeom>
              <a:avLst/>
              <a:gdLst/>
              <a:ahLst/>
              <a:cxnLst/>
              <a:rect r="r" b="b" t="t" l="l"/>
              <a:pathLst>
                <a:path h="1885867" w="11429498">
                  <a:moveTo>
                    <a:pt x="0" y="0"/>
                  </a:moveTo>
                  <a:lnTo>
                    <a:pt x="11429498" y="0"/>
                  </a:lnTo>
                  <a:lnTo>
                    <a:pt x="11429498" y="1885867"/>
                  </a:lnTo>
                  <a:lnTo>
                    <a:pt x="0" y="1885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494243" y="0"/>
              <a:ext cx="5874640" cy="2981208"/>
            </a:xfrm>
            <a:custGeom>
              <a:avLst/>
              <a:gdLst/>
              <a:ahLst/>
              <a:cxnLst/>
              <a:rect r="r" b="b" t="t" l="l"/>
              <a:pathLst>
                <a:path h="2981208" w="5874640">
                  <a:moveTo>
                    <a:pt x="0" y="0"/>
                  </a:moveTo>
                  <a:lnTo>
                    <a:pt x="5874639" y="0"/>
                  </a:lnTo>
                  <a:lnTo>
                    <a:pt x="5874639" y="2981208"/>
                  </a:lnTo>
                  <a:lnTo>
                    <a:pt x="0" y="2981208"/>
                  </a:lnTo>
                  <a:lnTo>
                    <a:pt x="0" y="0"/>
                  </a:lnTo>
                  <a:close/>
                </a:path>
              </a:pathLst>
            </a:custGeom>
            <a:blipFill>
              <a:blip r:embed="rId8"/>
              <a:stretch>
                <a:fillRect l="0" t="0" r="0" b="0"/>
              </a:stretch>
            </a:blipFill>
          </p:spPr>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219577" y="705339"/>
            <a:ext cx="16397474"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ASK- Trauma-Informed Interviewing</a:t>
            </a:r>
          </a:p>
        </p:txBody>
      </p:sp>
      <p:sp>
        <p:nvSpPr>
          <p:cNvPr name="TextBox 13" id="13"/>
          <p:cNvSpPr txBox="true"/>
          <p:nvPr/>
        </p:nvSpPr>
        <p:spPr>
          <a:xfrm rot="0">
            <a:off x="2289431" y="2059734"/>
            <a:ext cx="13709138" cy="6413566"/>
          </a:xfrm>
          <a:prstGeom prst="rect">
            <a:avLst/>
          </a:prstGeom>
        </p:spPr>
        <p:txBody>
          <a:bodyPr anchor="t" rtlCol="false" tIns="0" lIns="0" bIns="0" rIns="0">
            <a:spAutoFit/>
          </a:bodyPr>
          <a:lstStyle/>
          <a:p>
            <a:pPr algn="l" marL="874626" indent="-437313" lvl="1">
              <a:lnSpc>
                <a:spcPts val="5671"/>
              </a:lnSpc>
              <a:buFont typeface="Arial"/>
              <a:buChar char="•"/>
            </a:pPr>
            <a:r>
              <a:rPr lang="en-US" sz="4051">
                <a:solidFill>
                  <a:srgbClr val="662D91"/>
                </a:solidFill>
                <a:latin typeface="Optima 3"/>
                <a:ea typeface="Optima 3"/>
                <a:cs typeface="Optima 3"/>
                <a:sym typeface="Optima 3"/>
              </a:rPr>
              <a:t>The goal is NOT disclosure </a:t>
            </a:r>
          </a:p>
          <a:p>
            <a:pPr algn="l" marL="1749251" indent="-583084" lvl="2">
              <a:lnSpc>
                <a:spcPts val="5671"/>
              </a:lnSpc>
              <a:buFont typeface="Arial"/>
              <a:buChar char="⚬"/>
            </a:pPr>
            <a:r>
              <a:rPr lang="en-US" sz="4051">
                <a:solidFill>
                  <a:srgbClr val="662D91"/>
                </a:solidFill>
                <a:latin typeface="Optima 3"/>
                <a:ea typeface="Optima 3"/>
                <a:cs typeface="Optima 3"/>
                <a:sym typeface="Optima 3"/>
              </a:rPr>
              <a:t>The goal is to identify support and resources for individual </a:t>
            </a:r>
          </a:p>
          <a:p>
            <a:pPr algn="l" marL="1749251" indent="-583084" lvl="2">
              <a:lnSpc>
                <a:spcPts val="5671"/>
              </a:lnSpc>
              <a:buFont typeface="Arial"/>
              <a:buChar char="⚬"/>
            </a:pPr>
            <a:r>
              <a:rPr lang="en-US" sz="4051">
                <a:solidFill>
                  <a:srgbClr val="662D91"/>
                </a:solidFill>
                <a:latin typeface="Optima 3"/>
                <a:ea typeface="Optima 3"/>
                <a:cs typeface="Optima 3"/>
                <a:sym typeface="Optima 3"/>
              </a:rPr>
              <a:t>To know and understand circumstances</a:t>
            </a:r>
          </a:p>
          <a:p>
            <a:pPr algn="l" marL="874626" indent="-437313" lvl="1">
              <a:lnSpc>
                <a:spcPts val="5671"/>
              </a:lnSpc>
              <a:buFont typeface="Arial"/>
              <a:buChar char="•"/>
            </a:pPr>
            <a:r>
              <a:rPr lang="en-US" sz="4051">
                <a:solidFill>
                  <a:srgbClr val="662D91"/>
                </a:solidFill>
                <a:latin typeface="Optima 3"/>
                <a:ea typeface="Optima 3"/>
                <a:cs typeface="Optima 3"/>
                <a:sym typeface="Optima 3"/>
              </a:rPr>
              <a:t>Prioritize the individual’s sense of safety and well being</a:t>
            </a:r>
          </a:p>
          <a:p>
            <a:pPr algn="l" marL="874626" indent="-437313" lvl="1">
              <a:lnSpc>
                <a:spcPts val="5671"/>
              </a:lnSpc>
              <a:buFont typeface="Arial"/>
              <a:buChar char="•"/>
            </a:pPr>
            <a:r>
              <a:rPr lang="en-US" sz="4051">
                <a:solidFill>
                  <a:srgbClr val="662D91"/>
                </a:solidFill>
                <a:latin typeface="Optima 3"/>
                <a:ea typeface="Optima 3"/>
                <a:cs typeface="Optima 3"/>
                <a:sym typeface="Optima 3"/>
              </a:rPr>
              <a:t>Minimize need to retell traumatic stories </a:t>
            </a:r>
          </a:p>
          <a:p>
            <a:pPr algn="l" marL="874626" indent="-437313" lvl="1">
              <a:lnSpc>
                <a:spcPts val="5671"/>
              </a:lnSpc>
              <a:buFont typeface="Arial"/>
              <a:buChar char="•"/>
            </a:pPr>
            <a:r>
              <a:rPr lang="en-US" sz="4051">
                <a:solidFill>
                  <a:srgbClr val="662D91"/>
                </a:solidFill>
                <a:latin typeface="Optima 3"/>
                <a:ea typeface="Optima 3"/>
                <a:cs typeface="Optima 3"/>
                <a:sym typeface="Optima 3"/>
              </a:rPr>
              <a:t>Offer education on trauma/trafficking</a:t>
            </a:r>
          </a:p>
          <a:p>
            <a:pPr algn="l" marL="874626" indent="-437313" lvl="1">
              <a:lnSpc>
                <a:spcPts val="5671"/>
              </a:lnSpc>
              <a:buFont typeface="Arial"/>
              <a:buChar char="•"/>
            </a:pPr>
            <a:r>
              <a:rPr lang="en-US" sz="4051">
                <a:solidFill>
                  <a:srgbClr val="662D91"/>
                </a:solidFill>
                <a:latin typeface="Optima 3"/>
                <a:ea typeface="Optima 3"/>
                <a:cs typeface="Optima 3"/>
                <a:sym typeface="Optima 3"/>
              </a:rPr>
              <a:t>Affirm resilience and appreciation</a:t>
            </a:r>
          </a:p>
          <a:p>
            <a:pPr algn="l" marL="874626" indent="-437313" lvl="1">
              <a:lnSpc>
                <a:spcPts val="5671"/>
              </a:lnSpc>
              <a:buFont typeface="Arial"/>
              <a:buChar char="•"/>
            </a:pPr>
            <a:r>
              <a:rPr lang="en-US" sz="4051">
                <a:solidFill>
                  <a:srgbClr val="662D91"/>
                </a:solidFill>
                <a:latin typeface="Optima 3"/>
                <a:ea typeface="Optima 3"/>
                <a:cs typeface="Optima 3"/>
                <a:sym typeface="Optima 3"/>
              </a:rPr>
              <a:t>Provide services and resources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715266" y="695949"/>
            <a:ext cx="16857467" cy="1270378"/>
          </a:xfrm>
          <a:prstGeom prst="rect">
            <a:avLst/>
          </a:prstGeom>
        </p:spPr>
        <p:txBody>
          <a:bodyPr anchor="t" rtlCol="false" tIns="0" lIns="0" bIns="0" rIns="0">
            <a:spAutoFit/>
          </a:bodyPr>
          <a:lstStyle/>
          <a:p>
            <a:pPr algn="l">
              <a:lnSpc>
                <a:spcPts val="10010"/>
              </a:lnSpc>
            </a:pPr>
            <a:r>
              <a:rPr lang="en-US" sz="7700">
                <a:solidFill>
                  <a:srgbClr val="662D91"/>
                </a:solidFill>
                <a:latin typeface="Optima 4"/>
                <a:ea typeface="Optima 4"/>
                <a:cs typeface="Optima 4"/>
                <a:sym typeface="Optima 4"/>
              </a:rPr>
              <a:t>ASK- Universal Education vs Screening</a:t>
            </a:r>
          </a:p>
        </p:txBody>
      </p:sp>
      <p:sp>
        <p:nvSpPr>
          <p:cNvPr name="TextBox 13" id="13"/>
          <p:cNvSpPr txBox="true"/>
          <p:nvPr/>
        </p:nvSpPr>
        <p:spPr>
          <a:xfrm rot="0">
            <a:off x="1519561" y="2472641"/>
            <a:ext cx="15248878" cy="5265518"/>
          </a:xfrm>
          <a:prstGeom prst="rect">
            <a:avLst/>
          </a:prstGeom>
        </p:spPr>
        <p:txBody>
          <a:bodyPr anchor="t" rtlCol="false" tIns="0" lIns="0" bIns="0" rIns="0">
            <a:spAutoFit/>
          </a:bodyPr>
          <a:lstStyle/>
          <a:p>
            <a:pPr algn="l" marL="711667" indent="-355834" lvl="1">
              <a:lnSpc>
                <a:spcPts val="4614"/>
              </a:lnSpc>
              <a:buFont typeface="Arial"/>
              <a:buChar char="•"/>
            </a:pPr>
            <a:r>
              <a:rPr lang="en-US" sz="3296">
                <a:solidFill>
                  <a:srgbClr val="662D91"/>
                </a:solidFill>
                <a:latin typeface="Optima 3"/>
                <a:ea typeface="Optima 3"/>
                <a:cs typeface="Optima 3"/>
                <a:sym typeface="Optima 3"/>
              </a:rPr>
              <a:t>Universal education- To determine the individuals needs while simultaneously educating the individual on the ways that interpersonal relationships, work environments, Tribal community health,  or other sociological factors may inform and influence an individual’s situation and presenting issue </a:t>
            </a:r>
          </a:p>
          <a:p>
            <a:pPr algn="l" marL="1423335" indent="-474445" lvl="2">
              <a:lnSpc>
                <a:spcPts val="4614"/>
              </a:lnSpc>
              <a:buFont typeface="Arial"/>
              <a:buChar char="⚬"/>
            </a:pPr>
            <a:r>
              <a:rPr lang="en-US" sz="3296">
                <a:solidFill>
                  <a:srgbClr val="662D91"/>
                </a:solidFill>
                <a:latin typeface="Optima 3"/>
                <a:ea typeface="Optima 3"/>
                <a:cs typeface="Optima 3"/>
                <a:sym typeface="Optima 3"/>
              </a:rPr>
              <a:t>Based on collaboration and partnership between the individual and provider</a:t>
            </a:r>
          </a:p>
          <a:p>
            <a:pPr algn="l" marL="711667" indent="-355834" lvl="1">
              <a:lnSpc>
                <a:spcPts val="4614"/>
              </a:lnSpc>
              <a:buFont typeface="Arial"/>
              <a:buChar char="•"/>
            </a:pPr>
            <a:r>
              <a:rPr lang="en-US" sz="3296">
                <a:solidFill>
                  <a:srgbClr val="662D91"/>
                </a:solidFill>
                <a:latin typeface="Optima 3"/>
                <a:ea typeface="Optima 3"/>
                <a:cs typeface="Optima 3"/>
                <a:sym typeface="Optima 3"/>
              </a:rPr>
              <a:t>Screening- To identify and secure understanding through a standardized set of questions about trafficking (valid and reliable)</a:t>
            </a:r>
          </a:p>
          <a:p>
            <a:pPr algn="l" marL="1423335" indent="-474445" lvl="2">
              <a:lnSpc>
                <a:spcPts val="4614"/>
              </a:lnSpc>
              <a:buFont typeface="Arial"/>
              <a:buChar char="⚬"/>
            </a:pPr>
            <a:r>
              <a:rPr lang="en-US" sz="3296">
                <a:solidFill>
                  <a:srgbClr val="662D91"/>
                </a:solidFill>
                <a:latin typeface="Optima 3"/>
                <a:ea typeface="Optima 3"/>
                <a:cs typeface="Optima 3"/>
                <a:sym typeface="Optima 3"/>
              </a:rPr>
              <a:t>Hierarchical and determined by results of questioning</a:t>
            </a:r>
          </a:p>
          <a:p>
            <a:pPr algn="l" marL="1423335" indent="-474445" lvl="2">
              <a:lnSpc>
                <a:spcPts val="4614"/>
              </a:lnSpc>
              <a:buFont typeface="Arial"/>
              <a:buChar char="⚬"/>
            </a:pPr>
            <a:r>
              <a:rPr lang="en-US" sz="3296">
                <a:solidFill>
                  <a:srgbClr val="662D91"/>
                </a:solidFill>
                <a:latin typeface="Optima 3"/>
                <a:ea typeface="Optima 3"/>
                <a:cs typeface="Optima 3"/>
                <a:sym typeface="Optima 3"/>
              </a:rPr>
              <a:t>How many folks have screening questions for trafficking at their work?</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4332486" y="631909"/>
            <a:ext cx="10662491" cy="1442800"/>
          </a:xfrm>
          <a:prstGeom prst="rect">
            <a:avLst/>
          </a:prstGeom>
        </p:spPr>
        <p:txBody>
          <a:bodyPr anchor="t" rtlCol="false" tIns="0" lIns="0" bIns="0" rIns="0">
            <a:spAutoFit/>
          </a:bodyPr>
          <a:lstStyle/>
          <a:p>
            <a:pPr algn="l">
              <a:lnSpc>
                <a:spcPts val="11491"/>
              </a:lnSpc>
            </a:pPr>
            <a:r>
              <a:rPr lang="en-US" sz="8839">
                <a:solidFill>
                  <a:srgbClr val="662D91"/>
                </a:solidFill>
                <a:latin typeface="Optima 4"/>
                <a:ea typeface="Optima 4"/>
                <a:cs typeface="Optima 4"/>
                <a:sym typeface="Optima 4"/>
              </a:rPr>
              <a:t>ASK- Screening Tools</a:t>
            </a:r>
          </a:p>
        </p:txBody>
      </p:sp>
      <p:sp>
        <p:nvSpPr>
          <p:cNvPr name="TextBox 13" id="13"/>
          <p:cNvSpPr txBox="true"/>
          <p:nvPr/>
        </p:nvSpPr>
        <p:spPr>
          <a:xfrm rot="0">
            <a:off x="1892036" y="2277993"/>
            <a:ext cx="15017816" cy="6084205"/>
          </a:xfrm>
          <a:prstGeom prst="rect">
            <a:avLst/>
          </a:prstGeom>
        </p:spPr>
        <p:txBody>
          <a:bodyPr anchor="t" rtlCol="false" tIns="0" lIns="0" bIns="0" rIns="0">
            <a:spAutoFit/>
          </a:bodyPr>
          <a:lstStyle/>
          <a:p>
            <a:pPr algn="l" marL="747961" indent="-373980" lvl="1">
              <a:lnSpc>
                <a:spcPts val="4850"/>
              </a:lnSpc>
              <a:buFont typeface="Arial"/>
              <a:buChar char="•"/>
            </a:pPr>
            <a:r>
              <a:rPr lang="en-US" sz="3464" u="sng">
                <a:solidFill>
                  <a:srgbClr val="662D91"/>
                </a:solidFill>
                <a:latin typeface="Optima 3"/>
                <a:ea typeface="Optima 3"/>
                <a:cs typeface="Optima 3"/>
                <a:sym typeface="Optima 3"/>
                <a:hlinkClick r:id="rId6" tooltip="https://nhttac.acf.hhs.gov/sites/default/files/2018-07/adult_human_trafficking_screening_tool_and_guide.pdf"/>
              </a:rPr>
              <a:t>Adult Human Trafficking Screening Tool </a:t>
            </a:r>
            <a:r>
              <a:rPr lang="en-US" sz="3464" u="sng">
                <a:solidFill>
                  <a:srgbClr val="662D91"/>
                </a:solidFill>
                <a:latin typeface="Optima 3"/>
                <a:ea typeface="Optima 3"/>
                <a:cs typeface="Optima 3"/>
                <a:sym typeface="Optima 3"/>
                <a:hlinkClick r:id="rId7" tooltip="https://nhttac.acf.hhs.gov/sites/default/files/2018-07/adult_human_trafficking_screening_tool_and_guide.pdf"/>
              </a:rPr>
              <a:t>and Guide</a:t>
            </a:r>
          </a:p>
          <a:p>
            <a:pPr algn="l" marL="1495921" indent="-498640" lvl="2">
              <a:lnSpc>
                <a:spcPts val="4850"/>
              </a:lnSpc>
              <a:buFont typeface="Arial"/>
              <a:buChar char="⚬"/>
            </a:pPr>
            <a:r>
              <a:rPr lang="en-US" sz="3464">
                <a:solidFill>
                  <a:srgbClr val="662D91"/>
                </a:solidFill>
                <a:latin typeface="Optima 3"/>
                <a:ea typeface="Optima 3"/>
                <a:cs typeface="Optima 3"/>
                <a:sym typeface="Optima 3"/>
              </a:rPr>
              <a:t>National Human Trafficking Training and Technical Assistance Center</a:t>
            </a:r>
          </a:p>
          <a:p>
            <a:pPr algn="l" marL="747961" indent="-373980" lvl="1">
              <a:lnSpc>
                <a:spcPts val="4850"/>
              </a:lnSpc>
              <a:buFont typeface="Arial"/>
              <a:buChar char="•"/>
            </a:pPr>
            <a:r>
              <a:rPr lang="en-US" sz="3464" u="sng">
                <a:solidFill>
                  <a:srgbClr val="662D91"/>
                </a:solidFill>
                <a:latin typeface="Optima 3"/>
                <a:ea typeface="Optima 3"/>
                <a:cs typeface="Optima 3"/>
                <a:sym typeface="Optima 3"/>
                <a:hlinkClick r:id="rId8" tooltip="https://www.ojp.gov/pdffiles1/nij/grants/246713.pdf"/>
              </a:rPr>
              <a:t>Screening for Human Trafficking</a:t>
            </a:r>
          </a:p>
          <a:p>
            <a:pPr algn="l" marL="1495921" indent="-498640" lvl="2">
              <a:lnSpc>
                <a:spcPts val="4850"/>
              </a:lnSpc>
              <a:buFont typeface="Arial"/>
              <a:buChar char="⚬"/>
            </a:pPr>
            <a:r>
              <a:rPr lang="en-US" sz="3464">
                <a:solidFill>
                  <a:srgbClr val="662D91"/>
                </a:solidFill>
                <a:latin typeface="Optima 3"/>
                <a:ea typeface="Optima 3"/>
                <a:cs typeface="Optima 3"/>
                <a:sym typeface="Optima 3"/>
              </a:rPr>
              <a:t>Guidelines for Administering the Trafficking Victim Identification Tool (TVIT), VERA Institute of Justice </a:t>
            </a:r>
          </a:p>
          <a:p>
            <a:pPr algn="l" marL="747961" indent="-373980" lvl="1">
              <a:lnSpc>
                <a:spcPts val="4850"/>
              </a:lnSpc>
              <a:buFont typeface="Arial"/>
              <a:buChar char="•"/>
            </a:pPr>
            <a:r>
              <a:rPr lang="en-US" sz="3464" u="sng">
                <a:solidFill>
                  <a:srgbClr val="662D91"/>
                </a:solidFill>
                <a:latin typeface="Optima 3"/>
                <a:ea typeface="Optima 3"/>
                <a:cs typeface="Optima 3"/>
                <a:sym typeface="Optima 3"/>
                <a:hlinkClick r:id="rId9" tooltip="https://pubmed.ncbi.nlm.nih.gov/34667976/"/>
              </a:rPr>
              <a:t>Rapid Appraisal for Trafficking</a:t>
            </a:r>
          </a:p>
          <a:p>
            <a:pPr algn="l" marL="1495921" indent="-498640" lvl="2">
              <a:lnSpc>
                <a:spcPts val="4850"/>
              </a:lnSpc>
              <a:buFont typeface="Arial"/>
              <a:buChar char="⚬"/>
            </a:pPr>
            <a:r>
              <a:rPr lang="en-US" sz="3464">
                <a:solidFill>
                  <a:srgbClr val="662D91"/>
                </a:solidFill>
                <a:latin typeface="Optima 3"/>
                <a:ea typeface="Optima 3"/>
                <a:cs typeface="Optima 3"/>
                <a:sym typeface="Optima 3"/>
              </a:rPr>
              <a:t>Journal of the American College of Emergency Physicians Open</a:t>
            </a:r>
          </a:p>
          <a:p>
            <a:pPr algn="l" marL="747961" indent="-373980" lvl="1">
              <a:lnSpc>
                <a:spcPts val="4850"/>
              </a:lnSpc>
              <a:buFont typeface="Arial"/>
              <a:buChar char="•"/>
            </a:pPr>
            <a:r>
              <a:rPr lang="en-US" sz="3464">
                <a:solidFill>
                  <a:srgbClr val="662D91"/>
                </a:solidFill>
                <a:latin typeface="Optima 3"/>
                <a:ea typeface="Optima 3"/>
                <a:cs typeface="Optima 3"/>
                <a:sym typeface="Optima 3"/>
              </a:rPr>
              <a:t>No trafficking screening tools specifically for Native communities have been developed or validated, but it is still possible to adapt what is available to fit unique needs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68727"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4332486" y="631909"/>
            <a:ext cx="10662491" cy="1442800"/>
          </a:xfrm>
          <a:prstGeom prst="rect">
            <a:avLst/>
          </a:prstGeom>
        </p:spPr>
        <p:txBody>
          <a:bodyPr anchor="t" rtlCol="false" tIns="0" lIns="0" bIns="0" rIns="0">
            <a:spAutoFit/>
          </a:bodyPr>
          <a:lstStyle/>
          <a:p>
            <a:pPr algn="l">
              <a:lnSpc>
                <a:spcPts val="11491"/>
              </a:lnSpc>
            </a:pPr>
            <a:r>
              <a:rPr lang="en-US" sz="8839">
                <a:solidFill>
                  <a:srgbClr val="662D91"/>
                </a:solidFill>
                <a:latin typeface="Optima 4"/>
                <a:ea typeface="Optima 4"/>
                <a:cs typeface="Optima 4"/>
                <a:sym typeface="Optima 4"/>
              </a:rPr>
              <a:t>ASK- Screening Tools</a:t>
            </a:r>
          </a:p>
        </p:txBody>
      </p:sp>
      <p:sp>
        <p:nvSpPr>
          <p:cNvPr name="TextBox 13" id="13"/>
          <p:cNvSpPr txBox="true"/>
          <p:nvPr/>
        </p:nvSpPr>
        <p:spPr>
          <a:xfrm rot="0">
            <a:off x="1892036" y="3092132"/>
            <a:ext cx="14716725" cy="3769368"/>
          </a:xfrm>
          <a:prstGeom prst="rect">
            <a:avLst/>
          </a:prstGeom>
        </p:spPr>
        <p:txBody>
          <a:bodyPr anchor="t" rtlCol="false" tIns="0" lIns="0" bIns="0" rIns="0">
            <a:spAutoFit/>
          </a:bodyPr>
          <a:lstStyle/>
          <a:p>
            <a:pPr algn="l" marL="1163139" indent="-581569" lvl="1">
              <a:lnSpc>
                <a:spcPts val="7542"/>
              </a:lnSpc>
              <a:buFont typeface="Arial"/>
              <a:buChar char="•"/>
            </a:pPr>
            <a:r>
              <a:rPr lang="en-US" sz="5387" u="sng">
                <a:solidFill>
                  <a:srgbClr val="662D91"/>
                </a:solidFill>
                <a:latin typeface="Optima 3"/>
                <a:ea typeface="Optima 3"/>
                <a:cs typeface="Optima 3"/>
                <a:sym typeface="Optima 3"/>
                <a:hlinkClick r:id="rId6" tooltip="https://acf.gov/sites/default/files/documents/otip/adult_human_trafficking_screening_tool_and_guide.pdf"/>
              </a:rPr>
              <a:t>Adult Human Trafficking Screening Tool </a:t>
            </a:r>
            <a:r>
              <a:rPr lang="en-US" sz="5387" u="sng">
                <a:solidFill>
                  <a:srgbClr val="662D91"/>
                </a:solidFill>
                <a:latin typeface="Optima 3"/>
                <a:ea typeface="Optima 3"/>
                <a:cs typeface="Optima 3"/>
                <a:sym typeface="Optima 3"/>
                <a:hlinkClick r:id="rId7" tooltip="https://acf.gov/sites/default/files/documents/otip/adult_human_trafficking_screening_tool_and_guide.pdf"/>
              </a:rPr>
              <a:t>and Guide EXAMPLE</a:t>
            </a:r>
          </a:p>
          <a:p>
            <a:pPr algn="l" marL="2326278" indent="-775426" lvl="2">
              <a:lnSpc>
                <a:spcPts val="7542"/>
              </a:lnSpc>
              <a:buFont typeface="Arial"/>
              <a:buChar char="⚬"/>
            </a:pPr>
            <a:r>
              <a:rPr lang="en-US" sz="5387">
                <a:solidFill>
                  <a:srgbClr val="662D91"/>
                </a:solidFill>
                <a:latin typeface="Optima 3"/>
                <a:ea typeface="Optima 3"/>
                <a:cs typeface="Optima 3"/>
                <a:sym typeface="Optima 3"/>
                <a:hlinkClick r:id="rId8" tooltip="https://acf.gov/sites/default/files/documents/otip/adult_human_trafficking_screening_tool_and_guide.pdf"/>
              </a:rPr>
              <a:t>National Human Trafficking Training and Technical Assistance Center</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400050" y="573551"/>
            <a:ext cx="15487900" cy="1412499"/>
          </a:xfrm>
          <a:prstGeom prst="rect">
            <a:avLst/>
          </a:prstGeom>
        </p:spPr>
        <p:txBody>
          <a:bodyPr anchor="t" rtlCol="false" tIns="0" lIns="0" bIns="0" rIns="0">
            <a:spAutoFit/>
          </a:bodyPr>
          <a:lstStyle/>
          <a:p>
            <a:pPr algn="l">
              <a:lnSpc>
                <a:spcPts val="11231"/>
              </a:lnSpc>
            </a:pPr>
            <a:r>
              <a:rPr lang="en-US" sz="8639">
                <a:solidFill>
                  <a:srgbClr val="662D91"/>
                </a:solidFill>
                <a:latin typeface="Optima 4"/>
                <a:ea typeface="Optima 4"/>
                <a:cs typeface="Optima 4"/>
                <a:sym typeface="Optima 4"/>
              </a:rPr>
              <a:t>ASK- Responding to Disclosures</a:t>
            </a:r>
          </a:p>
        </p:txBody>
      </p:sp>
      <p:sp>
        <p:nvSpPr>
          <p:cNvPr name="TextBox 13" id="13"/>
          <p:cNvSpPr txBox="true"/>
          <p:nvPr/>
        </p:nvSpPr>
        <p:spPr>
          <a:xfrm rot="0">
            <a:off x="2174622" y="2275069"/>
            <a:ext cx="14453673" cy="5641612"/>
          </a:xfrm>
          <a:prstGeom prst="rect">
            <a:avLst/>
          </a:prstGeom>
        </p:spPr>
        <p:txBody>
          <a:bodyPr anchor="t" rtlCol="false" tIns="0" lIns="0" bIns="0" rIns="0">
            <a:spAutoFit/>
          </a:bodyPr>
          <a:lstStyle/>
          <a:p>
            <a:pPr algn="l" marL="868546" indent="-434273" lvl="1">
              <a:lnSpc>
                <a:spcPts val="5632"/>
              </a:lnSpc>
              <a:buFont typeface="Arial"/>
              <a:buChar char="•"/>
            </a:pPr>
            <a:r>
              <a:rPr lang="en-US" sz="4022">
                <a:solidFill>
                  <a:srgbClr val="662D91"/>
                </a:solidFill>
                <a:latin typeface="Optima 3"/>
                <a:ea typeface="Optima 3"/>
                <a:cs typeface="Optima 3"/>
                <a:sym typeface="Optima 3"/>
              </a:rPr>
              <a:t>Your Reaction</a:t>
            </a:r>
          </a:p>
          <a:p>
            <a:pPr algn="l" marL="1737093" indent="-579031" lvl="2">
              <a:lnSpc>
                <a:spcPts val="5632"/>
              </a:lnSpc>
              <a:buFont typeface="Arial"/>
              <a:buChar char="⚬"/>
            </a:pPr>
            <a:r>
              <a:rPr lang="en-US" sz="4022">
                <a:solidFill>
                  <a:srgbClr val="662D91"/>
                </a:solidFill>
                <a:latin typeface="Optima 3"/>
                <a:ea typeface="Optima 3"/>
                <a:cs typeface="Optima 3"/>
                <a:sym typeface="Optima 3"/>
              </a:rPr>
              <a:t>Do not react with shock or strong emotions </a:t>
            </a:r>
          </a:p>
          <a:p>
            <a:pPr algn="l" marL="1737093" indent="-579031" lvl="2">
              <a:lnSpc>
                <a:spcPts val="5632"/>
              </a:lnSpc>
              <a:buFont typeface="Arial"/>
              <a:buChar char="⚬"/>
            </a:pPr>
            <a:r>
              <a:rPr lang="en-US" sz="4022">
                <a:solidFill>
                  <a:srgbClr val="662D91"/>
                </a:solidFill>
                <a:latin typeface="Optima 3"/>
                <a:ea typeface="Optima 3"/>
                <a:cs typeface="Optima 3"/>
                <a:sym typeface="Optima 3"/>
              </a:rPr>
              <a:t>Do not feel the need to get all the details</a:t>
            </a:r>
          </a:p>
          <a:p>
            <a:pPr algn="l" marL="1737093" indent="-579031" lvl="2">
              <a:lnSpc>
                <a:spcPts val="5632"/>
              </a:lnSpc>
              <a:buFont typeface="Arial"/>
              <a:buChar char="⚬"/>
            </a:pPr>
            <a:r>
              <a:rPr lang="en-US" sz="4022">
                <a:solidFill>
                  <a:srgbClr val="662D91"/>
                </a:solidFill>
                <a:latin typeface="Optima 3"/>
                <a:ea typeface="Optima 3"/>
                <a:cs typeface="Optima 3"/>
                <a:sym typeface="Optima 3"/>
              </a:rPr>
              <a:t>Orient around the individual’s emotional state</a:t>
            </a:r>
          </a:p>
          <a:p>
            <a:pPr algn="l" marL="1737093" indent="-579031" lvl="2">
              <a:lnSpc>
                <a:spcPts val="5632"/>
              </a:lnSpc>
              <a:buFont typeface="Arial"/>
              <a:buChar char="⚬"/>
            </a:pPr>
            <a:r>
              <a:rPr lang="en-US" sz="4022">
                <a:solidFill>
                  <a:srgbClr val="662D91"/>
                </a:solidFill>
                <a:latin typeface="Optima 3"/>
                <a:ea typeface="Optima 3"/>
                <a:cs typeface="Optima 3"/>
                <a:sym typeface="Optima 3"/>
              </a:rPr>
              <a:t>Validate and normalize their emotions</a:t>
            </a:r>
          </a:p>
          <a:p>
            <a:pPr algn="l" marL="1737093" indent="-579031" lvl="2">
              <a:lnSpc>
                <a:spcPts val="5632"/>
              </a:lnSpc>
              <a:buFont typeface="Arial"/>
              <a:buChar char="⚬"/>
            </a:pPr>
            <a:r>
              <a:rPr lang="en-US" sz="4022">
                <a:solidFill>
                  <a:srgbClr val="662D91"/>
                </a:solidFill>
                <a:latin typeface="Optima 3"/>
                <a:ea typeface="Optima 3"/>
                <a:cs typeface="Optima 3"/>
                <a:sym typeface="Optima 3"/>
              </a:rPr>
              <a:t>Express that you are there to help</a:t>
            </a:r>
          </a:p>
          <a:p>
            <a:pPr algn="l" marL="1737093" indent="-579031" lvl="2">
              <a:lnSpc>
                <a:spcPts val="5632"/>
              </a:lnSpc>
              <a:buFont typeface="Arial"/>
              <a:buChar char="⚬"/>
            </a:pPr>
            <a:r>
              <a:rPr lang="en-US" sz="4022">
                <a:solidFill>
                  <a:srgbClr val="662D91"/>
                </a:solidFill>
                <a:latin typeface="Optima 3"/>
                <a:ea typeface="Optima 3"/>
                <a:cs typeface="Optima 3"/>
                <a:sym typeface="Optima 3"/>
              </a:rPr>
              <a:t>Express prior knowledge and experience with other cases if appropriate</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3062722" y="547404"/>
            <a:ext cx="13051603" cy="1187740"/>
          </a:xfrm>
          <a:prstGeom prst="rect">
            <a:avLst/>
          </a:prstGeom>
        </p:spPr>
        <p:txBody>
          <a:bodyPr anchor="t" rtlCol="false" tIns="0" lIns="0" bIns="0" rIns="0">
            <a:spAutoFit/>
          </a:bodyPr>
          <a:lstStyle/>
          <a:p>
            <a:pPr algn="l">
              <a:lnSpc>
                <a:spcPts val="9464"/>
              </a:lnSpc>
            </a:pPr>
            <a:r>
              <a:rPr lang="en-US" sz="7280">
                <a:solidFill>
                  <a:srgbClr val="662D91"/>
                </a:solidFill>
                <a:latin typeface="Optima 4"/>
                <a:ea typeface="Optima 4"/>
                <a:cs typeface="Optima 4"/>
                <a:sym typeface="Optima 4"/>
              </a:rPr>
              <a:t>ASK- Responding to Disclosures</a:t>
            </a:r>
          </a:p>
        </p:txBody>
      </p:sp>
      <p:sp>
        <p:nvSpPr>
          <p:cNvPr name="TextBox 13" id="13"/>
          <p:cNvSpPr txBox="true"/>
          <p:nvPr/>
        </p:nvSpPr>
        <p:spPr>
          <a:xfrm rot="0">
            <a:off x="2010457" y="1894394"/>
            <a:ext cx="14899300" cy="6422013"/>
          </a:xfrm>
          <a:prstGeom prst="rect">
            <a:avLst/>
          </a:prstGeom>
        </p:spPr>
        <p:txBody>
          <a:bodyPr anchor="t" rtlCol="false" tIns="0" lIns="0" bIns="0" rIns="0">
            <a:spAutoFit/>
          </a:bodyPr>
          <a:lstStyle/>
          <a:p>
            <a:pPr algn="l" marL="719106" indent="-359553" lvl="1">
              <a:lnSpc>
                <a:spcPts val="4663"/>
              </a:lnSpc>
              <a:buFont typeface="Arial"/>
              <a:buChar char="•"/>
            </a:pPr>
            <a:r>
              <a:rPr lang="en-US" sz="3330">
                <a:solidFill>
                  <a:srgbClr val="662D91"/>
                </a:solidFill>
                <a:latin typeface="Optima 3"/>
                <a:ea typeface="Optima 3"/>
                <a:cs typeface="Optima 3"/>
                <a:sym typeface="Optima 3"/>
              </a:rPr>
              <a:t>Support</a:t>
            </a:r>
          </a:p>
          <a:p>
            <a:pPr algn="l" marL="1438211" indent="-479404" lvl="2">
              <a:lnSpc>
                <a:spcPts val="4663"/>
              </a:lnSpc>
              <a:buFont typeface="Arial"/>
              <a:buChar char="⚬"/>
            </a:pPr>
            <a:r>
              <a:rPr lang="en-US" sz="3330">
                <a:solidFill>
                  <a:srgbClr val="662D91"/>
                </a:solidFill>
                <a:latin typeface="Optima 3"/>
                <a:ea typeface="Optima 3"/>
                <a:cs typeface="Optima 3"/>
                <a:sym typeface="Optima 3"/>
              </a:rPr>
              <a:t>Invite the individual to ask questions or convey any concerns or fears they may have.</a:t>
            </a:r>
          </a:p>
          <a:p>
            <a:pPr algn="l" marL="1438211" indent="-479404" lvl="2">
              <a:lnSpc>
                <a:spcPts val="4663"/>
              </a:lnSpc>
              <a:buFont typeface="Arial"/>
              <a:buChar char="⚬"/>
            </a:pPr>
            <a:r>
              <a:rPr lang="en-US" sz="3330">
                <a:solidFill>
                  <a:srgbClr val="662D91"/>
                </a:solidFill>
                <a:latin typeface="Optima 3"/>
                <a:ea typeface="Optima 3"/>
                <a:cs typeface="Optima 3"/>
                <a:sym typeface="Optima 3"/>
              </a:rPr>
              <a:t>Explain relevant laws and protections that may be available depending on their specific situation. </a:t>
            </a:r>
          </a:p>
          <a:p>
            <a:pPr algn="l" marL="1438211" indent="-479404" lvl="2">
              <a:lnSpc>
                <a:spcPts val="4663"/>
              </a:lnSpc>
              <a:buFont typeface="Arial"/>
              <a:buChar char="⚬"/>
            </a:pPr>
            <a:r>
              <a:rPr lang="en-US" sz="3330">
                <a:solidFill>
                  <a:srgbClr val="662D91"/>
                </a:solidFill>
                <a:latin typeface="Optima 3"/>
                <a:ea typeface="Optima 3"/>
                <a:cs typeface="Optima 3"/>
                <a:sym typeface="Optima 3"/>
              </a:rPr>
              <a:t>Provide reassurance that they are not to blame and convey that they have a right to live free from abuse and exploitation.</a:t>
            </a:r>
          </a:p>
          <a:p>
            <a:pPr algn="l" marL="1438211" indent="-479404" lvl="2">
              <a:lnSpc>
                <a:spcPts val="4663"/>
              </a:lnSpc>
              <a:buFont typeface="Arial"/>
              <a:buChar char="⚬"/>
            </a:pPr>
            <a:r>
              <a:rPr lang="en-US" sz="3330">
                <a:solidFill>
                  <a:srgbClr val="662D91"/>
                </a:solidFill>
                <a:latin typeface="Optima 3"/>
                <a:ea typeface="Optima 3"/>
                <a:cs typeface="Optima 3"/>
                <a:sym typeface="Optima 3"/>
              </a:rPr>
              <a:t>Make sure to engage with a larger treatment network to address potential safety concerns</a:t>
            </a:r>
          </a:p>
          <a:p>
            <a:pPr algn="l" marL="1438211" indent="-479404" lvl="2">
              <a:lnSpc>
                <a:spcPts val="4663"/>
              </a:lnSpc>
              <a:buFont typeface="Arial"/>
              <a:buChar char="⚬"/>
            </a:pPr>
            <a:r>
              <a:rPr lang="en-US" sz="3330">
                <a:solidFill>
                  <a:srgbClr val="662D91"/>
                </a:solidFill>
                <a:latin typeface="Optima 3"/>
                <a:ea typeface="Optima 3"/>
                <a:cs typeface="Optima 3"/>
                <a:sym typeface="Optima 3"/>
              </a:rPr>
              <a:t>Ensure multiple meetings and encourage individual to direct pace of conversation</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3062722" y="547404"/>
            <a:ext cx="13051603" cy="1187740"/>
          </a:xfrm>
          <a:prstGeom prst="rect">
            <a:avLst/>
          </a:prstGeom>
        </p:spPr>
        <p:txBody>
          <a:bodyPr anchor="t" rtlCol="false" tIns="0" lIns="0" bIns="0" rIns="0">
            <a:spAutoFit/>
          </a:bodyPr>
          <a:lstStyle/>
          <a:p>
            <a:pPr algn="l">
              <a:lnSpc>
                <a:spcPts val="9464"/>
              </a:lnSpc>
            </a:pPr>
            <a:r>
              <a:rPr lang="en-US" sz="7280">
                <a:solidFill>
                  <a:srgbClr val="662D91"/>
                </a:solidFill>
                <a:latin typeface="Optima 4"/>
                <a:ea typeface="Optima 4"/>
                <a:cs typeface="Optima 4"/>
                <a:sym typeface="Optima 4"/>
              </a:rPr>
              <a:t>ASK- Responding to Disclosures</a:t>
            </a:r>
          </a:p>
        </p:txBody>
      </p:sp>
      <p:sp>
        <p:nvSpPr>
          <p:cNvPr name="TextBox 13" id="13"/>
          <p:cNvSpPr txBox="true"/>
          <p:nvPr/>
        </p:nvSpPr>
        <p:spPr>
          <a:xfrm rot="0">
            <a:off x="2031366" y="1965974"/>
            <a:ext cx="15227934" cy="6269327"/>
          </a:xfrm>
          <a:prstGeom prst="rect">
            <a:avLst/>
          </a:prstGeom>
        </p:spPr>
        <p:txBody>
          <a:bodyPr anchor="t" rtlCol="false" tIns="0" lIns="0" bIns="0" rIns="0">
            <a:spAutoFit/>
          </a:bodyPr>
          <a:lstStyle/>
          <a:p>
            <a:pPr algn="l" marL="771825" indent="-385913" lvl="1">
              <a:lnSpc>
                <a:spcPts val="5004"/>
              </a:lnSpc>
              <a:buFont typeface="Arial"/>
              <a:buChar char="•"/>
            </a:pPr>
            <a:r>
              <a:rPr lang="en-US" sz="3574">
                <a:solidFill>
                  <a:srgbClr val="662D91"/>
                </a:solidFill>
                <a:latin typeface="Optima 3"/>
                <a:ea typeface="Optima 3"/>
                <a:cs typeface="Optima 3"/>
                <a:sym typeface="Optima 3"/>
              </a:rPr>
              <a:t>Support</a:t>
            </a:r>
          </a:p>
          <a:p>
            <a:pPr algn="l" marL="1543651" indent="-514550" lvl="2">
              <a:lnSpc>
                <a:spcPts val="5004"/>
              </a:lnSpc>
              <a:buFont typeface="Arial"/>
              <a:buChar char="⚬"/>
            </a:pPr>
            <a:r>
              <a:rPr lang="en-US" sz="3574">
                <a:solidFill>
                  <a:srgbClr val="662D91"/>
                </a:solidFill>
                <a:latin typeface="Optima 3"/>
                <a:ea typeface="Optima 3"/>
                <a:cs typeface="Optima 3"/>
                <a:sym typeface="Optima 3"/>
              </a:rPr>
              <a:t>Be aware of status as mandated reporter </a:t>
            </a:r>
          </a:p>
          <a:p>
            <a:pPr algn="l" marL="1543651" indent="-514550" lvl="2">
              <a:lnSpc>
                <a:spcPts val="5004"/>
              </a:lnSpc>
              <a:buFont typeface="Arial"/>
              <a:buChar char="⚬"/>
            </a:pPr>
            <a:r>
              <a:rPr lang="en-US" sz="3574">
                <a:solidFill>
                  <a:srgbClr val="662D91"/>
                </a:solidFill>
                <a:latin typeface="Optima 3"/>
                <a:ea typeface="Optima 3"/>
                <a:cs typeface="Optima 3"/>
                <a:sym typeface="Optima 3"/>
              </a:rPr>
              <a:t>Develop a safety plan with the individual. </a:t>
            </a:r>
          </a:p>
          <a:p>
            <a:pPr algn="l" marL="1543651" indent="-514550" lvl="2">
              <a:lnSpc>
                <a:spcPts val="5004"/>
              </a:lnSpc>
              <a:buFont typeface="Arial"/>
              <a:buChar char="⚬"/>
            </a:pPr>
            <a:r>
              <a:rPr lang="en-US" sz="3574">
                <a:solidFill>
                  <a:srgbClr val="662D91"/>
                </a:solidFill>
                <a:latin typeface="Optima 3"/>
                <a:ea typeface="Optima 3"/>
                <a:cs typeface="Optima 3"/>
                <a:sym typeface="Optima 3"/>
              </a:rPr>
              <a:t>This safety plan may contain a strategy for how to leave their trafficking situation, or it may be about how to maximize safety if they are not ready to leave.</a:t>
            </a:r>
          </a:p>
          <a:p>
            <a:pPr algn="l" marL="1543651" indent="-514550" lvl="2">
              <a:lnSpc>
                <a:spcPts val="5004"/>
              </a:lnSpc>
              <a:buFont typeface="Arial"/>
              <a:buChar char="⚬"/>
            </a:pPr>
            <a:r>
              <a:rPr lang="en-US" sz="3574">
                <a:solidFill>
                  <a:srgbClr val="662D91"/>
                </a:solidFill>
                <a:latin typeface="Optima 3"/>
                <a:ea typeface="Optima 3"/>
                <a:cs typeface="Optima 3"/>
                <a:sym typeface="Optima 3"/>
              </a:rPr>
              <a:t>Inform the individual of the resources available to them and, when known, inform them of resources that may be available later</a:t>
            </a:r>
          </a:p>
          <a:p>
            <a:pPr algn="l" marL="1543651" indent="-514550" lvl="2">
              <a:lnSpc>
                <a:spcPts val="5004"/>
              </a:lnSpc>
              <a:buFont typeface="Arial"/>
              <a:buChar char="⚬"/>
            </a:pPr>
            <a:r>
              <a:rPr lang="en-US" sz="3574">
                <a:solidFill>
                  <a:srgbClr val="662D91"/>
                </a:solidFill>
                <a:latin typeface="Optima 3"/>
                <a:ea typeface="Optima 3"/>
                <a:cs typeface="Optima 3"/>
                <a:sym typeface="Optima 3"/>
              </a:rPr>
              <a:t>If the person is not ready to leave the trafficking situation, work to maintain continued engagement</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453619" y="687647"/>
            <a:ext cx="15805681" cy="1187740"/>
          </a:xfrm>
          <a:prstGeom prst="rect">
            <a:avLst/>
          </a:prstGeom>
        </p:spPr>
        <p:txBody>
          <a:bodyPr anchor="t" rtlCol="false" tIns="0" lIns="0" bIns="0" rIns="0">
            <a:spAutoFit/>
          </a:bodyPr>
          <a:lstStyle/>
          <a:p>
            <a:pPr algn="l">
              <a:lnSpc>
                <a:spcPts val="9464"/>
              </a:lnSpc>
            </a:pPr>
            <a:r>
              <a:rPr lang="en-US" sz="7280">
                <a:solidFill>
                  <a:srgbClr val="662D91"/>
                </a:solidFill>
                <a:latin typeface="Optima 4"/>
                <a:ea typeface="Optima 4"/>
                <a:cs typeface="Optima 4"/>
                <a:sym typeface="Optima 4"/>
              </a:rPr>
              <a:t>Respond- Address Needs Appropiately</a:t>
            </a:r>
          </a:p>
        </p:txBody>
      </p:sp>
      <p:sp>
        <p:nvSpPr>
          <p:cNvPr name="TextBox 13" id="13"/>
          <p:cNvSpPr txBox="true"/>
          <p:nvPr/>
        </p:nvSpPr>
        <p:spPr>
          <a:xfrm rot="0">
            <a:off x="2115001" y="2105835"/>
            <a:ext cx="14379777" cy="5989605"/>
          </a:xfrm>
          <a:prstGeom prst="rect">
            <a:avLst/>
          </a:prstGeom>
        </p:spPr>
        <p:txBody>
          <a:bodyPr anchor="t" rtlCol="false" tIns="0" lIns="0" bIns="0" rIns="0">
            <a:spAutoFit/>
          </a:bodyPr>
          <a:lstStyle/>
          <a:p>
            <a:pPr algn="l" marL="820128" indent="-410064" lvl="1">
              <a:lnSpc>
                <a:spcPts val="5318"/>
              </a:lnSpc>
              <a:buFont typeface="Arial"/>
              <a:buChar char="•"/>
            </a:pPr>
            <a:r>
              <a:rPr lang="en-US" sz="3798">
                <a:solidFill>
                  <a:srgbClr val="662D91"/>
                </a:solidFill>
                <a:latin typeface="Optima 3"/>
                <a:ea typeface="Optima 3"/>
                <a:cs typeface="Optima 3"/>
                <a:sym typeface="Optima 3"/>
              </a:rPr>
              <a:t>Coordinate across multidisciplinary partners to deliver services appropriately</a:t>
            </a:r>
          </a:p>
          <a:p>
            <a:pPr algn="l" marL="820128" indent="-410064" lvl="1">
              <a:lnSpc>
                <a:spcPts val="5318"/>
              </a:lnSpc>
              <a:buFont typeface="Arial"/>
              <a:buChar char="•"/>
            </a:pPr>
            <a:r>
              <a:rPr lang="en-US" sz="3798">
                <a:solidFill>
                  <a:srgbClr val="662D91"/>
                </a:solidFill>
                <a:latin typeface="Optima 3"/>
                <a:ea typeface="Optima 3"/>
                <a:cs typeface="Optima 3"/>
                <a:sym typeface="Optima 3"/>
              </a:rPr>
              <a:t>Protective factors that address needs</a:t>
            </a:r>
          </a:p>
          <a:p>
            <a:pPr algn="l" marL="1640256" indent="-546752" lvl="2">
              <a:lnSpc>
                <a:spcPts val="5318"/>
              </a:lnSpc>
              <a:buFont typeface="Arial"/>
              <a:buChar char="⚬"/>
            </a:pPr>
            <a:r>
              <a:rPr lang="en-US" sz="3798">
                <a:solidFill>
                  <a:srgbClr val="662D91"/>
                </a:solidFill>
                <a:latin typeface="Optima 3"/>
                <a:ea typeface="Optima 3"/>
                <a:cs typeface="Optima 3"/>
                <a:sym typeface="Optima 3"/>
              </a:rPr>
              <a:t>Substance use treatment</a:t>
            </a:r>
          </a:p>
          <a:p>
            <a:pPr algn="l" marL="1640256" indent="-546752" lvl="2">
              <a:lnSpc>
                <a:spcPts val="5318"/>
              </a:lnSpc>
              <a:buFont typeface="Arial"/>
              <a:buChar char="⚬"/>
            </a:pPr>
            <a:r>
              <a:rPr lang="en-US" sz="3798">
                <a:solidFill>
                  <a:srgbClr val="662D91"/>
                </a:solidFill>
                <a:latin typeface="Optima 3"/>
                <a:ea typeface="Optima 3"/>
                <a:cs typeface="Optima 3"/>
                <a:sym typeface="Optima 3"/>
              </a:rPr>
              <a:t>Positive role models and peers in community</a:t>
            </a:r>
          </a:p>
          <a:p>
            <a:pPr algn="l" marL="1640256" indent="-546752" lvl="2">
              <a:lnSpc>
                <a:spcPts val="5318"/>
              </a:lnSpc>
              <a:buFont typeface="Arial"/>
              <a:buChar char="⚬"/>
            </a:pPr>
            <a:r>
              <a:rPr lang="en-US" sz="3798">
                <a:solidFill>
                  <a:srgbClr val="662D91"/>
                </a:solidFill>
                <a:latin typeface="Optima 3"/>
                <a:ea typeface="Optima 3"/>
                <a:cs typeface="Optima 3"/>
                <a:sym typeface="Optima 3"/>
              </a:rPr>
              <a:t>Engagement with Tribe and community</a:t>
            </a:r>
          </a:p>
          <a:p>
            <a:pPr algn="l" marL="1640256" indent="-546752" lvl="2">
              <a:lnSpc>
                <a:spcPts val="5318"/>
              </a:lnSpc>
              <a:buFont typeface="Arial"/>
              <a:buChar char="⚬"/>
            </a:pPr>
            <a:r>
              <a:rPr lang="en-US" sz="3798">
                <a:solidFill>
                  <a:srgbClr val="662D91"/>
                </a:solidFill>
                <a:latin typeface="Optima 3"/>
                <a:ea typeface="Optima 3"/>
                <a:cs typeface="Optima 3"/>
                <a:sym typeface="Optima 3"/>
              </a:rPr>
              <a:t>Stable housing, and stable income </a:t>
            </a:r>
          </a:p>
          <a:p>
            <a:pPr algn="l" marL="1640256" indent="-546752" lvl="2">
              <a:lnSpc>
                <a:spcPts val="5318"/>
              </a:lnSpc>
              <a:buFont typeface="Arial"/>
              <a:buChar char="⚬"/>
            </a:pPr>
            <a:r>
              <a:rPr lang="en-US" sz="3798">
                <a:solidFill>
                  <a:srgbClr val="662D91"/>
                </a:solidFill>
                <a:latin typeface="Optima 3"/>
                <a:ea typeface="Optima 3"/>
                <a:cs typeface="Optima 3"/>
                <a:sym typeface="Optima 3"/>
              </a:rPr>
              <a:t>Skills development</a:t>
            </a:r>
          </a:p>
          <a:p>
            <a:pPr algn="l" marL="1640256" indent="-546752" lvl="2">
              <a:lnSpc>
                <a:spcPts val="5318"/>
              </a:lnSpc>
              <a:buFont typeface="Arial"/>
              <a:buChar char="⚬"/>
            </a:pPr>
            <a:r>
              <a:rPr lang="en-US" sz="3798">
                <a:solidFill>
                  <a:srgbClr val="662D91"/>
                </a:solidFill>
                <a:latin typeface="Optima 3"/>
                <a:ea typeface="Optima 3"/>
                <a:cs typeface="Optima 3"/>
                <a:sym typeface="Optima 3"/>
              </a:rPr>
              <a:t>Increased awareness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211007" y="542066"/>
            <a:ext cx="16438670" cy="1284300"/>
          </a:xfrm>
          <a:prstGeom prst="rect">
            <a:avLst/>
          </a:prstGeom>
        </p:spPr>
        <p:txBody>
          <a:bodyPr anchor="t" rtlCol="false" tIns="0" lIns="0" bIns="0" rIns="0">
            <a:spAutoFit/>
          </a:bodyPr>
          <a:lstStyle/>
          <a:p>
            <a:pPr algn="l">
              <a:lnSpc>
                <a:spcPts val="10212"/>
              </a:lnSpc>
            </a:pPr>
            <a:r>
              <a:rPr lang="en-US" sz="7855">
                <a:solidFill>
                  <a:srgbClr val="662D91"/>
                </a:solidFill>
                <a:latin typeface="Optima 4"/>
                <a:ea typeface="Optima 4"/>
                <a:cs typeface="Optima 4"/>
                <a:sym typeface="Optima 4"/>
              </a:rPr>
              <a:t>Respond- Multidisciplinary Response</a:t>
            </a:r>
          </a:p>
        </p:txBody>
      </p:sp>
      <p:sp>
        <p:nvSpPr>
          <p:cNvPr name="TextBox 13" id="13"/>
          <p:cNvSpPr txBox="true"/>
          <p:nvPr/>
        </p:nvSpPr>
        <p:spPr>
          <a:xfrm rot="0">
            <a:off x="2086418" y="2196034"/>
            <a:ext cx="14687849" cy="6116090"/>
          </a:xfrm>
          <a:prstGeom prst="rect">
            <a:avLst/>
          </a:prstGeom>
        </p:spPr>
        <p:txBody>
          <a:bodyPr anchor="t" rtlCol="false" tIns="0" lIns="0" bIns="0" rIns="0">
            <a:spAutoFit/>
          </a:bodyPr>
          <a:lstStyle/>
          <a:p>
            <a:pPr algn="l" marL="837699" indent="-418849" lvl="1">
              <a:lnSpc>
                <a:spcPts val="5432"/>
              </a:lnSpc>
              <a:buFont typeface="Arial"/>
              <a:buChar char="•"/>
            </a:pPr>
            <a:r>
              <a:rPr lang="en-US" sz="3880">
                <a:solidFill>
                  <a:srgbClr val="662D91"/>
                </a:solidFill>
                <a:latin typeface="Optima 3"/>
                <a:ea typeface="Optima 3"/>
                <a:cs typeface="Optima 3"/>
                <a:sym typeface="Optima 3"/>
              </a:rPr>
              <a:t>Every person who is experiencing trafficking or has experienced trafficking is unique and requires a different mix of services</a:t>
            </a:r>
          </a:p>
          <a:p>
            <a:pPr algn="l" marL="837699" indent="-418849" lvl="1">
              <a:lnSpc>
                <a:spcPts val="5432"/>
              </a:lnSpc>
              <a:buFont typeface="Arial"/>
              <a:buChar char="•"/>
            </a:pPr>
            <a:r>
              <a:rPr lang="en-US" sz="3880">
                <a:solidFill>
                  <a:srgbClr val="662D91"/>
                </a:solidFill>
                <a:latin typeface="Optima 3"/>
                <a:ea typeface="Optima 3"/>
                <a:cs typeface="Optima 3"/>
                <a:sym typeface="Optima 3"/>
              </a:rPr>
              <a:t>Cross sector collaboration is universal and necessary in supporting survivors </a:t>
            </a:r>
          </a:p>
          <a:p>
            <a:pPr algn="l" marL="837699" indent="-418849" lvl="1">
              <a:lnSpc>
                <a:spcPts val="5432"/>
              </a:lnSpc>
              <a:buFont typeface="Arial"/>
              <a:buChar char="•"/>
            </a:pPr>
            <a:r>
              <a:rPr lang="en-US" sz="3880">
                <a:solidFill>
                  <a:srgbClr val="662D91"/>
                </a:solidFill>
                <a:latin typeface="Optima 3"/>
                <a:ea typeface="Optima 3"/>
                <a:cs typeface="Optima 3"/>
                <a:sym typeface="Optima 3"/>
              </a:rPr>
              <a:t>Be informed of what your Tribe nearby Tribes have to offer- and when to refer to services outside of community or in diverse urban settings</a:t>
            </a:r>
          </a:p>
          <a:p>
            <a:pPr algn="l" marL="837699" indent="-418849" lvl="1">
              <a:lnSpc>
                <a:spcPts val="5432"/>
              </a:lnSpc>
              <a:buFont typeface="Arial"/>
              <a:buChar char="•"/>
            </a:pPr>
            <a:r>
              <a:rPr lang="en-US" sz="3880">
                <a:solidFill>
                  <a:srgbClr val="662D91"/>
                </a:solidFill>
                <a:latin typeface="Optima 3"/>
                <a:ea typeface="Optima 3"/>
                <a:cs typeface="Optima 3"/>
                <a:sym typeface="Optima 3"/>
              </a:rPr>
              <a:t>Know what services specific to Native Americans exist outside of your area, for referral and relationship building</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4154031" y="674061"/>
            <a:ext cx="11253291" cy="1284300"/>
          </a:xfrm>
          <a:prstGeom prst="rect">
            <a:avLst/>
          </a:prstGeom>
        </p:spPr>
        <p:txBody>
          <a:bodyPr anchor="t" rtlCol="false" tIns="0" lIns="0" bIns="0" rIns="0">
            <a:spAutoFit/>
          </a:bodyPr>
          <a:lstStyle/>
          <a:p>
            <a:pPr algn="l">
              <a:lnSpc>
                <a:spcPts val="10212"/>
              </a:lnSpc>
            </a:pPr>
            <a:r>
              <a:rPr lang="en-US" sz="7855">
                <a:solidFill>
                  <a:srgbClr val="662D91"/>
                </a:solidFill>
                <a:latin typeface="Optima 4"/>
                <a:ea typeface="Optima 4"/>
                <a:cs typeface="Optima 4"/>
                <a:sym typeface="Optima 4"/>
              </a:rPr>
              <a:t>Respond- Health Centers</a:t>
            </a:r>
          </a:p>
        </p:txBody>
      </p:sp>
      <p:sp>
        <p:nvSpPr>
          <p:cNvPr name="TextBox 13" id="13"/>
          <p:cNvSpPr txBox="true"/>
          <p:nvPr/>
        </p:nvSpPr>
        <p:spPr>
          <a:xfrm rot="0">
            <a:off x="1564158" y="2196486"/>
            <a:ext cx="15469176" cy="6066589"/>
          </a:xfrm>
          <a:prstGeom prst="rect">
            <a:avLst/>
          </a:prstGeom>
        </p:spPr>
        <p:txBody>
          <a:bodyPr anchor="t" rtlCol="false" tIns="0" lIns="0" bIns="0" rIns="0">
            <a:spAutoFit/>
          </a:bodyPr>
          <a:lstStyle/>
          <a:p>
            <a:pPr algn="l" marL="747709" indent="-373854" lvl="1">
              <a:lnSpc>
                <a:spcPts val="4848"/>
              </a:lnSpc>
              <a:buFont typeface="Arial"/>
              <a:buChar char="•"/>
            </a:pPr>
            <a:r>
              <a:rPr lang="en-US" sz="3463">
                <a:solidFill>
                  <a:srgbClr val="662D91"/>
                </a:solidFill>
                <a:latin typeface="Optima 3"/>
                <a:ea typeface="Optima 3"/>
                <a:cs typeface="Optima 3"/>
                <a:sym typeface="Optima 3"/>
              </a:rPr>
              <a:t>Health Centers can be an invaluable partner in identifying and responding to human trafficking. Individual healthcare needs will vary, but may include:</a:t>
            </a:r>
          </a:p>
          <a:p>
            <a:pPr algn="l" marL="1495418" indent="-498473" lvl="2">
              <a:lnSpc>
                <a:spcPts val="4848"/>
              </a:lnSpc>
              <a:buFont typeface="Arial"/>
              <a:buChar char="⚬"/>
            </a:pPr>
            <a:r>
              <a:rPr lang="en-US" sz="3463">
                <a:solidFill>
                  <a:srgbClr val="662D91"/>
                </a:solidFill>
                <a:latin typeface="Optima 3"/>
                <a:ea typeface="Optima 3"/>
                <a:cs typeface="Optima 3"/>
                <a:sym typeface="Optima 3"/>
              </a:rPr>
              <a:t> Primary care </a:t>
            </a:r>
          </a:p>
          <a:p>
            <a:pPr algn="l" marL="1495418" indent="-498473" lvl="2">
              <a:lnSpc>
                <a:spcPts val="4848"/>
              </a:lnSpc>
              <a:buFont typeface="Arial"/>
              <a:buChar char="⚬"/>
            </a:pPr>
            <a:r>
              <a:rPr lang="en-US" sz="3463">
                <a:solidFill>
                  <a:srgbClr val="662D91"/>
                </a:solidFill>
                <a:latin typeface="Optima 3"/>
                <a:ea typeface="Optima 3"/>
                <a:cs typeface="Optima 3"/>
                <a:sym typeface="Optima 3"/>
              </a:rPr>
              <a:t>Emergency department for acute health concerns (e.g., broken bones, malnutrition, dehydration)</a:t>
            </a:r>
          </a:p>
          <a:p>
            <a:pPr algn="l" marL="1495418" indent="-498473" lvl="2">
              <a:lnSpc>
                <a:spcPts val="4848"/>
              </a:lnSpc>
              <a:buFont typeface="Arial"/>
              <a:buChar char="⚬"/>
            </a:pPr>
            <a:r>
              <a:rPr lang="en-US" sz="3463">
                <a:solidFill>
                  <a:srgbClr val="662D91"/>
                </a:solidFill>
                <a:latin typeface="Optima 3"/>
                <a:ea typeface="Optima 3"/>
                <a:cs typeface="Optima 3"/>
                <a:sym typeface="Optima 3"/>
              </a:rPr>
              <a:t>Tribal health clinics</a:t>
            </a:r>
          </a:p>
          <a:p>
            <a:pPr algn="l" marL="1495418" indent="-498473" lvl="2">
              <a:lnSpc>
                <a:spcPts val="4848"/>
              </a:lnSpc>
              <a:buFont typeface="Arial"/>
              <a:buChar char="⚬"/>
            </a:pPr>
            <a:r>
              <a:rPr lang="en-US" sz="3463">
                <a:solidFill>
                  <a:srgbClr val="662D91"/>
                </a:solidFill>
                <a:latin typeface="Optima 3"/>
                <a:ea typeface="Optima 3"/>
                <a:cs typeface="Optima 3"/>
                <a:sym typeface="Optima 3"/>
              </a:rPr>
              <a:t>Sexual assault forensic examination</a:t>
            </a:r>
          </a:p>
          <a:p>
            <a:pPr algn="l" marL="1495418" indent="-498473" lvl="2">
              <a:lnSpc>
                <a:spcPts val="4848"/>
              </a:lnSpc>
              <a:buFont typeface="Arial"/>
              <a:buChar char="⚬"/>
            </a:pPr>
            <a:r>
              <a:rPr lang="en-US" sz="3463">
                <a:solidFill>
                  <a:srgbClr val="662D91"/>
                </a:solidFill>
                <a:latin typeface="Optima 3"/>
                <a:ea typeface="Optima 3"/>
                <a:cs typeface="Optima 3"/>
                <a:sym typeface="Optima 3"/>
              </a:rPr>
              <a:t>Substance use treatment </a:t>
            </a:r>
          </a:p>
          <a:p>
            <a:pPr algn="l" marL="1495418" indent="-498473" lvl="2">
              <a:lnSpc>
                <a:spcPts val="4848"/>
              </a:lnSpc>
              <a:buFont typeface="Arial"/>
              <a:buChar char="⚬"/>
            </a:pPr>
            <a:r>
              <a:rPr lang="en-US" sz="3463">
                <a:solidFill>
                  <a:srgbClr val="662D91"/>
                </a:solidFill>
                <a:latin typeface="Optima 3"/>
                <a:ea typeface="Optima 3"/>
                <a:cs typeface="Optima 3"/>
                <a:sym typeface="Optima 3"/>
              </a:rPr>
              <a:t>Short- and long-term medical treatment</a:t>
            </a:r>
          </a:p>
          <a:p>
            <a:pPr algn="l" marL="1495418" indent="-498473" lvl="2">
              <a:lnSpc>
                <a:spcPts val="4848"/>
              </a:lnSpc>
              <a:buFont typeface="Arial"/>
              <a:buChar char="⚬"/>
            </a:pPr>
            <a:r>
              <a:rPr lang="en-US" sz="3463">
                <a:solidFill>
                  <a:srgbClr val="662D91"/>
                </a:solidFill>
                <a:latin typeface="Optima 3"/>
                <a:ea typeface="Optima 3"/>
                <a:cs typeface="Optima 3"/>
                <a:sym typeface="Optima 3"/>
              </a:rPr>
              <a:t>Referrals to other specialists (e.., gynecologist, dermatologist, orthopedist)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4069023" y="632186"/>
            <a:ext cx="10149954" cy="1316737"/>
          </a:xfrm>
          <a:prstGeom prst="rect">
            <a:avLst/>
          </a:prstGeom>
        </p:spPr>
        <p:txBody>
          <a:bodyPr anchor="t" rtlCol="false" tIns="0" lIns="0" bIns="0" rIns="0">
            <a:spAutoFit/>
          </a:bodyPr>
          <a:lstStyle/>
          <a:p>
            <a:pPr algn="l">
              <a:lnSpc>
                <a:spcPts val="10490"/>
              </a:lnSpc>
            </a:pPr>
            <a:r>
              <a:rPr lang="en-US" sz="8069">
                <a:solidFill>
                  <a:srgbClr val="662D91"/>
                </a:solidFill>
                <a:latin typeface="Optima 4"/>
                <a:ea typeface="Optima 4"/>
                <a:cs typeface="Optima 4"/>
                <a:sym typeface="Optima 4"/>
              </a:rPr>
              <a:t>The SOAR Framework</a:t>
            </a:r>
          </a:p>
        </p:txBody>
      </p:sp>
      <p:sp>
        <p:nvSpPr>
          <p:cNvPr name="TextBox 13" id="13"/>
          <p:cNvSpPr txBox="true"/>
          <p:nvPr/>
        </p:nvSpPr>
        <p:spPr>
          <a:xfrm rot="0">
            <a:off x="1898364" y="2418809"/>
            <a:ext cx="14963669" cy="5702927"/>
          </a:xfrm>
          <a:prstGeom prst="rect">
            <a:avLst/>
          </a:prstGeom>
        </p:spPr>
        <p:txBody>
          <a:bodyPr anchor="t" rtlCol="false" tIns="0" lIns="0" bIns="0" rIns="0">
            <a:spAutoFit/>
          </a:bodyPr>
          <a:lstStyle/>
          <a:p>
            <a:pPr algn="l" marL="776020" indent="-388010" lvl="1">
              <a:lnSpc>
                <a:spcPts val="5032"/>
              </a:lnSpc>
              <a:buFont typeface="Arial"/>
              <a:buChar char="•"/>
            </a:pPr>
            <a:r>
              <a:rPr lang="en-US" sz="3594">
                <a:solidFill>
                  <a:srgbClr val="662D91"/>
                </a:solidFill>
                <a:latin typeface="Optima 3"/>
                <a:ea typeface="Optima 3"/>
                <a:cs typeface="Optima 3"/>
                <a:sym typeface="Optima 3"/>
              </a:rPr>
              <a:t>The Stop, Observe, Act, Respond (SOAR) framework provides a quick mental reference for trauma-informed response to cases of trafficking within health and social service spaces</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Stop- Describe the types of trafficking and common risk factors</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Observe- Identify individual and environmental indicators of trafficking</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Act- Screen and identify through a trauma-informed, person centered approach</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Respond- Coordinate across multiple disciplines to meet indivdiual needs</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3646881" y="526263"/>
            <a:ext cx="11316017" cy="1284300"/>
          </a:xfrm>
          <a:prstGeom prst="rect">
            <a:avLst/>
          </a:prstGeom>
        </p:spPr>
        <p:txBody>
          <a:bodyPr anchor="t" rtlCol="false" tIns="0" lIns="0" bIns="0" rIns="0">
            <a:spAutoFit/>
          </a:bodyPr>
          <a:lstStyle/>
          <a:p>
            <a:pPr algn="l">
              <a:lnSpc>
                <a:spcPts val="10212"/>
              </a:lnSpc>
            </a:pPr>
            <a:r>
              <a:rPr lang="en-US" sz="7855">
                <a:solidFill>
                  <a:srgbClr val="662D91"/>
                </a:solidFill>
                <a:latin typeface="Optima 4"/>
                <a:ea typeface="Optima 4"/>
                <a:cs typeface="Optima 4"/>
                <a:sym typeface="Optima 4"/>
              </a:rPr>
              <a:t>Respond- Social Services</a:t>
            </a:r>
          </a:p>
        </p:txBody>
      </p:sp>
      <p:sp>
        <p:nvSpPr>
          <p:cNvPr name="TextBox 13" id="13"/>
          <p:cNvSpPr txBox="true"/>
          <p:nvPr/>
        </p:nvSpPr>
        <p:spPr>
          <a:xfrm rot="0">
            <a:off x="1671202" y="2298315"/>
            <a:ext cx="14945596" cy="5955702"/>
          </a:xfrm>
          <a:prstGeom prst="rect">
            <a:avLst/>
          </a:prstGeom>
        </p:spPr>
        <p:txBody>
          <a:bodyPr anchor="t" rtlCol="false" tIns="0" lIns="0" bIns="0" rIns="0">
            <a:spAutoFit/>
          </a:bodyPr>
          <a:lstStyle/>
          <a:p>
            <a:pPr algn="l" marL="735057" indent="-367529" lvl="1">
              <a:lnSpc>
                <a:spcPts val="4766"/>
              </a:lnSpc>
              <a:buFont typeface="Arial"/>
              <a:buChar char="•"/>
            </a:pPr>
            <a:r>
              <a:rPr lang="en-US" sz="3404">
                <a:solidFill>
                  <a:srgbClr val="662D91"/>
                </a:solidFill>
                <a:latin typeface="Optima 3"/>
                <a:ea typeface="Optima 3"/>
                <a:cs typeface="Optima 3"/>
                <a:sym typeface="Optima 3"/>
              </a:rPr>
              <a:t>Social service providers can offer a wide range of immediate and long term assistance to survivors of trafficking</a:t>
            </a:r>
          </a:p>
          <a:p>
            <a:pPr algn="l" marL="1470114" indent="-490038" lvl="2">
              <a:lnSpc>
                <a:spcPts val="4766"/>
              </a:lnSpc>
              <a:buFont typeface="Arial"/>
              <a:buChar char="⚬"/>
            </a:pPr>
            <a:r>
              <a:rPr lang="en-US" sz="3404">
                <a:solidFill>
                  <a:srgbClr val="662D91"/>
                </a:solidFill>
                <a:latin typeface="Optima 3"/>
                <a:ea typeface="Optima 3"/>
                <a:cs typeface="Optima 3"/>
                <a:sym typeface="Optima 3"/>
              </a:rPr>
              <a:t>Emergency housing/shelters</a:t>
            </a:r>
          </a:p>
          <a:p>
            <a:pPr algn="l" marL="2205172" indent="-551293" lvl="3">
              <a:lnSpc>
                <a:spcPts val="4766"/>
              </a:lnSpc>
              <a:buFont typeface="Arial"/>
              <a:buChar char="￭"/>
            </a:pPr>
            <a:r>
              <a:rPr lang="en-US" sz="3404">
                <a:solidFill>
                  <a:srgbClr val="662D91"/>
                </a:solidFill>
                <a:latin typeface="Optima 3"/>
                <a:ea typeface="Optima 3"/>
                <a:cs typeface="Optima 3"/>
                <a:sym typeface="Optima 3"/>
              </a:rPr>
              <a:t>Transitional housing for survivors of sexual violence or trafficking</a:t>
            </a:r>
          </a:p>
          <a:p>
            <a:pPr algn="l" marL="2205172" indent="-551293" lvl="3">
              <a:lnSpc>
                <a:spcPts val="4766"/>
              </a:lnSpc>
              <a:buFont typeface="Arial"/>
              <a:buChar char="￭"/>
            </a:pPr>
            <a:r>
              <a:rPr lang="en-US" sz="3404">
                <a:solidFill>
                  <a:srgbClr val="662D91"/>
                </a:solidFill>
                <a:latin typeface="Optima 3"/>
                <a:ea typeface="Optima 3"/>
                <a:cs typeface="Optima 3"/>
                <a:sym typeface="Optima 3"/>
              </a:rPr>
              <a:t>Long term, sustainable housing in community </a:t>
            </a:r>
          </a:p>
          <a:p>
            <a:pPr algn="l" marL="1470114" indent="-490038" lvl="2">
              <a:lnSpc>
                <a:spcPts val="4766"/>
              </a:lnSpc>
              <a:buFont typeface="Arial"/>
              <a:buChar char="⚬"/>
            </a:pPr>
            <a:r>
              <a:rPr lang="en-US" sz="3404">
                <a:solidFill>
                  <a:srgbClr val="662D91"/>
                </a:solidFill>
                <a:latin typeface="Optima 3"/>
                <a:ea typeface="Optima 3"/>
                <a:cs typeface="Optima 3"/>
                <a:sym typeface="Optima 3"/>
              </a:rPr>
              <a:t>Domestic violence and sexual assault services</a:t>
            </a:r>
          </a:p>
          <a:p>
            <a:pPr algn="l" marL="2205172" indent="-551293" lvl="3">
              <a:lnSpc>
                <a:spcPts val="4766"/>
              </a:lnSpc>
              <a:buFont typeface="Arial"/>
              <a:buChar char="￭"/>
            </a:pPr>
            <a:r>
              <a:rPr lang="en-US" sz="3404">
                <a:solidFill>
                  <a:srgbClr val="662D91"/>
                </a:solidFill>
                <a:latin typeface="Optima 3"/>
                <a:ea typeface="Optima 3"/>
                <a:cs typeface="Optima 3"/>
                <a:sym typeface="Optima 3"/>
              </a:rPr>
              <a:t>Battered Families Services, SASNWNM, Childhaven, 505-GET-FREE</a:t>
            </a:r>
          </a:p>
          <a:p>
            <a:pPr algn="l" marL="1470114" indent="-490038" lvl="2">
              <a:lnSpc>
                <a:spcPts val="4766"/>
              </a:lnSpc>
              <a:buFont typeface="Arial"/>
              <a:buChar char="⚬"/>
            </a:pPr>
            <a:r>
              <a:rPr lang="en-US" sz="3404">
                <a:solidFill>
                  <a:srgbClr val="662D91"/>
                </a:solidFill>
                <a:latin typeface="Optima 3"/>
                <a:ea typeface="Optima 3"/>
                <a:cs typeface="Optima 3"/>
                <a:sym typeface="Optima 3"/>
              </a:rPr>
              <a:t>Cash, food, and energy benefits for low income individuals </a:t>
            </a:r>
          </a:p>
          <a:p>
            <a:pPr algn="l" marL="1470114" indent="-490038" lvl="2">
              <a:lnSpc>
                <a:spcPts val="4766"/>
              </a:lnSpc>
              <a:buFont typeface="Arial"/>
              <a:buChar char="⚬"/>
            </a:pPr>
            <a:r>
              <a:rPr lang="en-US" sz="3404">
                <a:solidFill>
                  <a:srgbClr val="662D91"/>
                </a:solidFill>
                <a:latin typeface="Optima 3"/>
                <a:ea typeface="Optima 3"/>
                <a:cs typeface="Optima 3"/>
                <a:sym typeface="Optima 3"/>
              </a:rPr>
              <a:t>Head Start and child support services</a:t>
            </a:r>
          </a:p>
          <a:p>
            <a:pPr algn="l" marL="1470114" indent="-490038" lvl="2">
              <a:lnSpc>
                <a:spcPts val="4766"/>
              </a:lnSpc>
              <a:buFont typeface="Arial"/>
              <a:buChar char="⚬"/>
            </a:pPr>
            <a:r>
              <a:rPr lang="en-US" sz="3404">
                <a:solidFill>
                  <a:srgbClr val="662D91"/>
                </a:solidFill>
                <a:latin typeface="Optima 3"/>
                <a:ea typeface="Optima 3"/>
                <a:cs typeface="Optima 3"/>
                <a:sym typeface="Optima 3"/>
              </a:rPr>
              <a:t>Vocational assistance</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3646881" y="526263"/>
            <a:ext cx="12779632" cy="1284300"/>
          </a:xfrm>
          <a:prstGeom prst="rect">
            <a:avLst/>
          </a:prstGeom>
        </p:spPr>
        <p:txBody>
          <a:bodyPr anchor="t" rtlCol="false" tIns="0" lIns="0" bIns="0" rIns="0">
            <a:spAutoFit/>
          </a:bodyPr>
          <a:lstStyle/>
          <a:p>
            <a:pPr algn="l">
              <a:lnSpc>
                <a:spcPts val="10212"/>
              </a:lnSpc>
            </a:pPr>
            <a:r>
              <a:rPr lang="en-US" sz="7855">
                <a:solidFill>
                  <a:srgbClr val="662D91"/>
                </a:solidFill>
                <a:latin typeface="Optima 4"/>
                <a:ea typeface="Optima 4"/>
                <a:cs typeface="Optima 4"/>
                <a:sym typeface="Optima 4"/>
              </a:rPr>
              <a:t>Respond- Behavioral Health</a:t>
            </a:r>
          </a:p>
        </p:txBody>
      </p:sp>
      <p:sp>
        <p:nvSpPr>
          <p:cNvPr name="TextBox 13" id="13"/>
          <p:cNvSpPr txBox="true"/>
          <p:nvPr/>
        </p:nvSpPr>
        <p:spPr>
          <a:xfrm rot="0">
            <a:off x="3457057" y="2073605"/>
            <a:ext cx="12969457" cy="6442431"/>
          </a:xfrm>
          <a:prstGeom prst="rect">
            <a:avLst/>
          </a:prstGeom>
        </p:spPr>
        <p:txBody>
          <a:bodyPr anchor="t" rtlCol="false" tIns="0" lIns="0" bIns="0" rIns="0">
            <a:spAutoFit/>
          </a:bodyPr>
          <a:lstStyle/>
          <a:p>
            <a:pPr algn="l" marL="721419" indent="-360710" lvl="1">
              <a:lnSpc>
                <a:spcPts val="4678"/>
              </a:lnSpc>
              <a:buFont typeface="Arial"/>
              <a:buChar char="•"/>
            </a:pPr>
            <a:r>
              <a:rPr lang="en-US" sz="3341">
                <a:solidFill>
                  <a:srgbClr val="662D91"/>
                </a:solidFill>
                <a:latin typeface="Optima 3"/>
                <a:ea typeface="Optima 3"/>
                <a:cs typeface="Optima 3"/>
                <a:sym typeface="Optima 3"/>
              </a:rPr>
              <a:t>Behavioral health providers can help survivors address their trauma through:</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Counseling services </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Treatment for mental health or substance use </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Sexual assault trauma services</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 Short- and long-term therapy </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Referrals for more specialized care </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School-based counselors</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 Medication management</a:t>
            </a:r>
          </a:p>
          <a:p>
            <a:pPr algn="l" marL="1442839" indent="-480946" lvl="2">
              <a:lnSpc>
                <a:spcPts val="4678"/>
              </a:lnSpc>
              <a:buFont typeface="Arial"/>
              <a:buChar char="⚬"/>
            </a:pPr>
            <a:r>
              <a:rPr lang="en-US" sz="3341">
                <a:solidFill>
                  <a:srgbClr val="662D91"/>
                </a:solidFill>
                <a:latin typeface="Optima 3"/>
                <a:ea typeface="Optima 3"/>
                <a:cs typeface="Optima 3"/>
                <a:sym typeface="Optima 3"/>
              </a:rPr>
              <a:t>Traditional healing practices, community healing initiatives through traditional medicine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583001" y="711602"/>
            <a:ext cx="15975217" cy="1055737"/>
          </a:xfrm>
          <a:prstGeom prst="rect">
            <a:avLst/>
          </a:prstGeom>
        </p:spPr>
        <p:txBody>
          <a:bodyPr anchor="t" rtlCol="false" tIns="0" lIns="0" bIns="0" rIns="0">
            <a:spAutoFit/>
          </a:bodyPr>
          <a:lstStyle/>
          <a:p>
            <a:pPr algn="l">
              <a:lnSpc>
                <a:spcPts val="8412"/>
              </a:lnSpc>
            </a:pPr>
            <a:r>
              <a:rPr lang="en-US" sz="6471">
                <a:solidFill>
                  <a:srgbClr val="662D91"/>
                </a:solidFill>
                <a:latin typeface="Optima 4"/>
                <a:ea typeface="Optima 4"/>
                <a:cs typeface="Optima 4"/>
                <a:sym typeface="Optima 4"/>
              </a:rPr>
              <a:t>Respond- Community Based Organizations</a:t>
            </a:r>
          </a:p>
        </p:txBody>
      </p:sp>
      <p:sp>
        <p:nvSpPr>
          <p:cNvPr name="TextBox 13" id="13"/>
          <p:cNvSpPr txBox="true"/>
          <p:nvPr/>
        </p:nvSpPr>
        <p:spPr>
          <a:xfrm rot="0">
            <a:off x="1820955" y="2040367"/>
            <a:ext cx="15499308" cy="6139591"/>
          </a:xfrm>
          <a:prstGeom prst="rect">
            <a:avLst/>
          </a:prstGeom>
        </p:spPr>
        <p:txBody>
          <a:bodyPr anchor="t" rtlCol="false" tIns="0" lIns="0" bIns="0" rIns="0">
            <a:spAutoFit/>
          </a:bodyPr>
          <a:lstStyle/>
          <a:p>
            <a:pPr algn="l" marL="688181" indent="-344091" lvl="1">
              <a:lnSpc>
                <a:spcPts val="4462"/>
              </a:lnSpc>
              <a:buFont typeface="Arial"/>
              <a:buChar char="•"/>
            </a:pPr>
            <a:r>
              <a:rPr lang="en-US" sz="3187">
                <a:solidFill>
                  <a:srgbClr val="662D91"/>
                </a:solidFill>
                <a:latin typeface="Optima 3"/>
                <a:ea typeface="Optima 3"/>
                <a:cs typeface="Optima 3"/>
                <a:sym typeface="Optima 3"/>
              </a:rPr>
              <a:t>These organizations bring well-developed networks, strong community trust, long-standing expertise serving marginalized communities, and individuals who have experienced violence. </a:t>
            </a:r>
            <a:r>
              <a:rPr lang="en-US" sz="3187">
                <a:solidFill>
                  <a:srgbClr val="662D91"/>
                </a:solidFill>
                <a:latin typeface="Optima 3"/>
                <a:ea typeface="Optima 3"/>
                <a:cs typeface="Optima 3"/>
                <a:sym typeface="Optima 3"/>
              </a:rPr>
              <a:t>They also have the capacity to tailor services in their own community based on localized research and experience. </a:t>
            </a:r>
          </a:p>
          <a:p>
            <a:pPr algn="l" marL="688181" indent="-344091" lvl="1">
              <a:lnSpc>
                <a:spcPts val="4462"/>
              </a:lnSpc>
              <a:buFont typeface="Arial"/>
              <a:buChar char="•"/>
            </a:pPr>
            <a:r>
              <a:rPr lang="en-US" sz="3187">
                <a:solidFill>
                  <a:srgbClr val="662D91"/>
                </a:solidFill>
                <a:latin typeface="Optima 3"/>
                <a:ea typeface="Optima 3"/>
                <a:cs typeface="Optima 3"/>
                <a:sym typeface="Optima 3"/>
              </a:rPr>
              <a:t>Community-based organizations can support the development of a protocol and serve as a primary referral for individuals for a variety of services, such as:</a:t>
            </a:r>
          </a:p>
          <a:p>
            <a:pPr algn="l" marL="1376362" indent="-458787" lvl="2">
              <a:lnSpc>
                <a:spcPts val="4462"/>
              </a:lnSpc>
              <a:buFont typeface="Arial"/>
              <a:buChar char="⚬"/>
            </a:pPr>
            <a:r>
              <a:rPr lang="en-US" sz="3187">
                <a:solidFill>
                  <a:srgbClr val="662D91"/>
                </a:solidFill>
                <a:latin typeface="Optima 3"/>
                <a:ea typeface="Optima 3"/>
                <a:cs typeface="Optima 3"/>
                <a:sym typeface="Optima 3"/>
              </a:rPr>
              <a:t>Housing </a:t>
            </a:r>
          </a:p>
          <a:p>
            <a:pPr algn="l" marL="1376362" indent="-458787" lvl="2">
              <a:lnSpc>
                <a:spcPts val="4462"/>
              </a:lnSpc>
              <a:buFont typeface="Arial"/>
              <a:buChar char="⚬"/>
            </a:pPr>
            <a:r>
              <a:rPr lang="en-US" sz="3187">
                <a:solidFill>
                  <a:srgbClr val="662D91"/>
                </a:solidFill>
                <a:latin typeface="Optima 3"/>
                <a:ea typeface="Optima 3"/>
                <a:cs typeface="Optima 3"/>
                <a:sym typeface="Optima 3"/>
              </a:rPr>
              <a:t>Cultural healing</a:t>
            </a:r>
          </a:p>
          <a:p>
            <a:pPr algn="l" marL="1376362" indent="-458787" lvl="2">
              <a:lnSpc>
                <a:spcPts val="4462"/>
              </a:lnSpc>
              <a:buFont typeface="Arial"/>
              <a:buChar char="⚬"/>
            </a:pPr>
            <a:r>
              <a:rPr lang="en-US" sz="3187">
                <a:solidFill>
                  <a:srgbClr val="662D91"/>
                </a:solidFill>
                <a:latin typeface="Optima 3"/>
                <a:ea typeface="Optima 3"/>
                <a:cs typeface="Optima 3"/>
                <a:sym typeface="Optima 3"/>
              </a:rPr>
              <a:t>Peer support and community engagement</a:t>
            </a:r>
          </a:p>
          <a:p>
            <a:pPr algn="l" marL="1376362" indent="-458787" lvl="2">
              <a:lnSpc>
                <a:spcPts val="4462"/>
              </a:lnSpc>
              <a:buFont typeface="Arial"/>
              <a:buChar char="⚬"/>
            </a:pPr>
            <a:r>
              <a:rPr lang="en-US" sz="3187">
                <a:solidFill>
                  <a:srgbClr val="662D91"/>
                </a:solidFill>
                <a:latin typeface="Optima 3"/>
                <a:ea typeface="Optima 3"/>
                <a:cs typeface="Optima 3"/>
                <a:sym typeface="Optima 3"/>
              </a:rPr>
              <a:t>Food assistance</a:t>
            </a:r>
          </a:p>
          <a:p>
            <a:pPr algn="l" marL="1376362" indent="-458787" lvl="2">
              <a:lnSpc>
                <a:spcPts val="4462"/>
              </a:lnSpc>
              <a:buFont typeface="Arial"/>
              <a:buChar char="⚬"/>
            </a:pPr>
            <a:r>
              <a:rPr lang="en-US" sz="3187">
                <a:solidFill>
                  <a:srgbClr val="662D91"/>
                </a:solidFill>
                <a:latin typeface="Optima 3"/>
                <a:ea typeface="Optima 3"/>
                <a:cs typeface="Optima 3"/>
                <a:sym typeface="Optima 3"/>
              </a:rPr>
              <a:t>Language revitalization as a tool for healing</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5742957" y="423296"/>
            <a:ext cx="7750148" cy="1134608"/>
          </a:xfrm>
          <a:prstGeom prst="rect">
            <a:avLst/>
          </a:prstGeom>
        </p:spPr>
        <p:txBody>
          <a:bodyPr anchor="t" rtlCol="false" tIns="0" lIns="0" bIns="0" rIns="0">
            <a:spAutoFit/>
          </a:bodyPr>
          <a:lstStyle/>
          <a:p>
            <a:pPr algn="l">
              <a:lnSpc>
                <a:spcPts val="9090"/>
              </a:lnSpc>
            </a:pPr>
            <a:r>
              <a:rPr lang="en-US" sz="6992">
                <a:solidFill>
                  <a:srgbClr val="662D91"/>
                </a:solidFill>
                <a:latin typeface="Optima 4"/>
                <a:ea typeface="Optima 4"/>
                <a:cs typeface="Optima 4"/>
                <a:sym typeface="Optima 4"/>
              </a:rPr>
              <a:t>Respond- Legal Aid</a:t>
            </a:r>
          </a:p>
        </p:txBody>
      </p:sp>
      <p:sp>
        <p:nvSpPr>
          <p:cNvPr name="TextBox 13" id="13"/>
          <p:cNvSpPr txBox="true"/>
          <p:nvPr/>
        </p:nvSpPr>
        <p:spPr>
          <a:xfrm rot="0">
            <a:off x="2112223" y="1905588"/>
            <a:ext cx="15147077" cy="6399625"/>
          </a:xfrm>
          <a:prstGeom prst="rect">
            <a:avLst/>
          </a:prstGeom>
        </p:spPr>
        <p:txBody>
          <a:bodyPr anchor="t" rtlCol="false" tIns="0" lIns="0" bIns="0" rIns="0">
            <a:spAutoFit/>
          </a:bodyPr>
          <a:lstStyle/>
          <a:p>
            <a:pPr algn="l" marL="716569" indent="-358284" lvl="1">
              <a:lnSpc>
                <a:spcPts val="4646"/>
              </a:lnSpc>
              <a:buFont typeface="Arial"/>
              <a:buChar char="•"/>
            </a:pPr>
            <a:r>
              <a:rPr lang="en-US" sz="3318">
                <a:solidFill>
                  <a:srgbClr val="662D91"/>
                </a:solidFill>
                <a:latin typeface="Optima 3"/>
                <a:ea typeface="Optima 3"/>
                <a:cs typeface="Optima 3"/>
                <a:sym typeface="Optima 3"/>
              </a:rPr>
              <a:t>As with healthcare, behavioral health, and social service needs, an individual's legal needs will vary. Legal aid professionals can provide services such as: </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Information about legal options and legal advocates</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Including Tribal advocates to navigate federal/tribal law &amp; prosecution</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Applying for "T" or "U" visas</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O</a:t>
            </a:r>
            <a:r>
              <a:rPr lang="en-US" sz="3318">
                <a:solidFill>
                  <a:srgbClr val="662D91"/>
                </a:solidFill>
                <a:latin typeface="Optima 3"/>
                <a:ea typeface="Optima 3"/>
                <a:cs typeface="Optima 3"/>
                <a:sym typeface="Optima 3"/>
              </a:rPr>
              <a:t>rders of protection</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Representing individuals who testify against their traffickers</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Assisting with documentation needed for eviction and housing issues</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 Obtaining proper legal documentation</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Expungement relief for individuals with a criminal history</a:t>
            </a:r>
          </a:p>
          <a:p>
            <a:pPr algn="l" marL="1433137" indent="-477712" lvl="2">
              <a:lnSpc>
                <a:spcPts val="4646"/>
              </a:lnSpc>
              <a:buFont typeface="Arial"/>
              <a:buChar char="⚬"/>
            </a:pPr>
            <a:r>
              <a:rPr lang="en-US" sz="3318">
                <a:solidFill>
                  <a:srgbClr val="662D91"/>
                </a:solidFill>
                <a:latin typeface="Optima 3"/>
                <a:ea typeface="Optima 3"/>
                <a:cs typeface="Optima 3"/>
                <a:sym typeface="Optima 3"/>
              </a:rPr>
              <a:t>Family court</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439328" y="727206"/>
            <a:ext cx="14819972" cy="1038096"/>
          </a:xfrm>
          <a:prstGeom prst="rect">
            <a:avLst/>
          </a:prstGeom>
        </p:spPr>
        <p:txBody>
          <a:bodyPr anchor="t" rtlCol="false" tIns="0" lIns="0" bIns="0" rIns="0">
            <a:spAutoFit/>
          </a:bodyPr>
          <a:lstStyle/>
          <a:p>
            <a:pPr algn="l">
              <a:lnSpc>
                <a:spcPts val="8343"/>
              </a:lnSpc>
            </a:pPr>
            <a:r>
              <a:rPr lang="en-US" sz="6417">
                <a:solidFill>
                  <a:srgbClr val="662D91"/>
                </a:solidFill>
                <a:latin typeface="Optima 4"/>
                <a:ea typeface="Optima 4"/>
                <a:cs typeface="Optima 4"/>
                <a:sym typeface="Optima 4"/>
              </a:rPr>
              <a:t>Respond- Responsible Case Management</a:t>
            </a:r>
          </a:p>
        </p:txBody>
      </p:sp>
      <p:sp>
        <p:nvSpPr>
          <p:cNvPr name="TextBox 13" id="13"/>
          <p:cNvSpPr txBox="true"/>
          <p:nvPr/>
        </p:nvSpPr>
        <p:spPr>
          <a:xfrm rot="0">
            <a:off x="2591782" y="2025783"/>
            <a:ext cx="14352673" cy="6166262"/>
          </a:xfrm>
          <a:prstGeom prst="rect">
            <a:avLst/>
          </a:prstGeom>
        </p:spPr>
        <p:txBody>
          <a:bodyPr anchor="t" rtlCol="false" tIns="0" lIns="0" bIns="0" rIns="0">
            <a:spAutoFit/>
          </a:bodyPr>
          <a:lstStyle/>
          <a:p>
            <a:pPr algn="l" marL="760150" indent="-380075" lvl="1">
              <a:lnSpc>
                <a:spcPts val="4929"/>
              </a:lnSpc>
              <a:buFont typeface="Arial"/>
              <a:buChar char="•"/>
            </a:pPr>
            <a:r>
              <a:rPr lang="en-US" sz="3520">
                <a:solidFill>
                  <a:srgbClr val="662D91"/>
                </a:solidFill>
                <a:latin typeface="Optima 3"/>
                <a:ea typeface="Optima 3"/>
                <a:cs typeface="Optima 3"/>
                <a:sym typeface="Optima 3"/>
              </a:rPr>
              <a:t>Identify appropriate services. Familiarize yourself with local and Tribal service providers and know what is available before you begin asking about potential trafficking. Few service providers offer comprehensive services in-house, so it's important to coordinate with other service providers to address individual needs.</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Understand the limitations of each service provider's capacity and the funding restrictions under which they operate.</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Remember, needs assessment is not static, but rather an ongoing process of engagement. As one need is met, another may be identified. </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486730" y="724083"/>
            <a:ext cx="14004530" cy="1038096"/>
          </a:xfrm>
          <a:prstGeom prst="rect">
            <a:avLst/>
          </a:prstGeom>
        </p:spPr>
        <p:txBody>
          <a:bodyPr anchor="t" rtlCol="false" tIns="0" lIns="0" bIns="0" rIns="0">
            <a:spAutoFit/>
          </a:bodyPr>
          <a:lstStyle/>
          <a:p>
            <a:pPr algn="l">
              <a:lnSpc>
                <a:spcPts val="8343"/>
              </a:lnSpc>
            </a:pPr>
            <a:r>
              <a:rPr lang="en-US" sz="6417">
                <a:solidFill>
                  <a:srgbClr val="662D91"/>
                </a:solidFill>
                <a:latin typeface="Optima 4"/>
                <a:ea typeface="Optima 4"/>
                <a:cs typeface="Optima 4"/>
                <a:sym typeface="Optima 4"/>
              </a:rPr>
              <a:t>Respond- Address Full Range of Needs</a:t>
            </a:r>
          </a:p>
        </p:txBody>
      </p:sp>
      <p:grpSp>
        <p:nvGrpSpPr>
          <p:cNvPr name="Group 13" id="13"/>
          <p:cNvGrpSpPr/>
          <p:nvPr/>
        </p:nvGrpSpPr>
        <p:grpSpPr>
          <a:xfrm rot="0">
            <a:off x="1424736" y="2095737"/>
            <a:ext cx="17270226" cy="7340071"/>
            <a:chOff x="0" y="0"/>
            <a:chExt cx="23026967" cy="9786761"/>
          </a:xfrm>
        </p:grpSpPr>
        <p:sp>
          <p:nvSpPr>
            <p:cNvPr name="TextBox 14" id="14"/>
            <p:cNvSpPr txBox="true"/>
            <p:nvPr/>
          </p:nvSpPr>
          <p:spPr>
            <a:xfrm rot="0">
              <a:off x="0" y="-76200"/>
              <a:ext cx="7727870" cy="8211961"/>
            </a:xfrm>
            <a:prstGeom prst="rect">
              <a:avLst/>
            </a:prstGeom>
          </p:spPr>
          <p:txBody>
            <a:bodyPr anchor="t" rtlCol="false" tIns="0" lIns="0" bIns="0" rIns="0">
              <a:spAutoFit/>
            </a:bodyPr>
            <a:lstStyle/>
            <a:p>
              <a:pPr algn="l">
                <a:lnSpc>
                  <a:spcPts val="4929"/>
                </a:lnSpc>
              </a:pPr>
              <a:r>
                <a:rPr lang="en-US" sz="3520">
                  <a:solidFill>
                    <a:srgbClr val="662D91"/>
                  </a:solidFill>
                  <a:latin typeface="Optima 4"/>
                  <a:ea typeface="Optima 4"/>
                  <a:cs typeface="Optima 4"/>
                  <a:sym typeface="Optima 4"/>
                </a:rPr>
                <a:t>Short Term</a:t>
              </a:r>
            </a:p>
            <a:p>
              <a:pPr algn="l">
                <a:lnSpc>
                  <a:spcPts val="4929"/>
                </a:lnSpc>
              </a:pPr>
            </a:p>
            <a:p>
              <a:pPr algn="l" marL="760150" indent="-380075" lvl="1">
                <a:lnSpc>
                  <a:spcPts val="4929"/>
                </a:lnSpc>
                <a:buFont typeface="Arial"/>
                <a:buChar char="•"/>
              </a:pPr>
              <a:r>
                <a:rPr lang="en-US" sz="3520">
                  <a:solidFill>
                    <a:srgbClr val="662D91"/>
                  </a:solidFill>
                  <a:latin typeface="Optima 3"/>
                  <a:ea typeface="Optima 3"/>
                  <a:cs typeface="Optima 3"/>
                  <a:sym typeface="Optima 3"/>
                </a:rPr>
                <a:t>Emergency medical care</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Emergency housing/shelter</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Food</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Legal assistance</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Safety planning</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Treatment for substance usage</a:t>
              </a:r>
            </a:p>
          </p:txBody>
        </p:sp>
        <p:sp>
          <p:nvSpPr>
            <p:cNvPr name="TextBox 15" id="15"/>
            <p:cNvSpPr txBox="true"/>
            <p:nvPr/>
          </p:nvSpPr>
          <p:spPr>
            <a:xfrm rot="0">
              <a:off x="7727870" y="-76200"/>
              <a:ext cx="8097059" cy="8211961"/>
            </a:xfrm>
            <a:prstGeom prst="rect">
              <a:avLst/>
            </a:prstGeom>
          </p:spPr>
          <p:txBody>
            <a:bodyPr anchor="t" rtlCol="false" tIns="0" lIns="0" bIns="0" rIns="0">
              <a:spAutoFit/>
            </a:bodyPr>
            <a:lstStyle/>
            <a:p>
              <a:pPr algn="l">
                <a:lnSpc>
                  <a:spcPts val="4929"/>
                </a:lnSpc>
              </a:pPr>
              <a:r>
                <a:rPr lang="en-US" sz="3520">
                  <a:solidFill>
                    <a:srgbClr val="662D91"/>
                  </a:solidFill>
                  <a:latin typeface="Optima 4"/>
                  <a:ea typeface="Optima 4"/>
                  <a:cs typeface="Optima 4"/>
                  <a:sym typeface="Optima 4"/>
                </a:rPr>
                <a:t>Medium Term</a:t>
              </a:r>
            </a:p>
            <a:p>
              <a:pPr algn="l">
                <a:lnSpc>
                  <a:spcPts val="4929"/>
                </a:lnSpc>
              </a:pPr>
            </a:p>
            <a:p>
              <a:pPr algn="l" marL="760150" indent="-380075" lvl="1">
                <a:lnSpc>
                  <a:spcPts val="4929"/>
                </a:lnSpc>
                <a:buFont typeface="Arial"/>
                <a:buChar char="•"/>
              </a:pPr>
              <a:r>
                <a:rPr lang="en-US" sz="3520">
                  <a:solidFill>
                    <a:srgbClr val="662D91"/>
                  </a:solidFill>
                  <a:latin typeface="Optima 3"/>
                  <a:ea typeface="Optima 3"/>
                  <a:cs typeface="Optima 3"/>
                  <a:sym typeface="Optima 3"/>
                </a:rPr>
                <a:t>Ongoing medical care- behavioral, substance usage</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Ongoing emotional support</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Community reintegration</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Transportation</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Access to systemic services</a:t>
              </a:r>
            </a:p>
          </p:txBody>
        </p:sp>
        <p:sp>
          <p:nvSpPr>
            <p:cNvPr name="TextBox 16" id="16"/>
            <p:cNvSpPr txBox="true"/>
            <p:nvPr/>
          </p:nvSpPr>
          <p:spPr>
            <a:xfrm rot="0">
              <a:off x="15211604" y="-76200"/>
              <a:ext cx="7815363" cy="9862961"/>
            </a:xfrm>
            <a:prstGeom prst="rect">
              <a:avLst/>
            </a:prstGeom>
          </p:spPr>
          <p:txBody>
            <a:bodyPr anchor="t" rtlCol="false" tIns="0" lIns="0" bIns="0" rIns="0">
              <a:spAutoFit/>
            </a:bodyPr>
            <a:lstStyle/>
            <a:p>
              <a:pPr algn="l">
                <a:lnSpc>
                  <a:spcPts val="4929"/>
                </a:lnSpc>
              </a:pPr>
              <a:r>
                <a:rPr lang="en-US" sz="3520">
                  <a:solidFill>
                    <a:srgbClr val="662D91"/>
                  </a:solidFill>
                  <a:latin typeface="Optima 4"/>
                  <a:ea typeface="Optima 4"/>
                  <a:cs typeface="Optima 4"/>
                  <a:sym typeface="Optima 4"/>
                </a:rPr>
                <a:t>Long Term</a:t>
              </a:r>
            </a:p>
            <a:p>
              <a:pPr algn="l">
                <a:lnSpc>
                  <a:spcPts val="4929"/>
                </a:lnSpc>
              </a:pPr>
            </a:p>
            <a:p>
              <a:pPr algn="l" marL="760150" indent="-380075" lvl="1">
                <a:lnSpc>
                  <a:spcPts val="4929"/>
                </a:lnSpc>
                <a:buFont typeface="Arial"/>
                <a:buChar char="•"/>
              </a:pPr>
              <a:r>
                <a:rPr lang="en-US" sz="3520">
                  <a:solidFill>
                    <a:srgbClr val="662D91"/>
                  </a:solidFill>
                  <a:latin typeface="Optima 3"/>
                  <a:ea typeface="Optima 3"/>
                  <a:cs typeface="Optima 3"/>
                  <a:sym typeface="Optima 3"/>
                </a:rPr>
                <a:t>Long term, sustainable housing</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Long term therapy</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Legal aid</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Ongoing medical care</a:t>
              </a:r>
            </a:p>
            <a:p>
              <a:pPr algn="l" marL="760150" indent="-380075" lvl="1">
                <a:lnSpc>
                  <a:spcPts val="4929"/>
                </a:lnSpc>
                <a:buFont typeface="Arial"/>
                <a:buChar char="•"/>
              </a:pPr>
              <a:r>
                <a:rPr lang="en-US" sz="3520">
                  <a:solidFill>
                    <a:srgbClr val="662D91"/>
                  </a:solidFill>
                  <a:latin typeface="Optima 3"/>
                  <a:ea typeface="Optima 3"/>
                  <a:cs typeface="Optima 3"/>
                  <a:sym typeface="Optima 3"/>
                </a:rPr>
                <a:t>Restorative healing, community and peer support</a:t>
              </a:r>
            </a:p>
            <a:p>
              <a:pPr algn="l">
                <a:lnSpc>
                  <a:spcPts val="4929"/>
                </a:lnSpc>
              </a:pPr>
            </a:p>
            <a:p>
              <a:pPr algn="l">
                <a:lnSpc>
                  <a:spcPts val="4929"/>
                </a:lnSpc>
              </a:pPr>
            </a:p>
          </p:txBody>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1592311" y="725553"/>
            <a:ext cx="16346314" cy="1038096"/>
          </a:xfrm>
          <a:prstGeom prst="rect">
            <a:avLst/>
          </a:prstGeom>
        </p:spPr>
        <p:txBody>
          <a:bodyPr anchor="t" rtlCol="false" tIns="0" lIns="0" bIns="0" rIns="0">
            <a:spAutoFit/>
          </a:bodyPr>
          <a:lstStyle/>
          <a:p>
            <a:pPr algn="l">
              <a:lnSpc>
                <a:spcPts val="8343"/>
              </a:lnSpc>
            </a:pPr>
            <a:r>
              <a:rPr lang="en-US" sz="6417">
                <a:solidFill>
                  <a:srgbClr val="662D91"/>
                </a:solidFill>
                <a:latin typeface="Optima 4"/>
                <a:ea typeface="Optima 4"/>
                <a:cs typeface="Optima 4"/>
                <a:sym typeface="Optima 4"/>
              </a:rPr>
              <a:t>Respond- Working with Law Enforcement</a:t>
            </a:r>
          </a:p>
        </p:txBody>
      </p:sp>
      <p:sp>
        <p:nvSpPr>
          <p:cNvPr name="TextBox 13" id="13"/>
          <p:cNvSpPr txBox="true"/>
          <p:nvPr/>
        </p:nvSpPr>
        <p:spPr>
          <a:xfrm rot="0">
            <a:off x="2648416" y="2022477"/>
            <a:ext cx="14234104" cy="6451520"/>
          </a:xfrm>
          <a:prstGeom prst="rect">
            <a:avLst/>
          </a:prstGeom>
        </p:spPr>
        <p:txBody>
          <a:bodyPr anchor="t" rtlCol="false" tIns="0" lIns="0" bIns="0" rIns="0">
            <a:spAutoFit/>
          </a:bodyPr>
          <a:lstStyle/>
          <a:p>
            <a:pPr algn="l" marL="722450" indent="-361225" lvl="1">
              <a:lnSpc>
                <a:spcPts val="4684"/>
              </a:lnSpc>
              <a:buFont typeface="Arial"/>
              <a:buChar char="•"/>
            </a:pPr>
            <a:r>
              <a:rPr lang="en-US" sz="3346">
                <a:solidFill>
                  <a:srgbClr val="662D91"/>
                </a:solidFill>
                <a:latin typeface="Optima 3"/>
                <a:ea typeface="Optima 3"/>
                <a:cs typeface="Optima 3"/>
                <a:sym typeface="Optima 3"/>
              </a:rPr>
              <a:t>Be aware of negative experiences with law enforcement, understand the harm law enforcement has done</a:t>
            </a:r>
          </a:p>
          <a:p>
            <a:pPr algn="l" marL="1444899" indent="-481633" lvl="2">
              <a:lnSpc>
                <a:spcPts val="4684"/>
              </a:lnSpc>
              <a:buFont typeface="Arial"/>
              <a:buChar char="⚬"/>
            </a:pPr>
            <a:r>
              <a:rPr lang="en-US" sz="3346">
                <a:solidFill>
                  <a:srgbClr val="662D91"/>
                </a:solidFill>
                <a:latin typeface="Optima 3"/>
                <a:ea typeface="Optima 3"/>
                <a:cs typeface="Optima 3"/>
                <a:sym typeface="Optima 3"/>
              </a:rPr>
              <a:t>Many people who have experienced trafficking are criminalized rather than their traffickers</a:t>
            </a:r>
          </a:p>
          <a:p>
            <a:pPr algn="l" marL="722450" indent="-361225" lvl="1">
              <a:lnSpc>
                <a:spcPts val="4684"/>
              </a:lnSpc>
              <a:buFont typeface="Arial"/>
              <a:buChar char="•"/>
            </a:pPr>
            <a:r>
              <a:rPr lang="en-US" sz="3346">
                <a:solidFill>
                  <a:srgbClr val="662D91"/>
                </a:solidFill>
                <a:latin typeface="Optima 3"/>
                <a:ea typeface="Optima 3"/>
                <a:cs typeface="Optima 3"/>
                <a:sym typeface="Optima 3"/>
              </a:rPr>
              <a:t>If there is a unit or division of law enforcement with a specialization in human trafficking, contact them before other agencies</a:t>
            </a:r>
          </a:p>
          <a:p>
            <a:pPr algn="l" marL="722450" indent="-361225" lvl="1">
              <a:lnSpc>
                <a:spcPts val="4684"/>
              </a:lnSpc>
              <a:buFont typeface="Arial"/>
              <a:buChar char="•"/>
            </a:pPr>
            <a:r>
              <a:rPr lang="en-US" sz="3346">
                <a:solidFill>
                  <a:srgbClr val="662D91"/>
                </a:solidFill>
                <a:latin typeface="Optima 3"/>
                <a:ea typeface="Optima 3"/>
                <a:cs typeface="Optima 3"/>
                <a:sym typeface="Optima 3"/>
              </a:rPr>
              <a:t>Limit disclosures to law enforcement </a:t>
            </a:r>
          </a:p>
          <a:p>
            <a:pPr algn="l" marL="1444899" indent="-481633" lvl="2">
              <a:lnSpc>
                <a:spcPts val="4684"/>
              </a:lnSpc>
              <a:buFont typeface="Arial"/>
              <a:buChar char="⚬"/>
            </a:pPr>
            <a:r>
              <a:rPr lang="en-US" sz="3346">
                <a:solidFill>
                  <a:srgbClr val="662D91"/>
                </a:solidFill>
                <a:latin typeface="Optima 3"/>
                <a:ea typeface="Optima 3"/>
                <a:cs typeface="Optima 3"/>
                <a:sym typeface="Optima 3"/>
              </a:rPr>
              <a:t>Only if client consents or agrees to meet </a:t>
            </a:r>
          </a:p>
          <a:p>
            <a:pPr algn="l" marL="1444899" indent="-481633" lvl="2">
              <a:lnSpc>
                <a:spcPts val="4684"/>
              </a:lnSpc>
              <a:buFont typeface="Arial"/>
              <a:buChar char="⚬"/>
            </a:pPr>
            <a:r>
              <a:rPr lang="en-US" sz="3346">
                <a:solidFill>
                  <a:srgbClr val="662D91"/>
                </a:solidFill>
                <a:latin typeface="Optima 3"/>
                <a:ea typeface="Optima 3"/>
                <a:cs typeface="Optima 3"/>
                <a:sym typeface="Optima 3"/>
              </a:rPr>
              <a:t>Or if there is imminent danger</a:t>
            </a:r>
          </a:p>
          <a:p>
            <a:pPr algn="l" marL="722450" indent="-361225" lvl="1">
              <a:lnSpc>
                <a:spcPts val="4684"/>
              </a:lnSpc>
              <a:buFont typeface="Arial"/>
              <a:buChar char="•"/>
            </a:pPr>
            <a:r>
              <a:rPr lang="en-US" sz="3346">
                <a:solidFill>
                  <a:srgbClr val="662D91"/>
                </a:solidFill>
                <a:latin typeface="Optima 3"/>
                <a:ea typeface="Optima 3"/>
                <a:cs typeface="Optima 3"/>
                <a:sym typeface="Optima 3"/>
              </a:rPr>
              <a:t>Reach out and push for trauma-informed training for Tribal law enforcement</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439328" y="727206"/>
            <a:ext cx="14819972" cy="1038096"/>
          </a:xfrm>
          <a:prstGeom prst="rect">
            <a:avLst/>
          </a:prstGeom>
        </p:spPr>
        <p:txBody>
          <a:bodyPr anchor="t" rtlCol="false" tIns="0" lIns="0" bIns="0" rIns="0">
            <a:spAutoFit/>
          </a:bodyPr>
          <a:lstStyle/>
          <a:p>
            <a:pPr algn="l">
              <a:lnSpc>
                <a:spcPts val="8343"/>
              </a:lnSpc>
            </a:pPr>
            <a:r>
              <a:rPr lang="en-US" sz="6417">
                <a:solidFill>
                  <a:srgbClr val="662D91"/>
                </a:solidFill>
                <a:latin typeface="Optima 4"/>
                <a:ea typeface="Optima 4"/>
                <a:cs typeface="Optima 4"/>
                <a:sym typeface="Optima 4"/>
              </a:rPr>
              <a:t>Respond- Follow up and Follow through</a:t>
            </a:r>
          </a:p>
        </p:txBody>
      </p:sp>
      <p:sp>
        <p:nvSpPr>
          <p:cNvPr name="TextBox 13" id="13"/>
          <p:cNvSpPr txBox="true"/>
          <p:nvPr/>
        </p:nvSpPr>
        <p:spPr>
          <a:xfrm rot="0">
            <a:off x="2190189" y="2003427"/>
            <a:ext cx="15318249" cy="6331160"/>
          </a:xfrm>
          <a:prstGeom prst="rect">
            <a:avLst/>
          </a:prstGeom>
        </p:spPr>
        <p:txBody>
          <a:bodyPr anchor="t" rtlCol="false" tIns="0" lIns="0" bIns="0" rIns="0">
            <a:spAutoFit/>
          </a:bodyPr>
          <a:lstStyle/>
          <a:p>
            <a:pPr algn="l" marL="976528" indent="-488264" lvl="1">
              <a:lnSpc>
                <a:spcPts val="6332"/>
              </a:lnSpc>
              <a:buFont typeface="Arial"/>
              <a:buChar char="•"/>
            </a:pPr>
            <a:r>
              <a:rPr lang="en-US" sz="4523">
                <a:solidFill>
                  <a:srgbClr val="662D91"/>
                </a:solidFill>
                <a:latin typeface="Optima 3"/>
                <a:ea typeface="Optima 3"/>
                <a:cs typeface="Optima 3"/>
                <a:sym typeface="Optima 3"/>
              </a:rPr>
              <a:t>Establish trust and build relationship with individual </a:t>
            </a:r>
          </a:p>
          <a:p>
            <a:pPr algn="l" marL="976528" indent="-488264" lvl="1">
              <a:lnSpc>
                <a:spcPts val="6332"/>
              </a:lnSpc>
              <a:buFont typeface="Arial"/>
              <a:buChar char="•"/>
            </a:pPr>
            <a:r>
              <a:rPr lang="en-US" sz="4523">
                <a:solidFill>
                  <a:srgbClr val="662D91"/>
                </a:solidFill>
                <a:latin typeface="Optima 3"/>
                <a:ea typeface="Optima 3"/>
                <a:cs typeface="Optima 3"/>
                <a:sym typeface="Optima 3"/>
              </a:rPr>
              <a:t>Enagage at every step of the process, support and communicate through difficulties</a:t>
            </a:r>
          </a:p>
          <a:p>
            <a:pPr algn="l" marL="976528" indent="-488264" lvl="1">
              <a:lnSpc>
                <a:spcPts val="6332"/>
              </a:lnSpc>
              <a:buFont typeface="Arial"/>
              <a:buChar char="•"/>
            </a:pPr>
            <a:r>
              <a:rPr lang="en-US" sz="4523">
                <a:solidFill>
                  <a:srgbClr val="662D91"/>
                </a:solidFill>
                <a:latin typeface="Optima 3"/>
                <a:ea typeface="Optima 3"/>
                <a:cs typeface="Optima 3"/>
                <a:sym typeface="Optima 3"/>
              </a:rPr>
              <a:t>Maintain professional level of confidentiality </a:t>
            </a:r>
          </a:p>
          <a:p>
            <a:pPr algn="l" marL="976528" indent="-488264" lvl="1">
              <a:lnSpc>
                <a:spcPts val="6332"/>
              </a:lnSpc>
              <a:buFont typeface="Arial"/>
              <a:buChar char="•"/>
            </a:pPr>
            <a:r>
              <a:rPr lang="en-US" sz="4523">
                <a:solidFill>
                  <a:srgbClr val="662D91"/>
                </a:solidFill>
                <a:latin typeface="Optima 3"/>
                <a:ea typeface="Optima 3"/>
                <a:cs typeface="Optima 3"/>
                <a:sym typeface="Optima 3"/>
              </a:rPr>
              <a:t>Warm handoff to next providers</a:t>
            </a:r>
          </a:p>
          <a:p>
            <a:pPr algn="l" marL="1953056" indent="-651019" lvl="2">
              <a:lnSpc>
                <a:spcPts val="6332"/>
              </a:lnSpc>
              <a:buFont typeface="Arial"/>
              <a:buChar char="⚬"/>
            </a:pPr>
            <a:r>
              <a:rPr lang="en-US" sz="4523">
                <a:solidFill>
                  <a:srgbClr val="662D91"/>
                </a:solidFill>
                <a:latin typeface="Optima 3"/>
                <a:ea typeface="Optima 3"/>
                <a:cs typeface="Optima 3"/>
                <a:sym typeface="Optima 3"/>
              </a:rPr>
              <a:t>Always explain what will happen next</a:t>
            </a:r>
          </a:p>
          <a:p>
            <a:pPr algn="l" marL="976528" indent="-488264" lvl="1">
              <a:lnSpc>
                <a:spcPts val="6332"/>
              </a:lnSpc>
              <a:buFont typeface="Arial"/>
              <a:buChar char="•"/>
            </a:pPr>
            <a:r>
              <a:rPr lang="en-US" sz="4523">
                <a:solidFill>
                  <a:srgbClr val="662D91"/>
                </a:solidFill>
                <a:latin typeface="Optima 3"/>
                <a:ea typeface="Optima 3"/>
                <a:cs typeface="Optima 3"/>
                <a:sym typeface="Optima 3"/>
              </a:rPr>
              <a:t>Include individual in decision making regarding safety planning, resource referral, and after-care plan</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4556413" y="352425"/>
            <a:ext cx="10053741" cy="1410239"/>
          </a:xfrm>
          <a:prstGeom prst="rect">
            <a:avLst/>
          </a:prstGeom>
        </p:spPr>
        <p:txBody>
          <a:bodyPr anchor="t" rtlCol="false" tIns="0" lIns="0" bIns="0" rIns="0">
            <a:spAutoFit/>
          </a:bodyPr>
          <a:lstStyle/>
          <a:p>
            <a:pPr algn="l">
              <a:lnSpc>
                <a:spcPts val="11212"/>
              </a:lnSpc>
            </a:pPr>
            <a:r>
              <a:rPr lang="en-US" sz="8624">
                <a:solidFill>
                  <a:srgbClr val="662D91"/>
                </a:solidFill>
                <a:latin typeface="Optima 4"/>
                <a:ea typeface="Optima 4"/>
                <a:cs typeface="Optima 4"/>
                <a:sym typeface="Optima 4"/>
              </a:rPr>
              <a:t>Respond- Workshop</a:t>
            </a:r>
          </a:p>
        </p:txBody>
      </p:sp>
      <p:sp>
        <p:nvSpPr>
          <p:cNvPr name="TextBox 13" id="13"/>
          <p:cNvSpPr txBox="true"/>
          <p:nvPr/>
        </p:nvSpPr>
        <p:spPr>
          <a:xfrm rot="0">
            <a:off x="1967742" y="1897584"/>
            <a:ext cx="14352516" cy="6739798"/>
          </a:xfrm>
          <a:prstGeom prst="rect">
            <a:avLst/>
          </a:prstGeom>
        </p:spPr>
        <p:txBody>
          <a:bodyPr anchor="t" rtlCol="false" tIns="0" lIns="0" bIns="0" rIns="0">
            <a:spAutoFit/>
          </a:bodyPr>
          <a:lstStyle/>
          <a:p>
            <a:pPr algn="l" marL="828771" indent="-414386" lvl="1">
              <a:lnSpc>
                <a:spcPts val="5374"/>
              </a:lnSpc>
              <a:buFont typeface="Arial"/>
              <a:buChar char="•"/>
            </a:pPr>
            <a:r>
              <a:rPr lang="en-US" sz="3838">
                <a:solidFill>
                  <a:srgbClr val="662D91"/>
                </a:solidFill>
                <a:latin typeface="Optima 3"/>
                <a:ea typeface="Optima 3"/>
                <a:cs typeface="Optima 3"/>
                <a:sym typeface="Optima 3"/>
              </a:rPr>
              <a:t> Jane Doe has made contact with Navajo Division of Children and Family Services and disclosed her experience with trafficking. She was first trafficked when she was 17, and is now 19 years old. She has returned to Churchrock, NM to reunite with her siblings and care from them away from her abusive family home. She believes her trafficker is still tracking/stalking her, and Jane expressed to her local victim advocate her desire to leave the trafficker for good, find a new home for her and her siblings, and pursue a protection order against her trafficker within her local court.</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3"/>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4"/>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2" id="12"/>
          <p:cNvSpPr txBox="true"/>
          <p:nvPr/>
        </p:nvSpPr>
        <p:spPr>
          <a:xfrm rot="0">
            <a:off x="4556413" y="352425"/>
            <a:ext cx="10053741" cy="1410239"/>
          </a:xfrm>
          <a:prstGeom prst="rect">
            <a:avLst/>
          </a:prstGeom>
        </p:spPr>
        <p:txBody>
          <a:bodyPr anchor="t" rtlCol="false" tIns="0" lIns="0" bIns="0" rIns="0">
            <a:spAutoFit/>
          </a:bodyPr>
          <a:lstStyle/>
          <a:p>
            <a:pPr algn="l">
              <a:lnSpc>
                <a:spcPts val="11212"/>
              </a:lnSpc>
            </a:pPr>
            <a:r>
              <a:rPr lang="en-US" sz="8624">
                <a:solidFill>
                  <a:srgbClr val="662D91"/>
                </a:solidFill>
                <a:latin typeface="Optima 4"/>
                <a:ea typeface="Optima 4"/>
                <a:cs typeface="Optima 4"/>
                <a:sym typeface="Optima 4"/>
              </a:rPr>
              <a:t>Respond- Workshop</a:t>
            </a:r>
          </a:p>
        </p:txBody>
      </p:sp>
      <p:sp>
        <p:nvSpPr>
          <p:cNvPr name="TextBox 13" id="13"/>
          <p:cNvSpPr txBox="true"/>
          <p:nvPr/>
        </p:nvSpPr>
        <p:spPr>
          <a:xfrm rot="0">
            <a:off x="1708634" y="3410817"/>
            <a:ext cx="14870731" cy="3815150"/>
          </a:xfrm>
          <a:prstGeom prst="rect">
            <a:avLst/>
          </a:prstGeom>
        </p:spPr>
        <p:txBody>
          <a:bodyPr anchor="t" rtlCol="false" tIns="0" lIns="0" bIns="0" rIns="0">
            <a:spAutoFit/>
          </a:bodyPr>
          <a:lstStyle/>
          <a:p>
            <a:pPr algn="l" marL="1176537" indent="-588269" lvl="1">
              <a:lnSpc>
                <a:spcPts val="7629"/>
              </a:lnSpc>
              <a:buFont typeface="Arial"/>
              <a:buChar char="•"/>
            </a:pPr>
            <a:r>
              <a:rPr lang="en-US" sz="5449">
                <a:solidFill>
                  <a:srgbClr val="662D91"/>
                </a:solidFill>
                <a:latin typeface="Optima 3"/>
                <a:ea typeface="Optima 3"/>
                <a:cs typeface="Optima 3"/>
                <a:sym typeface="Optima 3"/>
              </a:rPr>
              <a:t>What culturally relevant support from judicial, social, and medical services does Jane Doe need to properly exit her situation safely? What is/isn’t available to her? </a:t>
            </a:r>
          </a:p>
        </p:txBody>
      </p:sp>
      <p:sp>
        <p:nvSpPr>
          <p:cNvPr name="TextBox 14" id="14"/>
          <p:cNvSpPr txBox="true"/>
          <p:nvPr/>
        </p:nvSpPr>
        <p:spPr>
          <a:xfrm rot="0">
            <a:off x="5485725" y="1783171"/>
            <a:ext cx="7639836" cy="800894"/>
          </a:xfrm>
          <a:prstGeom prst="rect">
            <a:avLst/>
          </a:prstGeom>
        </p:spPr>
        <p:txBody>
          <a:bodyPr anchor="t" rtlCol="false" tIns="0" lIns="0" bIns="0" rIns="0">
            <a:spAutoFit/>
          </a:bodyPr>
          <a:lstStyle/>
          <a:p>
            <a:pPr algn="l">
              <a:lnSpc>
                <a:spcPts val="6554"/>
              </a:lnSpc>
            </a:pPr>
            <a:r>
              <a:rPr lang="en-US" sz="4681">
                <a:solidFill>
                  <a:srgbClr val="662D91"/>
                </a:solidFill>
                <a:latin typeface="Optima 3"/>
                <a:ea typeface="Optima 3"/>
                <a:cs typeface="Optima 3"/>
                <a:sym typeface="Optima 3"/>
              </a:rPr>
              <a:t>Final Discussion- 15 minutes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818259" y="791020"/>
            <a:ext cx="12651482" cy="1316737"/>
          </a:xfrm>
          <a:prstGeom prst="rect">
            <a:avLst/>
          </a:prstGeom>
        </p:spPr>
        <p:txBody>
          <a:bodyPr anchor="t" rtlCol="false" tIns="0" lIns="0" bIns="0" rIns="0">
            <a:spAutoFit/>
          </a:bodyPr>
          <a:lstStyle/>
          <a:p>
            <a:pPr algn="l">
              <a:lnSpc>
                <a:spcPts val="10490"/>
              </a:lnSpc>
            </a:pPr>
            <a:r>
              <a:rPr lang="en-US" sz="8069">
                <a:solidFill>
                  <a:srgbClr val="662D91"/>
                </a:solidFill>
                <a:latin typeface="Optima 4"/>
                <a:ea typeface="Optima 4"/>
                <a:cs typeface="Optima 4"/>
                <a:sym typeface="Optima 4"/>
              </a:rPr>
              <a:t>Guiding Principles of SOAR</a:t>
            </a:r>
          </a:p>
        </p:txBody>
      </p:sp>
      <p:sp>
        <p:nvSpPr>
          <p:cNvPr name="TextBox 13" id="13"/>
          <p:cNvSpPr txBox="true"/>
          <p:nvPr/>
        </p:nvSpPr>
        <p:spPr>
          <a:xfrm rot="0">
            <a:off x="2295631" y="2460626"/>
            <a:ext cx="14424874" cy="5702927"/>
          </a:xfrm>
          <a:prstGeom prst="rect">
            <a:avLst/>
          </a:prstGeom>
        </p:spPr>
        <p:txBody>
          <a:bodyPr anchor="t" rtlCol="false" tIns="0" lIns="0" bIns="0" rIns="0">
            <a:spAutoFit/>
          </a:bodyPr>
          <a:lstStyle/>
          <a:p>
            <a:pPr algn="l" marL="776020" indent="-388010" lvl="1">
              <a:lnSpc>
                <a:spcPts val="5032"/>
              </a:lnSpc>
              <a:buFont typeface="Arial"/>
              <a:buChar char="•"/>
            </a:pPr>
            <a:r>
              <a:rPr lang="en-US" sz="3594">
                <a:solidFill>
                  <a:srgbClr val="662D91"/>
                </a:solidFill>
                <a:latin typeface="Optima 3"/>
                <a:ea typeface="Optima 3"/>
                <a:cs typeface="Optima 3"/>
                <a:sym typeface="Optima 3"/>
              </a:rPr>
              <a:t>Inclusive of all types of trafficking</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Wide spectrum of abuse and exploitation in labor and sex trafficking</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Trauma-informed and person centered</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Recognizes trauma, and responds accordingly without re-victimization or re-traumatization </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Survivor Informed/Survivor-led</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Subject matter must be informed by lived experience, so that the needs of those who are impacted are directly met</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3"/>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4"/>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2" id="12"/>
          <p:cNvSpPr txBox="true"/>
          <p:nvPr/>
        </p:nvSpPr>
        <p:spPr>
          <a:xfrm rot="0">
            <a:off x="2718883" y="747831"/>
            <a:ext cx="12850233" cy="1410239"/>
          </a:xfrm>
          <a:prstGeom prst="rect">
            <a:avLst/>
          </a:prstGeom>
        </p:spPr>
        <p:txBody>
          <a:bodyPr anchor="t" rtlCol="false" tIns="0" lIns="0" bIns="0" rIns="0">
            <a:spAutoFit/>
          </a:bodyPr>
          <a:lstStyle/>
          <a:p>
            <a:pPr algn="l">
              <a:lnSpc>
                <a:spcPts val="11212"/>
              </a:lnSpc>
            </a:pPr>
            <a:r>
              <a:rPr lang="en-US" sz="8624">
                <a:solidFill>
                  <a:srgbClr val="662D91"/>
                </a:solidFill>
                <a:latin typeface="Optima 4"/>
                <a:ea typeface="Optima 4"/>
                <a:cs typeface="Optima 4"/>
                <a:sym typeface="Optima 4"/>
              </a:rPr>
              <a:t>Reflections/Final Thoughts</a:t>
            </a:r>
          </a:p>
        </p:txBody>
      </p:sp>
      <p:sp>
        <p:nvSpPr>
          <p:cNvPr name="TextBox 13" id="13"/>
          <p:cNvSpPr txBox="true"/>
          <p:nvPr/>
        </p:nvSpPr>
        <p:spPr>
          <a:xfrm rot="0">
            <a:off x="2070027" y="2698867"/>
            <a:ext cx="14870731" cy="4774967"/>
          </a:xfrm>
          <a:prstGeom prst="rect">
            <a:avLst/>
          </a:prstGeom>
        </p:spPr>
        <p:txBody>
          <a:bodyPr anchor="t" rtlCol="false" tIns="0" lIns="0" bIns="0" rIns="0">
            <a:spAutoFit/>
          </a:bodyPr>
          <a:lstStyle/>
          <a:p>
            <a:pPr algn="l">
              <a:lnSpc>
                <a:spcPts val="7629"/>
              </a:lnSpc>
            </a:pPr>
            <a:r>
              <a:rPr lang="en-US" sz="5449">
                <a:solidFill>
                  <a:srgbClr val="662D91"/>
                </a:solidFill>
                <a:latin typeface="Optima 3"/>
                <a:ea typeface="Optima 3"/>
                <a:cs typeface="Optima 3"/>
                <a:sym typeface="Optima 3"/>
              </a:rPr>
              <a:t>What is one thing you are going to take away from this training today?</a:t>
            </a:r>
          </a:p>
          <a:p>
            <a:pPr algn="l">
              <a:lnSpc>
                <a:spcPts val="7629"/>
              </a:lnSpc>
            </a:pPr>
          </a:p>
          <a:p>
            <a:pPr algn="l">
              <a:lnSpc>
                <a:spcPts val="7629"/>
              </a:lnSpc>
            </a:pPr>
            <a:r>
              <a:rPr lang="en-US" sz="5449">
                <a:solidFill>
                  <a:srgbClr val="662D91"/>
                </a:solidFill>
                <a:latin typeface="Optima 3"/>
                <a:ea typeface="Optima 3"/>
                <a:cs typeface="Optima 3"/>
                <a:sym typeface="Optima 3"/>
              </a:rPr>
              <a:t>How do you envision support for survivors of trafficking improving within your field?</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4CAEBF"/>
        </a:solidFill>
      </p:bgPr>
    </p:bg>
    <p:spTree>
      <p:nvGrpSpPr>
        <p:cNvPr id="1" name=""/>
        <p:cNvGrpSpPr/>
        <p:nvPr/>
      </p:nvGrpSpPr>
      <p:grpSpPr>
        <a:xfrm>
          <a:off x="0" y="0"/>
          <a:ext cx="0" cy="0"/>
          <a:chOff x="0" y="0"/>
          <a:chExt cx="0" cy="0"/>
        </a:xfrm>
      </p:grpSpPr>
      <p:sp>
        <p:nvSpPr>
          <p:cNvPr name="Freeform 2" id="2"/>
          <p:cNvSpPr/>
          <p:nvPr/>
        </p:nvSpPr>
        <p:spPr>
          <a:xfrm flipH="false" flipV="false" rot="0">
            <a:off x="1794147" y="3867153"/>
            <a:ext cx="894527" cy="885582"/>
          </a:xfrm>
          <a:custGeom>
            <a:avLst/>
            <a:gdLst/>
            <a:ahLst/>
            <a:cxnLst/>
            <a:rect r="r" b="b" t="t" l="l"/>
            <a:pathLst>
              <a:path h="885582" w="894527">
                <a:moveTo>
                  <a:pt x="0" y="0"/>
                </a:moveTo>
                <a:lnTo>
                  <a:pt x="894528" y="0"/>
                </a:lnTo>
                <a:lnTo>
                  <a:pt x="894528" y="885582"/>
                </a:lnTo>
                <a:lnTo>
                  <a:pt x="0" y="885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17476" y="4137718"/>
            <a:ext cx="447870" cy="344453"/>
          </a:xfrm>
          <a:custGeom>
            <a:avLst/>
            <a:gdLst/>
            <a:ahLst/>
            <a:cxnLst/>
            <a:rect r="r" b="b" t="t" l="l"/>
            <a:pathLst>
              <a:path h="344453" w="447870">
                <a:moveTo>
                  <a:pt x="0" y="0"/>
                </a:moveTo>
                <a:lnTo>
                  <a:pt x="447870" y="0"/>
                </a:lnTo>
                <a:lnTo>
                  <a:pt x="447870" y="344453"/>
                </a:lnTo>
                <a:lnTo>
                  <a:pt x="0" y="3444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794147" y="5074115"/>
            <a:ext cx="894527" cy="885582"/>
          </a:xfrm>
          <a:custGeom>
            <a:avLst/>
            <a:gdLst/>
            <a:ahLst/>
            <a:cxnLst/>
            <a:rect r="r" b="b" t="t" l="l"/>
            <a:pathLst>
              <a:path h="885582" w="894527">
                <a:moveTo>
                  <a:pt x="0" y="0"/>
                </a:moveTo>
                <a:lnTo>
                  <a:pt x="894528" y="0"/>
                </a:lnTo>
                <a:lnTo>
                  <a:pt x="894528" y="885582"/>
                </a:lnTo>
                <a:lnTo>
                  <a:pt x="0" y="885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017476" y="5322776"/>
            <a:ext cx="412559" cy="412559"/>
          </a:xfrm>
          <a:custGeom>
            <a:avLst/>
            <a:gdLst/>
            <a:ahLst/>
            <a:cxnLst/>
            <a:rect r="r" b="b" t="t" l="l"/>
            <a:pathLst>
              <a:path h="412559" w="412559">
                <a:moveTo>
                  <a:pt x="0" y="0"/>
                </a:moveTo>
                <a:lnTo>
                  <a:pt x="412559" y="0"/>
                </a:lnTo>
                <a:lnTo>
                  <a:pt x="412559" y="412559"/>
                </a:lnTo>
                <a:lnTo>
                  <a:pt x="0" y="4125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94147" y="6225321"/>
            <a:ext cx="894527" cy="885582"/>
          </a:xfrm>
          <a:custGeom>
            <a:avLst/>
            <a:gdLst/>
            <a:ahLst/>
            <a:cxnLst/>
            <a:rect r="r" b="b" t="t" l="l"/>
            <a:pathLst>
              <a:path h="885582" w="894527">
                <a:moveTo>
                  <a:pt x="0" y="0"/>
                </a:moveTo>
                <a:lnTo>
                  <a:pt x="894528" y="0"/>
                </a:lnTo>
                <a:lnTo>
                  <a:pt x="894528" y="885582"/>
                </a:lnTo>
                <a:lnTo>
                  <a:pt x="0" y="885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996377" y="6404874"/>
            <a:ext cx="441758" cy="513672"/>
          </a:xfrm>
          <a:custGeom>
            <a:avLst/>
            <a:gdLst/>
            <a:ahLst/>
            <a:cxnLst/>
            <a:rect r="r" b="b" t="t" l="l"/>
            <a:pathLst>
              <a:path h="513672" w="441758">
                <a:moveTo>
                  <a:pt x="0" y="0"/>
                </a:moveTo>
                <a:lnTo>
                  <a:pt x="441758" y="0"/>
                </a:lnTo>
                <a:lnTo>
                  <a:pt x="441758" y="513672"/>
                </a:lnTo>
                <a:lnTo>
                  <a:pt x="0" y="5136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794147" y="7432282"/>
            <a:ext cx="894527" cy="885582"/>
          </a:xfrm>
          <a:custGeom>
            <a:avLst/>
            <a:gdLst/>
            <a:ahLst/>
            <a:cxnLst/>
            <a:rect r="r" b="b" t="t" l="l"/>
            <a:pathLst>
              <a:path h="885582" w="894527">
                <a:moveTo>
                  <a:pt x="0" y="0"/>
                </a:moveTo>
                <a:lnTo>
                  <a:pt x="894528" y="0"/>
                </a:lnTo>
                <a:lnTo>
                  <a:pt x="894528" y="885582"/>
                </a:lnTo>
                <a:lnTo>
                  <a:pt x="0" y="885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017476" y="7599194"/>
            <a:ext cx="464886" cy="551758"/>
          </a:xfrm>
          <a:custGeom>
            <a:avLst/>
            <a:gdLst/>
            <a:ahLst/>
            <a:cxnLst/>
            <a:rect r="r" b="b" t="t" l="l"/>
            <a:pathLst>
              <a:path h="551758" w="464886">
                <a:moveTo>
                  <a:pt x="0" y="0"/>
                </a:moveTo>
                <a:lnTo>
                  <a:pt x="464885" y="0"/>
                </a:lnTo>
                <a:lnTo>
                  <a:pt x="464885" y="551759"/>
                </a:lnTo>
                <a:lnTo>
                  <a:pt x="0" y="55175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9466068" y="3903012"/>
            <a:ext cx="15904454" cy="3470063"/>
          </a:xfrm>
          <a:custGeom>
            <a:avLst/>
            <a:gdLst/>
            <a:ahLst/>
            <a:cxnLst/>
            <a:rect r="r" b="b" t="t" l="l"/>
            <a:pathLst>
              <a:path h="3470063" w="15904454">
                <a:moveTo>
                  <a:pt x="0" y="0"/>
                </a:moveTo>
                <a:lnTo>
                  <a:pt x="15904454" y="0"/>
                </a:lnTo>
                <a:lnTo>
                  <a:pt x="15904454" y="3470062"/>
                </a:lnTo>
                <a:lnTo>
                  <a:pt x="0" y="347006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1" id="11"/>
          <p:cNvGrpSpPr/>
          <p:nvPr/>
        </p:nvGrpSpPr>
        <p:grpSpPr>
          <a:xfrm rot="0">
            <a:off x="10008247" y="587289"/>
            <a:ext cx="7827605" cy="9112423"/>
            <a:chOff x="0" y="0"/>
            <a:chExt cx="6197600" cy="7214870"/>
          </a:xfrm>
        </p:grpSpPr>
        <p:sp>
          <p:nvSpPr>
            <p:cNvPr name="Freeform 12" id="12"/>
            <p:cNvSpPr/>
            <p:nvPr/>
          </p:nvSpPr>
          <p:spPr>
            <a:xfrm flipH="false" flipV="false" rot="0">
              <a:off x="0" y="0"/>
              <a:ext cx="6197600" cy="7214870"/>
            </a:xfrm>
            <a:custGeom>
              <a:avLst/>
              <a:gdLst/>
              <a:ahLst/>
              <a:cxnLst/>
              <a:rect r="r" b="b" t="t" l="l"/>
              <a:pathLst>
                <a:path h="7214870" w="6197600">
                  <a:moveTo>
                    <a:pt x="4996180" y="7214870"/>
                  </a:moveTo>
                  <a:lnTo>
                    <a:pt x="3949700" y="7012940"/>
                  </a:lnTo>
                  <a:lnTo>
                    <a:pt x="1168400" y="7012940"/>
                  </a:lnTo>
                  <a:lnTo>
                    <a:pt x="1168400" y="6455410"/>
                  </a:lnTo>
                  <a:lnTo>
                    <a:pt x="965200" y="6487160"/>
                  </a:lnTo>
                  <a:lnTo>
                    <a:pt x="0" y="210820"/>
                  </a:lnTo>
                  <a:lnTo>
                    <a:pt x="1371600" y="0"/>
                  </a:lnTo>
                  <a:lnTo>
                    <a:pt x="1441450" y="453390"/>
                  </a:lnTo>
                  <a:lnTo>
                    <a:pt x="4424680" y="453390"/>
                  </a:lnTo>
                  <a:lnTo>
                    <a:pt x="4424680" y="2851150"/>
                  </a:lnTo>
                  <a:lnTo>
                    <a:pt x="4836160" y="717550"/>
                  </a:lnTo>
                  <a:lnTo>
                    <a:pt x="6197600" y="980440"/>
                  </a:lnTo>
                  <a:lnTo>
                    <a:pt x="4996180" y="7214870"/>
                  </a:lnTo>
                  <a:close/>
                </a:path>
              </a:pathLst>
            </a:custGeom>
            <a:blipFill>
              <a:blip r:embed="rId14"/>
              <a:stretch>
                <a:fillRect l="-37370" t="0" r="-37370" b="0"/>
              </a:stretch>
            </a:blipFill>
          </p:spPr>
        </p:sp>
      </p:grpSp>
      <p:sp>
        <p:nvSpPr>
          <p:cNvPr name="Freeform 13" id="13"/>
          <p:cNvSpPr/>
          <p:nvPr/>
        </p:nvSpPr>
        <p:spPr>
          <a:xfrm flipH="false" flipV="false" rot="0">
            <a:off x="1577866" y="1028700"/>
            <a:ext cx="4166405" cy="939524"/>
          </a:xfrm>
          <a:custGeom>
            <a:avLst/>
            <a:gdLst/>
            <a:ahLst/>
            <a:cxnLst/>
            <a:rect r="r" b="b" t="t" l="l"/>
            <a:pathLst>
              <a:path h="939524" w="4166405">
                <a:moveTo>
                  <a:pt x="0" y="0"/>
                </a:moveTo>
                <a:lnTo>
                  <a:pt x="4166405" y="0"/>
                </a:lnTo>
                <a:lnTo>
                  <a:pt x="4166405" y="939524"/>
                </a:lnTo>
                <a:lnTo>
                  <a:pt x="0" y="93952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4" id="14"/>
          <p:cNvSpPr txBox="true"/>
          <p:nvPr/>
        </p:nvSpPr>
        <p:spPr>
          <a:xfrm rot="0">
            <a:off x="2915181" y="7589969"/>
            <a:ext cx="3802907" cy="503534"/>
          </a:xfrm>
          <a:prstGeom prst="rect">
            <a:avLst/>
          </a:prstGeom>
        </p:spPr>
        <p:txBody>
          <a:bodyPr anchor="t" rtlCol="false" tIns="0" lIns="0" bIns="0" rIns="0">
            <a:spAutoFit/>
          </a:bodyPr>
          <a:lstStyle/>
          <a:p>
            <a:pPr algn="l">
              <a:lnSpc>
                <a:spcPts val="4047"/>
              </a:lnSpc>
            </a:pPr>
            <a:r>
              <a:rPr lang="en-US" sz="2891">
                <a:solidFill>
                  <a:srgbClr val="4C1377"/>
                </a:solidFill>
                <a:latin typeface="Lilita One"/>
                <a:ea typeface="Lilita One"/>
                <a:cs typeface="Lilita One"/>
                <a:sym typeface="Lilita One"/>
              </a:rPr>
              <a:t>www.csvanw.org</a:t>
            </a:r>
          </a:p>
        </p:txBody>
      </p:sp>
      <p:grpSp>
        <p:nvGrpSpPr>
          <p:cNvPr name="Group 15" id="15"/>
          <p:cNvGrpSpPr/>
          <p:nvPr/>
        </p:nvGrpSpPr>
        <p:grpSpPr>
          <a:xfrm rot="0">
            <a:off x="-69275" y="7857472"/>
            <a:ext cx="18357275" cy="2441027"/>
            <a:chOff x="0" y="0"/>
            <a:chExt cx="24476367" cy="3254703"/>
          </a:xfrm>
        </p:grpSpPr>
        <p:grpSp>
          <p:nvGrpSpPr>
            <p:cNvPr name="Group 16" id="16"/>
            <p:cNvGrpSpPr/>
            <p:nvPr/>
          </p:nvGrpSpPr>
          <p:grpSpPr>
            <a:xfrm rot="0">
              <a:off x="0" y="2503026"/>
              <a:ext cx="24476367" cy="751677"/>
              <a:chOff x="0" y="0"/>
              <a:chExt cx="4834838" cy="148479"/>
            </a:xfrm>
          </p:grpSpPr>
          <p:sp>
            <p:nvSpPr>
              <p:cNvPr name="Freeform 17" id="17"/>
              <p:cNvSpPr/>
              <p:nvPr/>
            </p:nvSpPr>
            <p:spPr>
              <a:xfrm flipH="false" flipV="false" rot="0">
                <a:off x="0" y="0"/>
                <a:ext cx="4834838" cy="148479"/>
              </a:xfrm>
              <a:custGeom>
                <a:avLst/>
                <a:gdLst/>
                <a:ahLst/>
                <a:cxnLst/>
                <a:rect r="r" b="b" t="t" l="l"/>
                <a:pathLst>
                  <a:path h="148479" w="4834838">
                    <a:moveTo>
                      <a:pt x="0" y="0"/>
                    </a:moveTo>
                    <a:lnTo>
                      <a:pt x="4834838" y="0"/>
                    </a:lnTo>
                    <a:lnTo>
                      <a:pt x="4834838" y="148479"/>
                    </a:lnTo>
                    <a:lnTo>
                      <a:pt x="0" y="148479"/>
                    </a:lnTo>
                    <a:close/>
                  </a:path>
                </a:pathLst>
              </a:custGeom>
              <a:solidFill>
                <a:srgbClr val="9ECB3B"/>
              </a:solidFill>
            </p:spPr>
          </p:sp>
          <p:sp>
            <p:nvSpPr>
              <p:cNvPr name="TextBox 18" id="18"/>
              <p:cNvSpPr txBox="true"/>
              <p:nvPr/>
            </p:nvSpPr>
            <p:spPr>
              <a:xfrm>
                <a:off x="0" y="-47625"/>
                <a:ext cx="4834838" cy="196104"/>
              </a:xfrm>
              <a:prstGeom prst="rect">
                <a:avLst/>
              </a:prstGeom>
            </p:spPr>
            <p:txBody>
              <a:bodyPr anchor="ctr" rtlCol="false" tIns="50800" lIns="50800" bIns="50800" rIns="50800"/>
              <a:lstStyle/>
              <a:p>
                <a:pPr algn="ctr">
                  <a:lnSpc>
                    <a:spcPts val="3640"/>
                  </a:lnSpc>
                </a:pPr>
              </a:p>
            </p:txBody>
          </p:sp>
        </p:grpSp>
        <p:sp>
          <p:nvSpPr>
            <p:cNvPr name="TextBox 19" id="19"/>
            <p:cNvSpPr txBox="true"/>
            <p:nvPr/>
          </p:nvSpPr>
          <p:spPr>
            <a:xfrm rot="0">
              <a:off x="15889542" y="2639681"/>
              <a:ext cx="8123039" cy="440267"/>
            </a:xfrm>
            <a:prstGeom prst="rect">
              <a:avLst/>
            </a:prstGeom>
          </p:spPr>
          <p:txBody>
            <a:bodyPr anchor="t" rtlCol="false" tIns="0" lIns="0" bIns="0" rIns="0">
              <a:spAutoFit/>
            </a:bodyPr>
            <a:lstStyle/>
            <a:p>
              <a:pPr algn="ctr">
                <a:lnSpc>
                  <a:spcPts val="2799"/>
                </a:lnSpc>
              </a:pPr>
              <a:r>
                <a:rPr lang="en-US" sz="1999">
                  <a:solidFill>
                    <a:srgbClr val="662D91"/>
                  </a:solidFill>
                  <a:latin typeface="Optima 3"/>
                  <a:ea typeface="Optima 3"/>
                  <a:cs typeface="Optima 3"/>
                  <a:sym typeface="Optima 3"/>
                </a:rPr>
                <a:t>Healthy Families, Healthy Communities.</a:t>
              </a:r>
            </a:p>
          </p:txBody>
        </p:sp>
        <p:sp>
          <p:nvSpPr>
            <p:cNvPr name="TextBox 20" id="20"/>
            <p:cNvSpPr txBox="true"/>
            <p:nvPr/>
          </p:nvSpPr>
          <p:spPr>
            <a:xfrm rot="0">
              <a:off x="404149" y="2639681"/>
              <a:ext cx="9104629" cy="440267"/>
            </a:xfrm>
            <a:prstGeom prst="rect">
              <a:avLst/>
            </a:prstGeom>
          </p:spPr>
          <p:txBody>
            <a:bodyPr anchor="t" rtlCol="false" tIns="0" lIns="0" bIns="0" rIns="0">
              <a:spAutoFit/>
            </a:bodyPr>
            <a:lstStyle/>
            <a:p>
              <a:pPr algn="ctr">
                <a:lnSpc>
                  <a:spcPts val="2799"/>
                </a:lnSpc>
              </a:pPr>
              <a:r>
                <a:rPr lang="en-US" sz="1999">
                  <a:solidFill>
                    <a:srgbClr val="662D91"/>
                  </a:solidFill>
                  <a:latin typeface="Optima 3"/>
                  <a:ea typeface="Optima 3"/>
                  <a:cs typeface="Optima 3"/>
                  <a:sym typeface="Optima 3"/>
                </a:rPr>
                <a:t>Become a Member Today! Learn more at CSVANW.org </a:t>
              </a:r>
            </a:p>
          </p:txBody>
        </p:sp>
        <p:sp>
          <p:nvSpPr>
            <p:cNvPr name="Freeform 21" id="21"/>
            <p:cNvSpPr/>
            <p:nvPr/>
          </p:nvSpPr>
          <p:spPr>
            <a:xfrm flipH="false" flipV="false" rot="0">
              <a:off x="31495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17"/>
              <a:stretch>
                <a:fillRect l="0" t="0" r="0" b="0"/>
              </a:stretch>
            </a:blipFill>
          </p:spPr>
        </p:sp>
      </p:grpSp>
      <p:sp>
        <p:nvSpPr>
          <p:cNvPr name="TextBox 22" id="22"/>
          <p:cNvSpPr txBox="true"/>
          <p:nvPr/>
        </p:nvSpPr>
        <p:spPr>
          <a:xfrm rot="0">
            <a:off x="2905309" y="4024840"/>
            <a:ext cx="5048928" cy="503534"/>
          </a:xfrm>
          <a:prstGeom prst="rect">
            <a:avLst/>
          </a:prstGeom>
        </p:spPr>
        <p:txBody>
          <a:bodyPr anchor="t" rtlCol="false" tIns="0" lIns="0" bIns="0" rIns="0">
            <a:spAutoFit/>
          </a:bodyPr>
          <a:lstStyle/>
          <a:p>
            <a:pPr algn="l">
              <a:lnSpc>
                <a:spcPts val="4047"/>
              </a:lnSpc>
            </a:pPr>
            <a:r>
              <a:rPr lang="en-US" sz="2891">
                <a:solidFill>
                  <a:srgbClr val="4C1377"/>
                </a:solidFill>
                <a:latin typeface="Lilita One"/>
                <a:ea typeface="Lilita One"/>
                <a:cs typeface="Lilita One"/>
                <a:sym typeface="Lilita One"/>
              </a:rPr>
              <a:t>pgallegos@csvanw.org</a:t>
            </a:r>
          </a:p>
        </p:txBody>
      </p:sp>
      <p:sp>
        <p:nvSpPr>
          <p:cNvPr name="TextBox 23" id="23"/>
          <p:cNvSpPr txBox="true"/>
          <p:nvPr/>
        </p:nvSpPr>
        <p:spPr>
          <a:xfrm rot="0">
            <a:off x="2905309" y="6383007"/>
            <a:ext cx="4871566" cy="1013833"/>
          </a:xfrm>
          <a:prstGeom prst="rect">
            <a:avLst/>
          </a:prstGeom>
        </p:spPr>
        <p:txBody>
          <a:bodyPr anchor="t" rtlCol="false" tIns="0" lIns="0" bIns="0" rIns="0">
            <a:spAutoFit/>
          </a:bodyPr>
          <a:lstStyle/>
          <a:p>
            <a:pPr algn="l">
              <a:lnSpc>
                <a:spcPts val="4047"/>
              </a:lnSpc>
            </a:pPr>
            <a:r>
              <a:rPr lang="en-US" sz="2891">
                <a:solidFill>
                  <a:srgbClr val="4C1377"/>
                </a:solidFill>
                <a:latin typeface="Lilita One"/>
                <a:ea typeface="Lilita One"/>
                <a:cs typeface="Lilita One"/>
                <a:sym typeface="Lilita One"/>
              </a:rPr>
              <a:t>4600 Montgomery Blvd Albuqurque, NM 87019</a:t>
            </a:r>
          </a:p>
        </p:txBody>
      </p:sp>
      <p:sp>
        <p:nvSpPr>
          <p:cNvPr name="TextBox 24" id="24"/>
          <p:cNvSpPr txBox="true"/>
          <p:nvPr/>
        </p:nvSpPr>
        <p:spPr>
          <a:xfrm rot="0">
            <a:off x="2905309" y="5231801"/>
            <a:ext cx="3298112" cy="503534"/>
          </a:xfrm>
          <a:prstGeom prst="rect">
            <a:avLst/>
          </a:prstGeom>
        </p:spPr>
        <p:txBody>
          <a:bodyPr anchor="t" rtlCol="false" tIns="0" lIns="0" bIns="0" rIns="0">
            <a:spAutoFit/>
          </a:bodyPr>
          <a:lstStyle/>
          <a:p>
            <a:pPr algn="l">
              <a:lnSpc>
                <a:spcPts val="4047"/>
              </a:lnSpc>
            </a:pPr>
            <a:r>
              <a:rPr lang="en-US" sz="2891">
                <a:solidFill>
                  <a:srgbClr val="4C1377"/>
                </a:solidFill>
                <a:latin typeface="Lilita One"/>
                <a:ea typeface="Lilita One"/>
                <a:cs typeface="Lilita One"/>
                <a:sym typeface="Lilita One"/>
              </a:rPr>
              <a:t>505-236-3154</a:t>
            </a:r>
          </a:p>
        </p:txBody>
      </p:sp>
      <p:sp>
        <p:nvSpPr>
          <p:cNvPr name="TextBox 25" id="25"/>
          <p:cNvSpPr txBox="true"/>
          <p:nvPr/>
        </p:nvSpPr>
        <p:spPr>
          <a:xfrm rot="0">
            <a:off x="1908403" y="1479412"/>
            <a:ext cx="6489349" cy="1718296"/>
          </a:xfrm>
          <a:prstGeom prst="rect">
            <a:avLst/>
          </a:prstGeom>
        </p:spPr>
        <p:txBody>
          <a:bodyPr anchor="t" rtlCol="false" tIns="0" lIns="0" bIns="0" rIns="0">
            <a:spAutoFit/>
          </a:bodyPr>
          <a:lstStyle/>
          <a:p>
            <a:pPr algn="l">
              <a:lnSpc>
                <a:spcPts val="6718"/>
              </a:lnSpc>
            </a:pPr>
            <a:r>
              <a:rPr lang="en-US" sz="5998">
                <a:solidFill>
                  <a:srgbClr val="FAE2FC"/>
                </a:solidFill>
                <a:latin typeface="Lilita One"/>
                <a:ea typeface="Lilita One"/>
                <a:cs typeface="Lilita One"/>
                <a:sym typeface="Lilita One"/>
              </a:rPr>
              <a:t>CONTACT INFORMATION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3182327" y="632186"/>
            <a:ext cx="12651482" cy="1316737"/>
          </a:xfrm>
          <a:prstGeom prst="rect">
            <a:avLst/>
          </a:prstGeom>
        </p:spPr>
        <p:txBody>
          <a:bodyPr anchor="t" rtlCol="false" tIns="0" lIns="0" bIns="0" rIns="0">
            <a:spAutoFit/>
          </a:bodyPr>
          <a:lstStyle/>
          <a:p>
            <a:pPr algn="l">
              <a:lnSpc>
                <a:spcPts val="10490"/>
              </a:lnSpc>
            </a:pPr>
            <a:r>
              <a:rPr lang="en-US" sz="8069">
                <a:solidFill>
                  <a:srgbClr val="662D91"/>
                </a:solidFill>
                <a:latin typeface="Optima 4"/>
                <a:ea typeface="Optima 4"/>
                <a:cs typeface="Optima 4"/>
                <a:sym typeface="Optima 4"/>
              </a:rPr>
              <a:t>Guiding Principles of SOAR</a:t>
            </a:r>
          </a:p>
        </p:txBody>
      </p:sp>
      <p:sp>
        <p:nvSpPr>
          <p:cNvPr name="TextBox 13" id="13"/>
          <p:cNvSpPr txBox="true"/>
          <p:nvPr/>
        </p:nvSpPr>
        <p:spPr>
          <a:xfrm rot="0">
            <a:off x="2692898" y="2456590"/>
            <a:ext cx="14424874" cy="6338263"/>
          </a:xfrm>
          <a:prstGeom prst="rect">
            <a:avLst/>
          </a:prstGeom>
        </p:spPr>
        <p:txBody>
          <a:bodyPr anchor="t" rtlCol="false" tIns="0" lIns="0" bIns="0" rIns="0">
            <a:spAutoFit/>
          </a:bodyPr>
          <a:lstStyle/>
          <a:p>
            <a:pPr algn="l" marL="776020" indent="-388010" lvl="1">
              <a:lnSpc>
                <a:spcPts val="5032"/>
              </a:lnSpc>
              <a:buFont typeface="Arial"/>
              <a:buChar char="•"/>
            </a:pPr>
            <a:r>
              <a:rPr lang="en-US" sz="3594">
                <a:solidFill>
                  <a:srgbClr val="662D91"/>
                </a:solidFill>
                <a:latin typeface="Optima 3"/>
                <a:ea typeface="Optima 3"/>
                <a:cs typeface="Optima 3"/>
                <a:sym typeface="Optima 3"/>
              </a:rPr>
              <a:t>Culturally and linguistically appropriate</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Honor Native traditions, provide linguistic support, and utilize community healing methods</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Multidisciplinary </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Collaboration across medical, judicial, and social service fields; federal and Tribal communication</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Data-Driven</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Policies that are backed up by peer reviewed data</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Data Sovereignty and Free Prior and Informed consent from Tribes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4069023" y="697031"/>
            <a:ext cx="11688246" cy="1466215"/>
          </a:xfrm>
          <a:prstGeom prst="rect">
            <a:avLst/>
          </a:prstGeom>
        </p:spPr>
        <p:txBody>
          <a:bodyPr anchor="t" rtlCol="false" tIns="0" lIns="0" bIns="0" rIns="0">
            <a:spAutoFit/>
          </a:bodyPr>
          <a:lstStyle/>
          <a:p>
            <a:pPr algn="l">
              <a:lnSpc>
                <a:spcPts val="11611"/>
              </a:lnSpc>
            </a:pPr>
            <a:r>
              <a:rPr lang="en-US" sz="8931">
                <a:solidFill>
                  <a:srgbClr val="662D91"/>
                </a:solidFill>
                <a:latin typeface="Optima 4"/>
                <a:ea typeface="Optima 4"/>
                <a:cs typeface="Optima 4"/>
                <a:sym typeface="Optima 4"/>
              </a:rPr>
              <a:t>SOAR &amp; Public Health</a:t>
            </a:r>
          </a:p>
        </p:txBody>
      </p:sp>
      <p:sp>
        <p:nvSpPr>
          <p:cNvPr name="TextBox 13" id="13"/>
          <p:cNvSpPr txBox="true"/>
          <p:nvPr/>
        </p:nvSpPr>
        <p:spPr>
          <a:xfrm rot="0">
            <a:off x="1362214" y="2429946"/>
            <a:ext cx="15582622" cy="5458703"/>
          </a:xfrm>
          <a:prstGeom prst="rect">
            <a:avLst/>
          </a:prstGeom>
        </p:spPr>
        <p:txBody>
          <a:bodyPr anchor="t" rtlCol="false" tIns="0" lIns="0" bIns="0" rIns="0">
            <a:spAutoFit/>
          </a:bodyPr>
          <a:lstStyle/>
          <a:p>
            <a:pPr algn="l" marL="835346" indent="-417673" lvl="1">
              <a:lnSpc>
                <a:spcPts val="5416"/>
              </a:lnSpc>
              <a:buFont typeface="Arial"/>
              <a:buChar char="•"/>
            </a:pPr>
            <a:r>
              <a:rPr lang="en-US" sz="3869">
                <a:solidFill>
                  <a:srgbClr val="662D91"/>
                </a:solidFill>
                <a:latin typeface="Optima 3"/>
                <a:ea typeface="Optima 3"/>
                <a:cs typeface="Optima 3"/>
                <a:sym typeface="Optima 3"/>
              </a:rPr>
              <a:t>SOAR is a public health approach to working with people who have experienced trafficking </a:t>
            </a:r>
          </a:p>
          <a:p>
            <a:pPr algn="l" marL="1670692" indent="-556897" lvl="2">
              <a:lnSpc>
                <a:spcPts val="5416"/>
              </a:lnSpc>
              <a:buFont typeface="Arial"/>
              <a:buChar char="⚬"/>
            </a:pPr>
            <a:r>
              <a:rPr lang="en-US" sz="3869">
                <a:solidFill>
                  <a:srgbClr val="662D91"/>
                </a:solidFill>
                <a:latin typeface="Optima 3"/>
                <a:ea typeface="Optima 3"/>
                <a:cs typeface="Optima 3"/>
                <a:sym typeface="Optima 3"/>
              </a:rPr>
              <a:t>Public health is defined as the science of protecting the health, safety, and well being of people and their communities</a:t>
            </a:r>
          </a:p>
          <a:p>
            <a:pPr algn="l" marL="835346" indent="-417673" lvl="1">
              <a:lnSpc>
                <a:spcPts val="5416"/>
              </a:lnSpc>
              <a:buFont typeface="Arial"/>
              <a:buChar char="•"/>
            </a:pPr>
            <a:r>
              <a:rPr lang="en-US" sz="3869">
                <a:solidFill>
                  <a:srgbClr val="662D91"/>
                </a:solidFill>
                <a:latin typeface="Optima 3"/>
                <a:ea typeface="Optima 3"/>
                <a:cs typeface="Optima 3"/>
                <a:sym typeface="Optima 3"/>
              </a:rPr>
              <a:t>The public health approach contains a comprehensive response to human trafficking within communities and systems of power founded on the principles of mutual health, rather than a purely criminal justice approach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335607" y="796819"/>
            <a:ext cx="17952393" cy="1005607"/>
          </a:xfrm>
          <a:prstGeom prst="rect">
            <a:avLst/>
          </a:prstGeom>
        </p:spPr>
        <p:txBody>
          <a:bodyPr anchor="t" rtlCol="false" tIns="0" lIns="0" bIns="0" rIns="0">
            <a:spAutoFit/>
          </a:bodyPr>
          <a:lstStyle/>
          <a:p>
            <a:pPr algn="l">
              <a:lnSpc>
                <a:spcPts val="8064"/>
              </a:lnSpc>
            </a:pPr>
            <a:r>
              <a:rPr lang="en-US" sz="6203">
                <a:solidFill>
                  <a:srgbClr val="662D91"/>
                </a:solidFill>
                <a:latin typeface="Optima 4"/>
                <a:ea typeface="Optima 4"/>
                <a:cs typeface="Optima 4"/>
                <a:sym typeface="Optima 4"/>
              </a:rPr>
              <a:t>The Public Health Approach is Holistic Prevention</a:t>
            </a:r>
          </a:p>
        </p:txBody>
      </p:sp>
      <p:sp>
        <p:nvSpPr>
          <p:cNvPr name="TextBox 13" id="13"/>
          <p:cNvSpPr txBox="true"/>
          <p:nvPr/>
        </p:nvSpPr>
        <p:spPr>
          <a:xfrm rot="0">
            <a:off x="1932096" y="2135801"/>
            <a:ext cx="14759415" cy="6338263"/>
          </a:xfrm>
          <a:prstGeom prst="rect">
            <a:avLst/>
          </a:prstGeom>
        </p:spPr>
        <p:txBody>
          <a:bodyPr anchor="t" rtlCol="false" tIns="0" lIns="0" bIns="0" rIns="0">
            <a:spAutoFit/>
          </a:bodyPr>
          <a:lstStyle/>
          <a:p>
            <a:pPr algn="l" marL="776020" indent="-388010" lvl="1">
              <a:lnSpc>
                <a:spcPts val="5032"/>
              </a:lnSpc>
              <a:buFont typeface="Arial"/>
              <a:buChar char="•"/>
            </a:pPr>
            <a:r>
              <a:rPr lang="en-US" sz="3594">
                <a:solidFill>
                  <a:srgbClr val="662D91"/>
                </a:solidFill>
                <a:latin typeface="Optima 3"/>
                <a:ea typeface="Optima 3"/>
                <a:cs typeface="Optima 3"/>
                <a:sym typeface="Optima 3"/>
              </a:rPr>
              <a:t>Primary Prevention- stopping violence before it happens</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Education on labor rights, poverty alleviation, peer outreach and support, healthy relationship programming, funding Tribal social services and building economic sovereignty</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Secondary prevention- Responding to violence when it happens</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Emergency medical care, emergency shelters, safety planning, and legal assistance</a:t>
            </a:r>
          </a:p>
          <a:p>
            <a:pPr algn="l" marL="776020" indent="-388010" lvl="1">
              <a:lnSpc>
                <a:spcPts val="5032"/>
              </a:lnSpc>
              <a:buFont typeface="Arial"/>
              <a:buChar char="•"/>
            </a:pPr>
            <a:r>
              <a:rPr lang="en-US" sz="3594">
                <a:solidFill>
                  <a:srgbClr val="662D91"/>
                </a:solidFill>
                <a:latin typeface="Optima 3"/>
                <a:ea typeface="Optima 3"/>
                <a:cs typeface="Optima 3"/>
                <a:sym typeface="Optima 3"/>
              </a:rPr>
              <a:t>Tertiary prevention- long term response following violence</a:t>
            </a:r>
          </a:p>
          <a:p>
            <a:pPr algn="l" marL="1552040" indent="-517347" lvl="2">
              <a:lnSpc>
                <a:spcPts val="5032"/>
              </a:lnSpc>
              <a:buFont typeface="Arial"/>
              <a:buChar char="⚬"/>
            </a:pPr>
            <a:r>
              <a:rPr lang="en-US" sz="3594">
                <a:solidFill>
                  <a:srgbClr val="662D91"/>
                </a:solidFill>
                <a:latin typeface="Optima 3"/>
                <a:ea typeface="Optima 3"/>
                <a:cs typeface="Optima 3"/>
                <a:sym typeface="Optima 3"/>
              </a:rPr>
              <a:t>Stable housing, job training, mental health services, and community healing practices</a:t>
            </a:r>
            <a:r>
              <a:rPr lang="en-US" sz="3594">
                <a:solidFill>
                  <a:srgbClr val="662D91"/>
                </a:solidFill>
                <a:latin typeface="Optima 3"/>
                <a:ea typeface="Optima 3"/>
                <a:cs typeface="Optima 3"/>
                <a:sym typeface="Optima 3"/>
              </a:rPr>
              <a: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2240" t="-14579" r="0" b="-143646"/>
            </a:stretch>
          </a:blipFill>
        </p:spPr>
      </p:sp>
      <p:grpSp>
        <p:nvGrpSpPr>
          <p:cNvPr name="Group 3" id="3"/>
          <p:cNvGrpSpPr/>
          <p:nvPr/>
        </p:nvGrpSpPr>
        <p:grpSpPr>
          <a:xfrm rot="0">
            <a:off x="-78252" y="7845973"/>
            <a:ext cx="18444504" cy="2441027"/>
            <a:chOff x="0" y="0"/>
            <a:chExt cx="24592672" cy="3254703"/>
          </a:xfrm>
        </p:grpSpPr>
        <p:grpSp>
          <p:nvGrpSpPr>
            <p:cNvPr name="Group 4" id="4"/>
            <p:cNvGrpSpPr/>
            <p:nvPr/>
          </p:nvGrpSpPr>
          <p:grpSpPr>
            <a:xfrm rot="0">
              <a:off x="0" y="2530164"/>
              <a:ext cx="24592672" cy="724540"/>
              <a:chOff x="0" y="0"/>
              <a:chExt cx="4857812" cy="143119"/>
            </a:xfrm>
          </p:grpSpPr>
          <p:sp>
            <p:nvSpPr>
              <p:cNvPr name="Freeform 5" id="5"/>
              <p:cNvSpPr/>
              <p:nvPr/>
            </p:nvSpPr>
            <p:spPr>
              <a:xfrm flipH="false" flipV="false" rot="0">
                <a:off x="0" y="0"/>
                <a:ext cx="4857812" cy="143119"/>
              </a:xfrm>
              <a:custGeom>
                <a:avLst/>
                <a:gdLst/>
                <a:ahLst/>
                <a:cxnLst/>
                <a:rect r="r" b="b" t="t" l="l"/>
                <a:pathLst>
                  <a:path h="143119" w="4857812">
                    <a:moveTo>
                      <a:pt x="0" y="0"/>
                    </a:moveTo>
                    <a:lnTo>
                      <a:pt x="4857812" y="0"/>
                    </a:lnTo>
                    <a:lnTo>
                      <a:pt x="4857812" y="143119"/>
                    </a:lnTo>
                    <a:lnTo>
                      <a:pt x="0" y="143119"/>
                    </a:lnTo>
                    <a:close/>
                  </a:path>
                </a:pathLst>
              </a:custGeom>
              <a:solidFill>
                <a:srgbClr val="FEC440"/>
              </a:solidFill>
            </p:spPr>
          </p:sp>
          <p:sp>
            <p:nvSpPr>
              <p:cNvPr name="TextBox 6" id="6"/>
              <p:cNvSpPr txBox="true"/>
              <p:nvPr/>
            </p:nvSpPr>
            <p:spPr>
              <a:xfrm>
                <a:off x="0" y="-38100"/>
                <a:ext cx="4857812" cy="181219"/>
              </a:xfrm>
              <a:prstGeom prst="rect">
                <a:avLst/>
              </a:prstGeom>
            </p:spPr>
            <p:txBody>
              <a:bodyPr anchor="ctr" rtlCol="false" tIns="50800" lIns="50800" bIns="50800" rIns="50800"/>
              <a:lstStyle/>
              <a:p>
                <a:pPr algn="ctr">
                  <a:lnSpc>
                    <a:spcPts val="3510"/>
                  </a:lnSpc>
                </a:pPr>
                <a:r>
                  <a:rPr lang="en-US" sz="2700">
                    <a:solidFill>
                      <a:srgbClr val="662D91"/>
                    </a:solidFill>
                    <a:latin typeface="Optima 1"/>
                    <a:ea typeface="Optima 1"/>
                    <a:cs typeface="Optima 1"/>
                    <a:sym typeface="Optima 1"/>
                  </a:rPr>
                  <a:t>#csvanw #BelieveSurvivors #CycleBreakers | Together, we do more. Together, we are the movement. </a:t>
                </a:r>
              </a:p>
            </p:txBody>
          </p:sp>
        </p:grpSp>
        <p:sp>
          <p:nvSpPr>
            <p:cNvPr name="Freeform 7" id="7"/>
            <p:cNvSpPr/>
            <p:nvPr/>
          </p:nvSpPr>
          <p:spPr>
            <a:xfrm flipH="false" flipV="false" rot="0">
              <a:off x="326920" y="0"/>
              <a:ext cx="4675366" cy="2372612"/>
            </a:xfrm>
            <a:custGeom>
              <a:avLst/>
              <a:gdLst/>
              <a:ahLst/>
              <a:cxnLst/>
              <a:rect r="r" b="b" t="t" l="l"/>
              <a:pathLst>
                <a:path h="2372612" w="4675366">
                  <a:moveTo>
                    <a:pt x="0" y="0"/>
                  </a:moveTo>
                  <a:lnTo>
                    <a:pt x="4675366" y="0"/>
                  </a:lnTo>
                  <a:lnTo>
                    <a:pt x="4675366" y="2372612"/>
                  </a:lnTo>
                  <a:lnTo>
                    <a:pt x="0" y="2372612"/>
                  </a:lnTo>
                  <a:lnTo>
                    <a:pt x="0" y="0"/>
                  </a:lnTo>
                  <a:close/>
                </a:path>
              </a:pathLst>
            </a:custGeom>
            <a:blipFill>
              <a:blip r:embed="rId3"/>
              <a:stretch>
                <a:fillRect l="0" t="0" r="0" b="0"/>
              </a:stretch>
            </a:blipFill>
          </p:spPr>
        </p:sp>
      </p:grpSp>
      <p:grpSp>
        <p:nvGrpSpPr>
          <p:cNvPr name="Group 8" id="8"/>
          <p:cNvGrpSpPr/>
          <p:nvPr/>
        </p:nvGrpSpPr>
        <p:grpSpPr>
          <a:xfrm rot="0">
            <a:off x="0" y="0"/>
            <a:ext cx="21836967" cy="457200"/>
            <a:chOff x="0" y="0"/>
            <a:chExt cx="29115957" cy="609600"/>
          </a:xfrm>
        </p:grpSpPr>
        <p:sp>
          <p:nvSpPr>
            <p:cNvPr name="Freeform 9" id="9"/>
            <p:cNvSpPr/>
            <p:nvPr/>
          </p:nvSpPr>
          <p:spPr>
            <a:xfrm flipH="false" flipV="false" rot="0">
              <a:off x="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753600"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362357" y="0"/>
              <a:ext cx="9753600" cy="609600"/>
            </a:xfrm>
            <a:custGeom>
              <a:avLst/>
              <a:gdLst/>
              <a:ahLst/>
              <a:cxnLst/>
              <a:rect r="r" b="b" t="t" l="l"/>
              <a:pathLst>
                <a:path h="609600" w="9753600">
                  <a:moveTo>
                    <a:pt x="0" y="0"/>
                  </a:moveTo>
                  <a:lnTo>
                    <a:pt x="9753600" y="0"/>
                  </a:lnTo>
                  <a:lnTo>
                    <a:pt x="9753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2" id="12"/>
          <p:cNvSpPr txBox="true"/>
          <p:nvPr/>
        </p:nvSpPr>
        <p:spPr>
          <a:xfrm rot="0">
            <a:off x="2387782" y="547906"/>
            <a:ext cx="13512436" cy="1935947"/>
          </a:xfrm>
          <a:prstGeom prst="rect">
            <a:avLst/>
          </a:prstGeom>
        </p:spPr>
        <p:txBody>
          <a:bodyPr anchor="t" rtlCol="false" tIns="0" lIns="0" bIns="0" rIns="0">
            <a:spAutoFit/>
          </a:bodyPr>
          <a:lstStyle/>
          <a:p>
            <a:pPr algn="ctr">
              <a:lnSpc>
                <a:spcPts val="15357"/>
              </a:lnSpc>
            </a:pPr>
            <a:r>
              <a:rPr lang="en-US" sz="11813">
                <a:solidFill>
                  <a:srgbClr val="662D91"/>
                </a:solidFill>
                <a:latin typeface="Optima 4"/>
                <a:ea typeface="Optima 4"/>
                <a:cs typeface="Optima 4"/>
                <a:sym typeface="Optima 4"/>
              </a:rPr>
              <a:t>Opening Discussion</a:t>
            </a:r>
          </a:p>
        </p:txBody>
      </p:sp>
      <p:sp>
        <p:nvSpPr>
          <p:cNvPr name="TextBox 13" id="13"/>
          <p:cNvSpPr txBox="true"/>
          <p:nvPr/>
        </p:nvSpPr>
        <p:spPr>
          <a:xfrm rot="0">
            <a:off x="1699943" y="2626728"/>
            <a:ext cx="14888114" cy="5615387"/>
          </a:xfrm>
          <a:prstGeom prst="rect">
            <a:avLst/>
          </a:prstGeom>
        </p:spPr>
        <p:txBody>
          <a:bodyPr anchor="t" rtlCol="false" tIns="0" lIns="0" bIns="0" rIns="0">
            <a:spAutoFit/>
          </a:bodyPr>
          <a:lstStyle/>
          <a:p>
            <a:pPr algn="l" marL="983398" indent="-491699" lvl="1">
              <a:lnSpc>
                <a:spcPts val="6376"/>
              </a:lnSpc>
              <a:buFont typeface="Arial"/>
              <a:buChar char="•"/>
            </a:pPr>
            <a:r>
              <a:rPr lang="en-US" sz="4554">
                <a:solidFill>
                  <a:srgbClr val="662D91"/>
                </a:solidFill>
                <a:latin typeface="Optima 3"/>
                <a:ea typeface="Optima 3"/>
                <a:cs typeface="Optima 3"/>
                <a:sym typeface="Optima 3"/>
              </a:rPr>
              <a:t> Think what approaches to trafficking victim assistance you see in your community</a:t>
            </a:r>
          </a:p>
          <a:p>
            <a:pPr algn="l" marL="1966797" indent="-655599" lvl="2">
              <a:lnSpc>
                <a:spcPts val="6376"/>
              </a:lnSpc>
              <a:buFont typeface="Arial"/>
              <a:buChar char="⚬"/>
            </a:pPr>
            <a:r>
              <a:rPr lang="en-US" sz="4554">
                <a:solidFill>
                  <a:srgbClr val="662D91"/>
                </a:solidFill>
                <a:latin typeface="Optima 3"/>
                <a:ea typeface="Optima 3"/>
                <a:cs typeface="Optima 3"/>
                <a:sym typeface="Optima 3"/>
              </a:rPr>
              <a:t>Is it more oriented towards a criminal justice framework?</a:t>
            </a:r>
          </a:p>
          <a:p>
            <a:pPr algn="l" marL="1966797" indent="-655599" lvl="2">
              <a:lnSpc>
                <a:spcPts val="6376"/>
              </a:lnSpc>
              <a:buFont typeface="Arial"/>
              <a:buChar char="⚬"/>
            </a:pPr>
            <a:r>
              <a:rPr lang="en-US" sz="4554">
                <a:solidFill>
                  <a:srgbClr val="662D91"/>
                </a:solidFill>
                <a:latin typeface="Optima 3"/>
                <a:ea typeface="Optima 3"/>
                <a:cs typeface="Optima 3"/>
                <a:sym typeface="Optima 3"/>
              </a:rPr>
              <a:t>A public health framework?</a:t>
            </a:r>
          </a:p>
          <a:p>
            <a:pPr algn="l" marL="1966797" indent="-655599" lvl="2">
              <a:lnSpc>
                <a:spcPts val="6376"/>
              </a:lnSpc>
              <a:buFont typeface="Arial"/>
              <a:buChar char="⚬"/>
            </a:pPr>
            <a:r>
              <a:rPr lang="en-US" sz="4554">
                <a:solidFill>
                  <a:srgbClr val="662D91"/>
                </a:solidFill>
                <a:latin typeface="Optima 3"/>
                <a:ea typeface="Optima 3"/>
                <a:cs typeface="Optima 3"/>
                <a:sym typeface="Optima 3"/>
              </a:rPr>
              <a:t>Both? Or neither? </a:t>
            </a:r>
          </a:p>
          <a:p>
            <a:pPr algn="l" marL="1966797" indent="-655599" lvl="2">
              <a:lnSpc>
                <a:spcPts val="6376"/>
              </a:lnSpc>
              <a:buFont typeface="Arial"/>
              <a:buChar char="⚬"/>
            </a:pPr>
            <a:r>
              <a:rPr lang="en-US" sz="4554">
                <a:solidFill>
                  <a:srgbClr val="662D91"/>
                </a:solidFill>
                <a:latin typeface="Optima 3"/>
                <a:ea typeface="Optima 3"/>
                <a:cs typeface="Optima 3"/>
                <a:sym typeface="Optima 3"/>
              </a:rPr>
              <a:t>What is lacking and what is being done right?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DAGeKrTdKWs</dc:identifier>
  <dcterms:modified xsi:type="dcterms:W3CDTF">2011-08-01T06:04:30Z</dcterms:modified>
  <cp:revision>1</cp:revision>
  <dc:title>SOAR in Native Communities Training</dc:title>
</cp:coreProperties>
</file>