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sldIdLst>
    <p:sldId id="256" r:id="rId5"/>
    <p:sldId id="280" r:id="rId6"/>
    <p:sldId id="257" r:id="rId7"/>
    <p:sldId id="267" r:id="rId8"/>
    <p:sldId id="281" r:id="rId9"/>
    <p:sldId id="268" r:id="rId10"/>
    <p:sldId id="270" r:id="rId11"/>
    <p:sldId id="277" r:id="rId12"/>
    <p:sldId id="278" r:id="rId13"/>
    <p:sldId id="274" r:id="rId14"/>
    <p:sldId id="279" r:id="rId15"/>
    <p:sldId id="259" r:id="rId16"/>
    <p:sldId id="269" r:id="rId17"/>
    <p:sldId id="282" r:id="rId18"/>
    <p:sldId id="273" r:id="rId19"/>
    <p:sldId id="265" r:id="rId20"/>
    <p:sldId id="283" r:id="rId21"/>
  </p:sldIdLst>
  <p:sldSz cx="18288000" cy="10287000"/>
  <p:notesSz cx="6858000" cy="9144000"/>
  <p:embeddedFontLst>
    <p:embeddedFont>
      <p:font typeface="Aptos Serif" panose="02020604070405020304" pitchFamily="18" charset="0"/>
      <p:regular r:id="rId23"/>
      <p:bold r:id="rId24"/>
      <p:italic r:id="rId25"/>
      <p:boldItalic r:id="rId26"/>
    </p:embeddedFont>
    <p:embeddedFont>
      <p:font typeface="Lapture Semibold" panose="00000700000000000000"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B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96"/>
  </p:normalViewPr>
  <p:slideViewPr>
    <p:cSldViewPr snapToGrid="0">
      <p:cViewPr varScale="1">
        <p:scale>
          <a:sx n="72" d="100"/>
          <a:sy n="72" d="100"/>
        </p:scale>
        <p:origin x="3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4B1E28-3577-4E7E-ACD6-5B820AF77859}" type="datetimeFigureOut">
              <a:rPr lang="en-US" smtClean="0"/>
              <a:t>4/6/2026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098A9-C2C2-4DB6-A5A2-6A60FF45AC24}" type="slidenum">
              <a:rPr lang="en-US" smtClean="0"/>
              <a:t>‹#›</a:t>
            </a:fld>
            <a:endParaRPr lang="en-US"/>
          </a:p>
        </p:txBody>
      </p:sp>
    </p:spTree>
    <p:extLst>
      <p:ext uri="{BB962C8B-B14F-4D97-AF65-F5344CB8AC3E}">
        <p14:creationId xmlns:p14="http://schemas.microsoft.com/office/powerpoint/2010/main" val="109222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098A9-C2C2-4DB6-A5A2-6A60FF45AC24}" type="slidenum">
              <a:rPr lang="en-US" smtClean="0"/>
              <a:t>3</a:t>
            </a:fld>
            <a:endParaRPr lang="en-US"/>
          </a:p>
        </p:txBody>
      </p:sp>
    </p:spTree>
    <p:extLst>
      <p:ext uri="{BB962C8B-B14F-4D97-AF65-F5344CB8AC3E}">
        <p14:creationId xmlns:p14="http://schemas.microsoft.com/office/powerpoint/2010/main" val="389846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D8953-2B4F-0D0B-F442-A7319F119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3C7E8-EC14-8E97-7E4A-44A13C62F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98B3B3-5447-C284-6F51-D627FE1EAC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3F78AB-0D46-3A09-6623-A7FCE965B2F3}"/>
              </a:ext>
            </a:extLst>
          </p:cNvPr>
          <p:cNvSpPr>
            <a:spLocks noGrp="1"/>
          </p:cNvSpPr>
          <p:nvPr>
            <p:ph type="sldNum" sz="quarter" idx="5"/>
          </p:nvPr>
        </p:nvSpPr>
        <p:spPr/>
        <p:txBody>
          <a:bodyPr/>
          <a:lstStyle/>
          <a:p>
            <a:fld id="{9E5098A9-C2C2-4DB6-A5A2-6A60FF45AC24}" type="slidenum">
              <a:rPr lang="en-US" smtClean="0"/>
              <a:t>4</a:t>
            </a:fld>
            <a:endParaRPr lang="en-US"/>
          </a:p>
        </p:txBody>
      </p:sp>
    </p:spTree>
    <p:extLst>
      <p:ext uri="{BB962C8B-B14F-4D97-AF65-F5344CB8AC3E}">
        <p14:creationId xmlns:p14="http://schemas.microsoft.com/office/powerpoint/2010/main" val="87642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8A134-5806-47C8-AC62-AF31089D3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9B31D-9038-723F-DE99-194FDF7D8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FD942-CF84-562B-B66B-5D2F1E3620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82692C-C2C0-6D2C-3FD7-8E4C7FAE6C04}"/>
              </a:ext>
            </a:extLst>
          </p:cNvPr>
          <p:cNvSpPr>
            <a:spLocks noGrp="1"/>
          </p:cNvSpPr>
          <p:nvPr>
            <p:ph type="sldNum" sz="quarter" idx="5"/>
          </p:nvPr>
        </p:nvSpPr>
        <p:spPr/>
        <p:txBody>
          <a:bodyPr/>
          <a:lstStyle/>
          <a:p>
            <a:fld id="{9E5098A9-C2C2-4DB6-A5A2-6A60FF45AC24}" type="slidenum">
              <a:rPr lang="en-US" smtClean="0"/>
              <a:t>5</a:t>
            </a:fld>
            <a:endParaRPr lang="en-US"/>
          </a:p>
        </p:txBody>
      </p:sp>
    </p:spTree>
    <p:extLst>
      <p:ext uri="{BB962C8B-B14F-4D97-AF65-F5344CB8AC3E}">
        <p14:creationId xmlns:p14="http://schemas.microsoft.com/office/powerpoint/2010/main" val="304556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B74C-E886-4360-D94C-303928B16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1B1D1D-CE8A-7EC2-8543-AA84820E6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EE10F4-0C24-C693-5AFA-C438E07539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0846AF-95E1-45E8-ED5C-85FAEDA895C7}"/>
              </a:ext>
            </a:extLst>
          </p:cNvPr>
          <p:cNvSpPr>
            <a:spLocks noGrp="1"/>
          </p:cNvSpPr>
          <p:nvPr>
            <p:ph type="sldNum" sz="quarter" idx="5"/>
          </p:nvPr>
        </p:nvSpPr>
        <p:spPr/>
        <p:txBody>
          <a:bodyPr/>
          <a:lstStyle/>
          <a:p>
            <a:fld id="{9E5098A9-C2C2-4DB6-A5A2-6A60FF45AC24}" type="slidenum">
              <a:rPr lang="en-US" smtClean="0"/>
              <a:t>6</a:t>
            </a:fld>
            <a:endParaRPr lang="en-US"/>
          </a:p>
        </p:txBody>
      </p:sp>
    </p:spTree>
    <p:extLst>
      <p:ext uri="{BB962C8B-B14F-4D97-AF65-F5344CB8AC3E}">
        <p14:creationId xmlns:p14="http://schemas.microsoft.com/office/powerpoint/2010/main" val="209329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D41C6-E166-26DA-1EBD-ED258C02A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5F1309-680E-3F7B-6A6F-2132CDB421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0ECA1-8555-5060-5E6A-EFFB54C558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9ED9EF-8F18-0383-2976-22FF17BF7FAF}"/>
              </a:ext>
            </a:extLst>
          </p:cNvPr>
          <p:cNvSpPr>
            <a:spLocks noGrp="1"/>
          </p:cNvSpPr>
          <p:nvPr>
            <p:ph type="sldNum" sz="quarter" idx="5"/>
          </p:nvPr>
        </p:nvSpPr>
        <p:spPr/>
        <p:txBody>
          <a:bodyPr/>
          <a:lstStyle/>
          <a:p>
            <a:fld id="{9E5098A9-C2C2-4DB6-A5A2-6A60FF45AC24}" type="slidenum">
              <a:rPr lang="en-US" smtClean="0"/>
              <a:t>8</a:t>
            </a:fld>
            <a:endParaRPr lang="en-US"/>
          </a:p>
        </p:txBody>
      </p:sp>
    </p:spTree>
    <p:extLst>
      <p:ext uri="{BB962C8B-B14F-4D97-AF65-F5344CB8AC3E}">
        <p14:creationId xmlns:p14="http://schemas.microsoft.com/office/powerpoint/2010/main" val="1456079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1030-34A9-014F-FF46-1F2742655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76CF2-489A-0855-4F5A-6945536197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48B47D-F421-FCF0-4C44-A29003A1A6B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938D7C-F5CC-A8E9-C2AD-AD2D02303805}"/>
              </a:ext>
            </a:extLst>
          </p:cNvPr>
          <p:cNvSpPr>
            <a:spLocks noGrp="1"/>
          </p:cNvSpPr>
          <p:nvPr>
            <p:ph type="sldNum" sz="quarter" idx="5"/>
          </p:nvPr>
        </p:nvSpPr>
        <p:spPr/>
        <p:txBody>
          <a:bodyPr/>
          <a:lstStyle/>
          <a:p>
            <a:fld id="{9E5098A9-C2C2-4DB6-A5A2-6A60FF45AC24}" type="slidenum">
              <a:rPr lang="en-US" smtClean="0"/>
              <a:t>9</a:t>
            </a:fld>
            <a:endParaRPr lang="en-US"/>
          </a:p>
        </p:txBody>
      </p:sp>
    </p:spTree>
    <p:extLst>
      <p:ext uri="{BB962C8B-B14F-4D97-AF65-F5344CB8AC3E}">
        <p14:creationId xmlns:p14="http://schemas.microsoft.com/office/powerpoint/2010/main" val="50970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96E72-2898-EDFE-7197-302A738831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92BEA-10A4-37B9-E101-AACA8DF26D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78BE0-5260-3D1C-C1A9-C525A763D7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A6446F-9BB4-EDB8-64A8-E5DB35F0E174}"/>
              </a:ext>
            </a:extLst>
          </p:cNvPr>
          <p:cNvSpPr>
            <a:spLocks noGrp="1"/>
          </p:cNvSpPr>
          <p:nvPr>
            <p:ph type="sldNum" sz="quarter" idx="5"/>
          </p:nvPr>
        </p:nvSpPr>
        <p:spPr/>
        <p:txBody>
          <a:bodyPr/>
          <a:lstStyle/>
          <a:p>
            <a:fld id="{9E5098A9-C2C2-4DB6-A5A2-6A60FF45AC24}" type="slidenum">
              <a:rPr lang="en-US" smtClean="0"/>
              <a:t>10</a:t>
            </a:fld>
            <a:endParaRPr lang="en-US"/>
          </a:p>
        </p:txBody>
      </p:sp>
    </p:spTree>
    <p:extLst>
      <p:ext uri="{BB962C8B-B14F-4D97-AF65-F5344CB8AC3E}">
        <p14:creationId xmlns:p14="http://schemas.microsoft.com/office/powerpoint/2010/main" val="335051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874A-FCAE-5CD8-CE13-7857C8A6D9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EE925-D0BD-734C-2D99-2445DD7DF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91C2E-DD03-1F08-B664-54671EA0FE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1C7AAF-25B3-25AA-28C4-7C3CF327F154}"/>
              </a:ext>
            </a:extLst>
          </p:cNvPr>
          <p:cNvSpPr>
            <a:spLocks noGrp="1"/>
          </p:cNvSpPr>
          <p:nvPr>
            <p:ph type="sldNum" sz="quarter" idx="5"/>
          </p:nvPr>
        </p:nvSpPr>
        <p:spPr/>
        <p:txBody>
          <a:bodyPr/>
          <a:lstStyle/>
          <a:p>
            <a:fld id="{9E5098A9-C2C2-4DB6-A5A2-6A60FF45AC24}" type="slidenum">
              <a:rPr lang="en-US" smtClean="0"/>
              <a:t>11</a:t>
            </a:fld>
            <a:endParaRPr lang="en-US"/>
          </a:p>
        </p:txBody>
      </p:sp>
    </p:spTree>
    <p:extLst>
      <p:ext uri="{BB962C8B-B14F-4D97-AF65-F5344CB8AC3E}">
        <p14:creationId xmlns:p14="http://schemas.microsoft.com/office/powerpoint/2010/main" val="35578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nmdoj.gov/initiative/seeking-justice-for-mmip/"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mmip.nmdoj.gov/?_gl=1*sus3zk*_ga*ODQ1NjMzMDMuMTczODE3NjE4NQ..*_ga_D01ES6RGFL*czE3NzMxNTgwMDckbzIzJGcwJHQxNzczMTU4MDA3JGo2MCRsMCRoM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Stephanie.padilla@isletapueblo.gov"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mailto:dreid@csvanw.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iad.nm.gov/wp-content/uploads/2022/05/MMIWR_ResponsePlan2022_FINA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p:cNvGrpSpPr/>
        <p:nvPr/>
      </p:nvGrpSpPr>
      <p:grpSpPr>
        <a:xfrm>
          <a:off x="0" y="0"/>
          <a:ext cx="0" cy="0"/>
          <a:chOff x="0" y="0"/>
          <a:chExt cx="0" cy="0"/>
        </a:xfrm>
      </p:grpSpPr>
      <p:sp>
        <p:nvSpPr>
          <p:cNvPr id="2" name="AutoShape 2"/>
          <p:cNvSpPr/>
          <p:nvPr/>
        </p:nvSpPr>
        <p:spPr>
          <a:xfrm flipV="1">
            <a:off x="1" y="9116679"/>
            <a:ext cx="18288000" cy="3"/>
          </a:xfrm>
          <a:prstGeom prst="line">
            <a:avLst/>
          </a:prstGeom>
          <a:ln w="28575" cap="rnd">
            <a:solidFill>
              <a:srgbClr val="B7884F"/>
            </a:solidFill>
            <a:prstDash val="solid"/>
            <a:headEnd type="none" w="sm" len="sm"/>
            <a:tailEnd type="none" w="sm" len="sm"/>
          </a:ln>
        </p:spPr>
        <p:txBody>
          <a:bodyPr/>
          <a:lstStyle/>
          <a:p>
            <a:endParaRPr lang="en-US"/>
          </a:p>
        </p:txBody>
      </p:sp>
      <p:sp>
        <p:nvSpPr>
          <p:cNvPr id="3" name="AutoShape 3"/>
          <p:cNvSpPr/>
          <p:nvPr/>
        </p:nvSpPr>
        <p:spPr>
          <a:xfrm>
            <a:off x="1028700" y="4896894"/>
            <a:ext cx="2261045" cy="0"/>
          </a:xfrm>
          <a:prstGeom prst="line">
            <a:avLst/>
          </a:prstGeom>
          <a:ln w="104775" cap="rnd">
            <a:solidFill>
              <a:srgbClr val="B7884F"/>
            </a:solidFill>
            <a:prstDash val="solid"/>
            <a:headEnd type="none" w="sm" len="sm"/>
            <a:tailEnd type="none" w="sm" len="sm"/>
          </a:ln>
        </p:spPr>
        <p:txBody>
          <a:bodyPr/>
          <a:lstStyle/>
          <a:p>
            <a:endParaRPr lang="en-US"/>
          </a:p>
        </p:txBody>
      </p:sp>
      <p:sp>
        <p:nvSpPr>
          <p:cNvPr id="4" name="Freeform 4"/>
          <p:cNvSpPr/>
          <p:nvPr/>
        </p:nvSpPr>
        <p:spPr>
          <a:xfrm>
            <a:off x="10672550" y="1237184"/>
            <a:ext cx="7267937" cy="7319419"/>
          </a:xfrm>
          <a:custGeom>
            <a:avLst/>
            <a:gdLst/>
            <a:ahLst/>
            <a:cxnLst/>
            <a:rect l="l" t="t" r="r" b="b"/>
            <a:pathLst>
              <a:path w="7576643" h="7572712">
                <a:moveTo>
                  <a:pt x="0" y="0"/>
                </a:moveTo>
                <a:lnTo>
                  <a:pt x="7576643" y="0"/>
                </a:lnTo>
                <a:lnTo>
                  <a:pt x="7576643" y="7572712"/>
                </a:lnTo>
                <a:lnTo>
                  <a:pt x="0" y="7572712"/>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1295400" y="1190624"/>
            <a:ext cx="10198751" cy="3712683"/>
          </a:xfrm>
          <a:prstGeom prst="rect">
            <a:avLst/>
          </a:prstGeom>
        </p:spPr>
        <p:txBody>
          <a:bodyPr lIns="0" tIns="0" rIns="0" bIns="0" rtlCol="0" anchor="t">
            <a:spAutoFit/>
          </a:bodyPr>
          <a:lstStyle/>
          <a:p>
            <a:pPr>
              <a:lnSpc>
                <a:spcPts val="9637"/>
              </a:lnSpc>
            </a:pPr>
            <a:r>
              <a:rPr lang="en-US" sz="8800" dirty="0">
                <a:solidFill>
                  <a:srgbClr val="FFFFFF"/>
                </a:solidFill>
                <a:latin typeface="Lapture Semibold" panose="020F0502020204030204" pitchFamily="2" charset="0"/>
              </a:rPr>
              <a:t>NMDOJ MMIP</a:t>
            </a:r>
          </a:p>
          <a:p>
            <a:pPr>
              <a:lnSpc>
                <a:spcPts val="9637"/>
              </a:lnSpc>
            </a:pPr>
            <a:r>
              <a:rPr lang="en-US" sz="8800" dirty="0">
                <a:solidFill>
                  <a:srgbClr val="FFFFFF"/>
                </a:solidFill>
                <a:latin typeface="Lapture Semibold" panose="020F0502020204030204" pitchFamily="2" charset="0"/>
              </a:rPr>
              <a:t>Task Force &amp; State Response Plan</a:t>
            </a:r>
          </a:p>
        </p:txBody>
      </p:sp>
      <p:sp>
        <p:nvSpPr>
          <p:cNvPr id="6" name="TextBox 6"/>
          <p:cNvSpPr txBox="1"/>
          <p:nvPr/>
        </p:nvSpPr>
        <p:spPr>
          <a:xfrm>
            <a:off x="1028700" y="7402767"/>
            <a:ext cx="5099376" cy="1438599"/>
          </a:xfrm>
          <a:prstGeom prst="rect">
            <a:avLst/>
          </a:prstGeom>
        </p:spPr>
        <p:txBody>
          <a:bodyPr lIns="0" tIns="0" rIns="0" bIns="0" rtlCol="0" anchor="t">
            <a:spAutoFit/>
          </a:bodyPr>
          <a:lstStyle/>
          <a:p>
            <a:pPr>
              <a:lnSpc>
                <a:spcPts val="3779"/>
              </a:lnSpc>
            </a:pPr>
            <a:r>
              <a:rPr lang="en-US" sz="2650" dirty="0">
                <a:solidFill>
                  <a:srgbClr val="FFFFFF"/>
                </a:solidFill>
                <a:latin typeface="Lapture Semibold"/>
              </a:rPr>
              <a:t>Deiandra Reid </a:t>
            </a:r>
          </a:p>
          <a:p>
            <a:pPr>
              <a:lnSpc>
                <a:spcPts val="3779"/>
              </a:lnSpc>
            </a:pPr>
            <a:r>
              <a:rPr lang="en-US" sz="2650" dirty="0">
                <a:solidFill>
                  <a:srgbClr val="FFFFFF"/>
                </a:solidFill>
                <a:latin typeface="Lapture Semibold"/>
              </a:rPr>
              <a:t>Delores Juanico</a:t>
            </a:r>
          </a:p>
          <a:p>
            <a:pPr>
              <a:lnSpc>
                <a:spcPts val="3779"/>
              </a:lnSpc>
            </a:pPr>
            <a:r>
              <a:rPr lang="en-US" sz="2650" dirty="0">
                <a:solidFill>
                  <a:srgbClr val="FFFFFF"/>
                </a:solidFill>
                <a:latin typeface="Lapture Semibold"/>
              </a:rPr>
              <a:t>Stephanie Padilla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BF3FCE98-EB55-0720-F50C-488B3B7E149E}"/>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44856DA6-FD9C-8E8F-95EC-FCF05F2B91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67861" y="4148370"/>
            <a:ext cx="5420139" cy="6138630"/>
          </a:xfrm>
          <a:prstGeom prst="rect">
            <a:avLst/>
          </a:prstGeom>
          <a:noFill/>
          <a:ln>
            <a:noFill/>
          </a:ln>
          <a:effectLst>
            <a:glow>
              <a:schemeClr val="accent1">
                <a:alpha val="40000"/>
              </a:schemeClr>
            </a:glo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a:extLst>
              <a:ext uri="{FF2B5EF4-FFF2-40B4-BE49-F238E27FC236}">
                <a16:creationId xmlns:a16="http://schemas.microsoft.com/office/drawing/2014/main" id="{FA1176B3-6438-A11A-767E-39B948307374}"/>
              </a:ext>
            </a:extLst>
          </p:cNvPr>
          <p:cNvSpPr/>
          <p:nvPr/>
        </p:nvSpPr>
        <p:spPr>
          <a:xfrm>
            <a:off x="-282420" y="9096375"/>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A06E0EBD-B190-37CB-F3AE-91314630CCF6}"/>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236C4331-A073-E8A4-B154-064792AD2689}"/>
              </a:ext>
            </a:extLst>
          </p:cNvPr>
          <p:cNvSpPr txBox="1"/>
          <p:nvPr/>
        </p:nvSpPr>
        <p:spPr>
          <a:xfrm>
            <a:off x="1028700" y="1624014"/>
            <a:ext cx="16230600" cy="1037079"/>
          </a:xfrm>
          <a:prstGeom prst="rect">
            <a:avLst/>
          </a:prstGeom>
        </p:spPr>
        <p:txBody>
          <a:bodyPr wrap="square" lIns="0" tIns="0" rIns="0" bIns="0" rtlCol="0" anchor="t">
            <a:spAutoFit/>
          </a:bodyPr>
          <a:lstStyle/>
          <a:p>
            <a:pPr>
              <a:lnSpc>
                <a:spcPts val="7957"/>
              </a:lnSpc>
              <a:spcBef>
                <a:spcPct val="0"/>
              </a:spcBef>
            </a:pPr>
            <a:r>
              <a:rPr lang="en-US" sz="7200" dirty="0">
                <a:solidFill>
                  <a:srgbClr val="FFFFFF"/>
                </a:solidFill>
                <a:latin typeface="Lapture Semibold" panose="00000700000000000000" pitchFamily="50" charset="0"/>
              </a:rPr>
              <a:t>Legislative Subcommittee </a:t>
            </a:r>
          </a:p>
        </p:txBody>
      </p:sp>
      <p:sp>
        <p:nvSpPr>
          <p:cNvPr id="5" name="TextBox 5">
            <a:extLst>
              <a:ext uri="{FF2B5EF4-FFF2-40B4-BE49-F238E27FC236}">
                <a16:creationId xmlns:a16="http://schemas.microsoft.com/office/drawing/2014/main" id="{7354210C-DD59-8A35-051A-F00AE3D1BC61}"/>
              </a:ext>
            </a:extLst>
          </p:cNvPr>
          <p:cNvSpPr txBox="1"/>
          <p:nvPr/>
        </p:nvSpPr>
        <p:spPr>
          <a:xfrm>
            <a:off x="1194743" y="3352484"/>
            <a:ext cx="15898513" cy="3154005"/>
          </a:xfrm>
          <a:prstGeom prst="rect">
            <a:avLst/>
          </a:prstGeom>
        </p:spPr>
        <p:txBody>
          <a:bodyPr lIns="0" tIns="0" rIns="0" bIns="0" rtlCol="0" anchor="t">
            <a:spAutoFit/>
          </a:bodyPr>
          <a:lstStyle/>
          <a:p>
            <a:pPr marL="457200" indent="-457200">
              <a:lnSpc>
                <a:spcPts val="3499"/>
              </a:lnSpc>
              <a:buFont typeface="Arial" panose="020B0604020202020204" pitchFamily="34" charset="0"/>
              <a:buChar char="•"/>
            </a:pPr>
            <a:r>
              <a:rPr lang="en-US" sz="3500" dirty="0">
                <a:solidFill>
                  <a:srgbClr val="FFFFFF"/>
                </a:solidFill>
                <a:latin typeface="Aptos Serif" panose="02020604070405020304" pitchFamily="18" charset="0"/>
                <a:cs typeface="Aptos Serif" panose="02020604070405020304" pitchFamily="18" charset="0"/>
              </a:rPr>
              <a:t>Responsible for meeting with other subcommittees and presenting legislative recommendations on behalf of the Task Force. </a:t>
            </a:r>
          </a:p>
          <a:p>
            <a:pPr marL="457200" indent="-457200">
              <a:lnSpc>
                <a:spcPts val="3499"/>
              </a:lnSpc>
              <a:buFont typeface="Arial" panose="020B0604020202020204" pitchFamily="34" charset="0"/>
              <a:buChar char="•"/>
            </a:pPr>
            <a:endParaRPr lang="en-US" sz="3500" dirty="0">
              <a:solidFill>
                <a:srgbClr val="FFFFFF"/>
              </a:solidFill>
              <a:latin typeface="Aptos Serif" panose="02020604070405020304" pitchFamily="18" charset="0"/>
              <a:cs typeface="Aptos Serif" panose="02020604070405020304" pitchFamily="18" charset="0"/>
            </a:endParaRPr>
          </a:p>
          <a:p>
            <a:pPr marL="457200" indent="-457200">
              <a:lnSpc>
                <a:spcPts val="3499"/>
              </a:lnSpc>
              <a:buFont typeface="Arial" panose="020B0604020202020204" pitchFamily="34" charset="0"/>
              <a:buChar char="•"/>
            </a:pPr>
            <a:r>
              <a:rPr lang="en-US" sz="3500" u="sng" dirty="0">
                <a:solidFill>
                  <a:srgbClr val="FFFFFF"/>
                </a:solidFill>
                <a:latin typeface="Aptos Serif" panose="02020604070405020304" pitchFamily="18" charset="0"/>
                <a:cs typeface="Aptos Serif" panose="02020604070405020304" pitchFamily="18" charset="0"/>
              </a:rPr>
              <a:t>Community Impact legislative recommendation</a:t>
            </a:r>
            <a:r>
              <a:rPr lang="en-US" sz="3500" dirty="0">
                <a:solidFill>
                  <a:srgbClr val="FFFFFF"/>
                </a:solidFill>
                <a:latin typeface="Aptos Serif" panose="02020604070405020304" pitchFamily="18" charset="0"/>
                <a:cs typeface="Aptos Serif" panose="02020604070405020304" pitchFamily="18" charset="0"/>
              </a:rPr>
              <a:t>: More funding for the NM Crime Victim Reparation Commission (CVRC) to assist in their financial support  to Coalition to Stop Violence Against Native Women. </a:t>
            </a:r>
          </a:p>
          <a:p>
            <a:pPr marL="800100" lvl="1" indent="-342900" algn="just">
              <a:lnSpc>
                <a:spcPts val="3499"/>
              </a:lnSpc>
              <a:buFont typeface="Arial" panose="020B0604020202020204" pitchFamily="34" charset="0"/>
              <a:buChar char="•"/>
            </a:pPr>
            <a:endParaRPr lang="en-US" sz="3500" dirty="0">
              <a:solidFill>
                <a:srgbClr val="FFFFFF"/>
              </a:solidFill>
              <a:latin typeface="Aptos" panose="020B0004020202020204" pitchFamily="34" charset="0"/>
            </a:endParaRPr>
          </a:p>
        </p:txBody>
      </p:sp>
    </p:spTree>
    <p:extLst>
      <p:ext uri="{BB962C8B-B14F-4D97-AF65-F5344CB8AC3E}">
        <p14:creationId xmlns:p14="http://schemas.microsoft.com/office/powerpoint/2010/main" val="206194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05A41C76-4DDE-9D38-6195-9411B9D81EF4}"/>
            </a:ext>
          </a:extLst>
        </p:cNvPr>
        <p:cNvGrpSpPr/>
        <p:nvPr/>
      </p:nvGrpSpPr>
      <p:grpSpPr>
        <a:xfrm>
          <a:off x="0" y="0"/>
          <a:ext cx="0" cy="0"/>
          <a:chOff x="0" y="0"/>
          <a:chExt cx="0" cy="0"/>
        </a:xfrm>
      </p:grpSpPr>
      <p:pic>
        <p:nvPicPr>
          <p:cNvPr id="7" name="Picture 6" descr="Large and small hands holding red heart">
            <a:extLst>
              <a:ext uri="{FF2B5EF4-FFF2-40B4-BE49-F238E27FC236}">
                <a16:creationId xmlns:a16="http://schemas.microsoft.com/office/drawing/2014/main" id="{5D60A13D-34F0-9CAA-27A4-41B677FDD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AutoShape 2">
            <a:extLst>
              <a:ext uri="{FF2B5EF4-FFF2-40B4-BE49-F238E27FC236}">
                <a16:creationId xmlns:a16="http://schemas.microsoft.com/office/drawing/2014/main" id="{69137189-78A5-8F6D-2300-1BDB7F54F2E6}"/>
              </a:ext>
            </a:extLst>
          </p:cNvPr>
          <p:cNvSpPr/>
          <p:nvPr/>
        </p:nvSpPr>
        <p:spPr>
          <a:xfrm>
            <a:off x="-282420" y="9096375"/>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32B628D4-E1A0-3754-9DC2-F726C8E4A958}"/>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D4C46251-E3D8-AFC3-EC6D-EA676011014F}"/>
              </a:ext>
            </a:extLst>
          </p:cNvPr>
          <p:cNvSpPr txBox="1"/>
          <p:nvPr/>
        </p:nvSpPr>
        <p:spPr>
          <a:xfrm>
            <a:off x="1028700" y="1624014"/>
            <a:ext cx="16230600" cy="1037079"/>
          </a:xfrm>
          <a:prstGeom prst="rect">
            <a:avLst/>
          </a:prstGeom>
        </p:spPr>
        <p:txBody>
          <a:bodyPr wrap="square" lIns="0" tIns="0" rIns="0" bIns="0" rtlCol="0" anchor="t">
            <a:spAutoFit/>
          </a:bodyPr>
          <a:lstStyle/>
          <a:p>
            <a:pPr>
              <a:lnSpc>
                <a:spcPts val="7957"/>
              </a:lnSpc>
              <a:spcBef>
                <a:spcPct val="0"/>
              </a:spcBef>
            </a:pPr>
            <a:r>
              <a:rPr lang="en-US" sz="7200" dirty="0">
                <a:solidFill>
                  <a:srgbClr val="FFFFFF"/>
                </a:solidFill>
                <a:latin typeface="Lapture Semibold" panose="00000700000000000000" pitchFamily="50" charset="0"/>
              </a:rPr>
              <a:t>Family Subcommittee </a:t>
            </a:r>
          </a:p>
        </p:txBody>
      </p:sp>
      <p:sp>
        <p:nvSpPr>
          <p:cNvPr id="5" name="TextBox 5">
            <a:extLst>
              <a:ext uri="{FF2B5EF4-FFF2-40B4-BE49-F238E27FC236}">
                <a16:creationId xmlns:a16="http://schemas.microsoft.com/office/drawing/2014/main" id="{F8BA0623-BFFD-078D-13AF-36B5BFC3FE12}"/>
              </a:ext>
            </a:extLst>
          </p:cNvPr>
          <p:cNvSpPr txBox="1"/>
          <p:nvPr/>
        </p:nvSpPr>
        <p:spPr>
          <a:xfrm>
            <a:off x="1194743" y="3352484"/>
            <a:ext cx="15898513" cy="2256323"/>
          </a:xfrm>
          <a:prstGeom prst="rect">
            <a:avLst/>
          </a:prstGeom>
        </p:spPr>
        <p:txBody>
          <a:bodyPr lIns="0" tIns="0" rIns="0" bIns="0" rtlCol="0" anchor="t">
            <a:spAutoFit/>
          </a:bodyPr>
          <a:lstStyle/>
          <a:p>
            <a:pPr marL="457200" indent="-457200">
              <a:lnSpc>
                <a:spcPts val="3499"/>
              </a:lnSpc>
              <a:buFont typeface="Arial" panose="020B0604020202020204" pitchFamily="34" charset="0"/>
              <a:buChar char="•"/>
            </a:pPr>
            <a:r>
              <a:rPr lang="en-US" sz="3500" b="1" dirty="0">
                <a:solidFill>
                  <a:schemeClr val="bg1"/>
                </a:solidFill>
                <a:latin typeface="Aptos Serif" panose="02020604070405020304" pitchFamily="18" charset="0"/>
                <a:cs typeface="Aptos Serif" panose="02020604070405020304" pitchFamily="18" charset="0"/>
              </a:rPr>
              <a:t>New Subcommittee as of March 2026 </a:t>
            </a:r>
          </a:p>
          <a:p>
            <a:pPr>
              <a:lnSpc>
                <a:spcPts val="3499"/>
              </a:lnSpc>
            </a:pPr>
            <a:endParaRPr lang="en-US" sz="3500" b="1" u="sng" dirty="0">
              <a:solidFill>
                <a:schemeClr val="bg1"/>
              </a:solidFill>
              <a:latin typeface="Aptos Serif" panose="02020604070405020304" pitchFamily="18" charset="0"/>
              <a:cs typeface="Aptos Serif" panose="02020604070405020304" pitchFamily="18" charset="0"/>
            </a:endParaRPr>
          </a:p>
          <a:p>
            <a:pPr marL="457200" indent="-457200">
              <a:lnSpc>
                <a:spcPts val="3499"/>
              </a:lnSpc>
              <a:buFont typeface="Arial" panose="020B0604020202020204" pitchFamily="34" charset="0"/>
              <a:buChar char="•"/>
            </a:pPr>
            <a:r>
              <a:rPr lang="en-US" sz="3500" b="1" dirty="0">
                <a:solidFill>
                  <a:schemeClr val="bg1"/>
                </a:solidFill>
                <a:latin typeface="Aptos Serif" panose="02020604070405020304" pitchFamily="18" charset="0"/>
                <a:cs typeface="Aptos Serif" panose="02020604070405020304" pitchFamily="18" charset="0"/>
              </a:rPr>
              <a:t>Outreach subcommittee for families impacted by the crisis- focus is on speaking with and following up with families on needs and resources as well as taking lead on potential listening sessions.</a:t>
            </a:r>
          </a:p>
        </p:txBody>
      </p:sp>
    </p:spTree>
    <p:extLst>
      <p:ext uri="{BB962C8B-B14F-4D97-AF65-F5344CB8AC3E}">
        <p14:creationId xmlns:p14="http://schemas.microsoft.com/office/powerpoint/2010/main" val="152728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p:cNvGrpSpPr/>
        <p:nvPr/>
      </p:nvGrpSpPr>
      <p:grpSpPr>
        <a:xfrm>
          <a:off x="0" y="0"/>
          <a:ext cx="0" cy="0"/>
          <a:chOff x="0" y="0"/>
          <a:chExt cx="0" cy="0"/>
        </a:xfrm>
      </p:grpSpPr>
      <p:sp>
        <p:nvSpPr>
          <p:cNvPr id="2" name="AutoShape 2"/>
          <p:cNvSpPr/>
          <p:nvPr/>
        </p:nvSpPr>
        <p:spPr>
          <a:xfrm>
            <a:off x="-282420" y="9096375"/>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28700" y="1624014"/>
            <a:ext cx="16040100" cy="1037079"/>
          </a:xfrm>
          <a:prstGeom prst="rect">
            <a:avLst/>
          </a:prstGeom>
        </p:spPr>
        <p:txBody>
          <a:bodyPr wrap="square" lIns="0" tIns="0" rIns="0" bIns="0" rtlCol="0" anchor="t">
            <a:spAutoFit/>
          </a:bodyPr>
          <a:lstStyle/>
          <a:p>
            <a:pPr>
              <a:lnSpc>
                <a:spcPts val="7957"/>
              </a:lnSpc>
              <a:spcBef>
                <a:spcPct val="0"/>
              </a:spcBef>
            </a:pPr>
            <a:r>
              <a:rPr lang="en-US" sz="7200">
                <a:solidFill>
                  <a:srgbClr val="FFFFFF"/>
                </a:solidFill>
                <a:latin typeface="Lapture Semibold" panose="00000700000000000000" pitchFamily="50" charset="0"/>
              </a:rPr>
              <a:t>NMDOJ MMIP Webpage and Portal</a:t>
            </a:r>
          </a:p>
        </p:txBody>
      </p:sp>
      <p:sp>
        <p:nvSpPr>
          <p:cNvPr id="5" name="TextBox 5"/>
          <p:cNvSpPr txBox="1"/>
          <p:nvPr/>
        </p:nvSpPr>
        <p:spPr>
          <a:xfrm>
            <a:off x="1013460" y="4294518"/>
            <a:ext cx="15898513" cy="2669577"/>
          </a:xfrm>
          <a:prstGeom prst="rect">
            <a:avLst/>
          </a:prstGeom>
        </p:spPr>
        <p:txBody>
          <a:bodyPr lIns="0" tIns="0" rIns="0" bIns="0" rtlCol="0" anchor="t">
            <a:spAutoFit/>
          </a:bodyPr>
          <a:lstStyle/>
          <a:p>
            <a:pPr lvl="1" algn="ctr">
              <a:lnSpc>
                <a:spcPts val="3499"/>
              </a:lnSpc>
            </a:pPr>
            <a:r>
              <a:rPr lang="en-US" sz="3600" dirty="0">
                <a:solidFill>
                  <a:schemeClr val="accent6">
                    <a:lumMod val="20000"/>
                    <a:lumOff val="80000"/>
                  </a:schemeClr>
                </a:solidFill>
                <a:hlinkClick r:id="rId3">
                  <a:extLst>
                    <a:ext uri="{A12FA001-AC4F-418D-AE19-62706E023703}">
                      <ahyp:hlinkClr xmlns:ahyp="http://schemas.microsoft.com/office/drawing/2018/hyperlinkcolor" val="tx"/>
                    </a:ext>
                  </a:extLst>
                </a:hlinkClick>
              </a:rPr>
              <a:t>Seeking Justice for Missing and Murdered Indigenous Peoples - New Mexico Department of Justice</a:t>
            </a:r>
            <a:r>
              <a:rPr lang="en-US" sz="3600" dirty="0">
                <a:solidFill>
                  <a:schemeClr val="accent6">
                    <a:lumMod val="20000"/>
                    <a:lumOff val="80000"/>
                  </a:schemeClr>
                </a:solidFill>
              </a:rPr>
              <a:t> </a:t>
            </a:r>
            <a:endParaRPr lang="en-US" sz="3500" dirty="0">
              <a:solidFill>
                <a:schemeClr val="accent6">
                  <a:lumMod val="20000"/>
                  <a:lumOff val="80000"/>
                </a:schemeClr>
              </a:solidFill>
              <a:latin typeface="Aptos" panose="020B0004020202020204" pitchFamily="34" charset="0"/>
            </a:endParaRPr>
          </a:p>
          <a:p>
            <a:pPr lvl="1" algn="just">
              <a:lnSpc>
                <a:spcPts val="3499"/>
              </a:lnSpc>
            </a:pPr>
            <a:endParaRPr lang="en-US" sz="3500" dirty="0">
              <a:solidFill>
                <a:srgbClr val="E8DBBD"/>
              </a:solidFill>
              <a:latin typeface="Aptos" panose="020B0004020202020204" pitchFamily="34" charset="0"/>
            </a:endParaRPr>
          </a:p>
          <a:p>
            <a:pPr lvl="1" algn="just">
              <a:lnSpc>
                <a:spcPts val="3499"/>
              </a:lnSpc>
            </a:pPr>
            <a:endParaRPr lang="en-US" sz="3500" dirty="0">
              <a:solidFill>
                <a:srgbClr val="E8DBBD"/>
              </a:solidFill>
              <a:latin typeface="Aptos" panose="020B0004020202020204" pitchFamily="34" charset="0"/>
            </a:endParaRPr>
          </a:p>
          <a:p>
            <a:pPr lvl="1" algn="ctr">
              <a:lnSpc>
                <a:spcPts val="3499"/>
              </a:lnSpc>
            </a:pPr>
            <a:r>
              <a:rPr lang="en-US" sz="3600" dirty="0">
                <a:solidFill>
                  <a:schemeClr val="accent6">
                    <a:lumMod val="20000"/>
                    <a:lumOff val="80000"/>
                  </a:schemeClr>
                </a:solidFill>
                <a:hlinkClick r:id="rId4">
                  <a:extLst>
                    <a:ext uri="{A12FA001-AC4F-418D-AE19-62706E023703}">
                      <ahyp:hlinkClr xmlns:ahyp="http://schemas.microsoft.com/office/drawing/2018/hyperlinkcolor" val="tx"/>
                    </a:ext>
                  </a:extLst>
                </a:hlinkClick>
              </a:rPr>
              <a:t>Welcome to the NMDOJ MMIP Portal for New Mexico and the Surrounding Areas</a:t>
            </a:r>
            <a:endParaRPr lang="en-US" sz="3500" dirty="0">
              <a:solidFill>
                <a:schemeClr val="accent6">
                  <a:lumMod val="20000"/>
                  <a:lumOff val="80000"/>
                </a:schemeClr>
              </a:solidFill>
              <a:latin typeface="Aptos" panose="020B0004020202020204" pitchFamily="34" charset="0"/>
            </a:endParaRPr>
          </a:p>
          <a:p>
            <a:pPr marL="800100" lvl="1" indent="-342900" algn="just">
              <a:lnSpc>
                <a:spcPts val="3499"/>
              </a:lnSpc>
              <a:buFont typeface="Arial" panose="020B0604020202020204" pitchFamily="34" charset="0"/>
              <a:buChar char="•"/>
            </a:pPr>
            <a:endParaRPr lang="en-US" sz="2499" dirty="0">
              <a:solidFill>
                <a:srgbClr val="E8DBBD"/>
              </a:solidFill>
              <a:latin typeface="Aptos" panose="020B00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697302C0-3021-0B3E-F5D4-3BB336599B57}"/>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64F6CF6-38A6-51FC-5E7E-E57387532D97}"/>
              </a:ext>
            </a:extLst>
          </p:cNvPr>
          <p:cNvSpPr/>
          <p:nvPr/>
        </p:nvSpPr>
        <p:spPr>
          <a:xfrm>
            <a:off x="-282420" y="9096375"/>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5E7EECC6-BE8A-EBAD-020F-C2C0F7657DAA}"/>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482772ED-181A-1C23-1588-683B11096A61}"/>
              </a:ext>
            </a:extLst>
          </p:cNvPr>
          <p:cNvSpPr txBox="1"/>
          <p:nvPr/>
        </p:nvSpPr>
        <p:spPr>
          <a:xfrm>
            <a:off x="1028700" y="1624014"/>
            <a:ext cx="16040100" cy="1037079"/>
          </a:xfrm>
          <a:prstGeom prst="rect">
            <a:avLst/>
          </a:prstGeom>
        </p:spPr>
        <p:txBody>
          <a:bodyPr wrap="square" lIns="0" tIns="0" rIns="0" bIns="0" rtlCol="0" anchor="t">
            <a:spAutoFit/>
          </a:bodyPr>
          <a:lstStyle/>
          <a:p>
            <a:pPr>
              <a:lnSpc>
                <a:spcPts val="7957"/>
              </a:lnSpc>
              <a:spcBef>
                <a:spcPct val="0"/>
              </a:spcBef>
            </a:pPr>
            <a:r>
              <a:rPr lang="en-US" sz="7200">
                <a:solidFill>
                  <a:srgbClr val="FFFFFF"/>
                </a:solidFill>
                <a:latin typeface="Lapture Semibold" panose="00000700000000000000" pitchFamily="50" charset="0"/>
              </a:rPr>
              <a:t>NMDOJ Indian Affairs Division</a:t>
            </a:r>
          </a:p>
        </p:txBody>
      </p:sp>
      <p:sp>
        <p:nvSpPr>
          <p:cNvPr id="5" name="TextBox 5">
            <a:extLst>
              <a:ext uri="{FF2B5EF4-FFF2-40B4-BE49-F238E27FC236}">
                <a16:creationId xmlns:a16="http://schemas.microsoft.com/office/drawing/2014/main" id="{C664F93A-1AC7-7899-AA08-D35BC8D7A472}"/>
              </a:ext>
            </a:extLst>
          </p:cNvPr>
          <p:cNvSpPr txBox="1"/>
          <p:nvPr/>
        </p:nvSpPr>
        <p:spPr>
          <a:xfrm>
            <a:off x="762000" y="3848100"/>
            <a:ext cx="15898513" cy="3602846"/>
          </a:xfrm>
          <a:prstGeom prst="rect">
            <a:avLst/>
          </a:prstGeom>
        </p:spPr>
        <p:txBody>
          <a:bodyPr lIns="0" tIns="0" rIns="0" bIns="0" rtlCol="0" anchor="t">
            <a:spAutoFit/>
          </a:bodyPr>
          <a:lstStyle/>
          <a:p>
            <a:pPr marL="800100" lvl="1" indent="-342900" algn="just">
              <a:lnSpc>
                <a:spcPts val="3499"/>
              </a:lnSpc>
              <a:buFont typeface="Arial" panose="020B0604020202020204" pitchFamily="34" charset="0"/>
              <a:buChar char="•"/>
            </a:pPr>
            <a:r>
              <a:rPr lang="en-US" sz="3500" dirty="0">
                <a:solidFill>
                  <a:schemeClr val="bg1"/>
                </a:solidFill>
                <a:latin typeface="Aptos Serif" panose="02020604070405020304" pitchFamily="18" charset="0"/>
                <a:cs typeface="Aptos Serif" panose="02020604070405020304" pitchFamily="18" charset="0"/>
              </a:rPr>
              <a:t>Act as legal counsel to MMIP Task Force</a:t>
            </a:r>
          </a:p>
          <a:p>
            <a:pPr marL="800100" lvl="1" indent="-342900" algn="just">
              <a:lnSpc>
                <a:spcPct val="150000"/>
              </a:lnSpc>
              <a:buFont typeface="Arial" panose="020B0604020202020204" pitchFamily="34" charset="0"/>
              <a:buChar char="•"/>
            </a:pPr>
            <a:r>
              <a:rPr lang="en-US" sz="3500" dirty="0">
                <a:solidFill>
                  <a:schemeClr val="bg1"/>
                </a:solidFill>
                <a:latin typeface="Aptos Serif" panose="02020604070405020304" pitchFamily="18" charset="0"/>
                <a:cs typeface="Aptos Serif" panose="02020604070405020304" pitchFamily="18" charset="0"/>
              </a:rPr>
              <a:t>Liaisons for all 23 Nations, Pueblos, and Tribes in New Mexico </a:t>
            </a:r>
          </a:p>
          <a:p>
            <a:pPr marL="1371600" lvl="2" indent="-457200" algn="just">
              <a:lnSpc>
                <a:spcPct val="150000"/>
              </a:lnSpc>
              <a:buFont typeface="Courier New" panose="02070309020205020404" pitchFamily="49" charset="0"/>
              <a:buChar char="o"/>
            </a:pPr>
            <a:r>
              <a:rPr lang="en-US" sz="3500" dirty="0">
                <a:solidFill>
                  <a:schemeClr val="bg1"/>
                </a:solidFill>
                <a:latin typeface="Aptos Serif" panose="02020604070405020304" pitchFamily="18" charset="0"/>
                <a:cs typeface="Aptos Serif" panose="02020604070405020304" pitchFamily="18" charset="0"/>
              </a:rPr>
              <a:t>Contact us with any questions or concerns, whether it’s related to MMIP or not </a:t>
            </a:r>
          </a:p>
          <a:p>
            <a:pPr marL="1371600" lvl="2" indent="-457200" algn="just">
              <a:lnSpc>
                <a:spcPct val="150000"/>
              </a:lnSpc>
              <a:buFont typeface="Courier New" panose="02070309020205020404" pitchFamily="49" charset="0"/>
              <a:buChar char="o"/>
            </a:pPr>
            <a:r>
              <a:rPr lang="en-US" sz="3500" dirty="0">
                <a:solidFill>
                  <a:schemeClr val="bg1"/>
                </a:solidFill>
                <a:latin typeface="Aptos Serif" panose="02020604070405020304" pitchFamily="18" charset="0"/>
                <a:cs typeface="Aptos Serif" panose="02020604070405020304" pitchFamily="18" charset="0"/>
              </a:rPr>
              <a:t>May also contact Chair, Stephanie Padilla, with questions or concerns.</a:t>
            </a:r>
          </a:p>
        </p:txBody>
      </p:sp>
    </p:spTree>
    <p:extLst>
      <p:ext uri="{BB962C8B-B14F-4D97-AF65-F5344CB8AC3E}">
        <p14:creationId xmlns:p14="http://schemas.microsoft.com/office/powerpoint/2010/main" val="425533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8A88F2A8-547C-C6EC-06CD-2F7AF7C4BB7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CADA77F4-DF1B-4325-487F-847457BD5020}"/>
              </a:ext>
            </a:extLst>
          </p:cNvPr>
          <p:cNvSpPr/>
          <p:nvPr/>
        </p:nvSpPr>
        <p:spPr>
          <a:xfrm>
            <a:off x="-282420" y="9096375"/>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F97FF6CB-F61D-11AA-A793-0711A1D55685}"/>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2"/>
            <a:stretch>
              <a:fillRect/>
            </a:stretch>
          </a:blipFill>
        </p:spPr>
        <p:txBody>
          <a:bodyPr/>
          <a:lstStyle/>
          <a:p>
            <a:endParaRPr lang="en-US"/>
          </a:p>
        </p:txBody>
      </p:sp>
      <p:sp>
        <p:nvSpPr>
          <p:cNvPr id="4" name="TextBox 4">
            <a:extLst>
              <a:ext uri="{FF2B5EF4-FFF2-40B4-BE49-F238E27FC236}">
                <a16:creationId xmlns:a16="http://schemas.microsoft.com/office/drawing/2014/main" id="{4878115B-AC5B-087C-FDCF-3D2669A4D695}"/>
              </a:ext>
            </a:extLst>
          </p:cNvPr>
          <p:cNvSpPr txBox="1"/>
          <p:nvPr/>
        </p:nvSpPr>
        <p:spPr>
          <a:xfrm>
            <a:off x="365160" y="799041"/>
            <a:ext cx="16040100" cy="1037079"/>
          </a:xfrm>
          <a:prstGeom prst="rect">
            <a:avLst/>
          </a:prstGeom>
        </p:spPr>
        <p:txBody>
          <a:bodyPr wrap="square" lIns="0" tIns="0" rIns="0" bIns="0" rtlCol="0" anchor="t">
            <a:spAutoFit/>
          </a:bodyPr>
          <a:lstStyle/>
          <a:p>
            <a:pPr>
              <a:lnSpc>
                <a:spcPts val="7957"/>
              </a:lnSpc>
              <a:spcBef>
                <a:spcPct val="0"/>
              </a:spcBef>
            </a:pPr>
            <a:r>
              <a:rPr lang="en-US" sz="7200" dirty="0">
                <a:solidFill>
                  <a:srgbClr val="FFFFFF"/>
                </a:solidFill>
                <a:latin typeface="Lapture Semibold" panose="00000700000000000000" pitchFamily="50" charset="0"/>
              </a:rPr>
              <a:t>NMDOJ Indian Affairs Division</a:t>
            </a:r>
          </a:p>
        </p:txBody>
      </p:sp>
      <p:pic>
        <p:nvPicPr>
          <p:cNvPr id="4098" name="Picture 2">
            <a:extLst>
              <a:ext uri="{FF2B5EF4-FFF2-40B4-BE49-F238E27FC236}">
                <a16:creationId xmlns:a16="http://schemas.microsoft.com/office/drawing/2014/main" id="{B82EB996-84FE-1529-26B9-013F0F3CB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549" y="1836120"/>
            <a:ext cx="10124901" cy="7037853"/>
          </a:xfrm>
          <a:prstGeom prst="rect">
            <a:avLst/>
          </a:prstGeom>
          <a:noFill/>
          <a:ln>
            <a:noFill/>
          </a:ln>
          <a:effectLst>
            <a:softEdge rad="304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069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FC31A580-90DB-80A3-17F3-382BC7DB7A9D}"/>
            </a:ext>
          </a:extLst>
        </p:cNvPr>
        <p:cNvGrpSpPr/>
        <p:nvPr/>
      </p:nvGrpSpPr>
      <p:grpSpPr>
        <a:xfrm>
          <a:off x="0" y="0"/>
          <a:ext cx="0" cy="0"/>
          <a:chOff x="0" y="0"/>
          <a:chExt cx="0" cy="0"/>
        </a:xfrm>
      </p:grpSpPr>
      <p:sp>
        <p:nvSpPr>
          <p:cNvPr id="2" name="Freeform 3">
            <a:extLst>
              <a:ext uri="{FF2B5EF4-FFF2-40B4-BE49-F238E27FC236}">
                <a16:creationId xmlns:a16="http://schemas.microsoft.com/office/drawing/2014/main" id="{13BFEF03-5651-46E1-72E2-7489385476EB}"/>
              </a:ext>
            </a:extLst>
          </p:cNvPr>
          <p:cNvSpPr/>
          <p:nvPr/>
        </p:nvSpPr>
        <p:spPr>
          <a:xfrm>
            <a:off x="15080776" y="9144002"/>
            <a:ext cx="2233116" cy="929514"/>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2">
            <a:extLst>
              <a:ext uri="{FF2B5EF4-FFF2-40B4-BE49-F238E27FC236}">
                <a16:creationId xmlns:a16="http://schemas.microsoft.com/office/drawing/2014/main" id="{25796EBF-1362-AA00-AA01-04565A8B9BD2}"/>
              </a:ext>
            </a:extLst>
          </p:cNvPr>
          <p:cNvSpPr/>
          <p:nvPr/>
        </p:nvSpPr>
        <p:spPr>
          <a:xfrm flipV="1">
            <a:off x="0" y="8980227"/>
            <a:ext cx="18288000" cy="95969"/>
          </a:xfrm>
          <a:prstGeom prst="line">
            <a:avLst/>
          </a:prstGeom>
          <a:ln w="28575"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37BBD514-989E-5A2A-814E-7A715969B3DB}"/>
              </a:ext>
            </a:extLst>
          </p:cNvPr>
          <p:cNvSpPr txBox="1"/>
          <p:nvPr/>
        </p:nvSpPr>
        <p:spPr>
          <a:xfrm>
            <a:off x="660210" y="740323"/>
            <a:ext cx="16230600" cy="1037079"/>
          </a:xfrm>
          <a:prstGeom prst="rect">
            <a:avLst/>
          </a:prstGeom>
        </p:spPr>
        <p:txBody>
          <a:bodyPr wrap="square" lIns="0" tIns="0" rIns="0" bIns="0" rtlCol="0" anchor="t">
            <a:spAutoFit/>
          </a:bodyPr>
          <a:lstStyle/>
          <a:p>
            <a:pPr marL="0" marR="0" lvl="0" indent="0" algn="ctr" defTabSz="914400" rtl="0" eaLnBrk="1" fontAlgn="auto" latinLnBrk="0" hangingPunct="1">
              <a:lnSpc>
                <a:spcPts val="7957"/>
              </a:lnSpc>
              <a:spcBef>
                <a:spcPct val="0"/>
              </a:spcBef>
              <a:spcAft>
                <a:spcPts val="0"/>
              </a:spcAft>
              <a:buClrTx/>
              <a:buSzTx/>
              <a:buFontTx/>
              <a:buNone/>
              <a:tabLst/>
              <a:defRPr/>
            </a:pPr>
            <a:r>
              <a:rPr lang="en-US" sz="7200" dirty="0">
                <a:solidFill>
                  <a:srgbClr val="FFFFFF"/>
                </a:solidFill>
                <a:latin typeface="Lapture Semibold" panose="00000700000000000000" pitchFamily="50" charset="0"/>
              </a:rPr>
              <a:t>Request for </a:t>
            </a:r>
            <a:r>
              <a:rPr kumimoji="0" lang="en-US" sz="7200" b="0" i="0" u="none" strike="noStrike" kern="1200" cap="none" spc="0" normalizeH="0" baseline="0" noProof="0" dirty="0">
                <a:ln>
                  <a:noFill/>
                </a:ln>
                <a:solidFill>
                  <a:srgbClr val="FFFFFF"/>
                </a:solidFill>
                <a:effectLst/>
                <a:uLnTx/>
                <a:uFillTx/>
                <a:latin typeface="Lapture Semibold" panose="00000700000000000000" pitchFamily="50" charset="0"/>
                <a:ea typeface="+mn-ea"/>
                <a:cs typeface="+mn-cs"/>
              </a:rPr>
              <a:t>Tribal Input</a:t>
            </a:r>
          </a:p>
        </p:txBody>
      </p:sp>
      <p:sp>
        <p:nvSpPr>
          <p:cNvPr id="5" name="TextBox 5">
            <a:extLst>
              <a:ext uri="{FF2B5EF4-FFF2-40B4-BE49-F238E27FC236}">
                <a16:creationId xmlns:a16="http://schemas.microsoft.com/office/drawing/2014/main" id="{12F9A983-7038-CACB-A88A-420F1B645A4C}"/>
              </a:ext>
            </a:extLst>
          </p:cNvPr>
          <p:cNvSpPr txBox="1"/>
          <p:nvPr/>
        </p:nvSpPr>
        <p:spPr>
          <a:xfrm>
            <a:off x="660210" y="1845208"/>
            <a:ext cx="16535969" cy="7168694"/>
          </a:xfrm>
          <a:prstGeom prst="rect">
            <a:avLst/>
          </a:prstGeom>
        </p:spPr>
        <p:txBody>
          <a:bodyPr wrap="square" lIns="0" tIns="0" rIns="0" bIns="0" rtlCol="0" anchor="t">
            <a:spAutoFit/>
          </a:bodyPr>
          <a:lstStyle/>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r>
              <a:rPr lang="en-US" sz="2800" dirty="0">
                <a:solidFill>
                  <a:srgbClr val="FFFFFF"/>
                </a:solidFill>
                <a:latin typeface="Aptos Serif" panose="02020604070405020304" pitchFamily="18" charset="0"/>
                <a:cs typeface="Aptos Serif" panose="02020604070405020304" pitchFamily="18" charset="0"/>
              </a:rPr>
              <a:t>What resources do your communities currently have for survivors and family members facing the crisis that work for them? Is there something specific you wish your community had but lacks at this time?</a:t>
            </a:r>
          </a:p>
          <a:p>
            <a:pPr marR="0" lvl="0" algn="just" defTabSz="914400" rtl="0" eaLnBrk="1" fontAlgn="auto" latinLnBrk="0" hangingPunct="1">
              <a:lnSpc>
                <a:spcPts val="3499"/>
              </a:lnSpc>
              <a:spcBef>
                <a:spcPts val="0"/>
              </a:spcBef>
              <a:spcAft>
                <a:spcPts val="0"/>
              </a:spcAft>
              <a:buClrTx/>
              <a:buSzTx/>
              <a:tabLst/>
              <a:defRPr/>
            </a:pPr>
            <a:endParaRPr lang="en-US" sz="2800" dirty="0">
              <a:solidFill>
                <a:srgbClr val="FFFFFF"/>
              </a:solidFill>
              <a:latin typeface="Aptos Serif" panose="02020604070405020304" pitchFamily="18" charset="0"/>
              <a:cs typeface="Aptos Serif" panose="02020604070405020304" pitchFamily="18" charset="0"/>
            </a:endParaRP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ptos Serif" panose="02020604070405020304" pitchFamily="18" charset="0"/>
                <a:cs typeface="Aptos Serif" panose="02020604070405020304" pitchFamily="18" charset="0"/>
              </a:rPr>
              <a:t>What </a:t>
            </a:r>
            <a:r>
              <a:rPr lang="en-US" sz="2800" dirty="0">
                <a:solidFill>
                  <a:srgbClr val="FFFFFF"/>
                </a:solidFill>
                <a:latin typeface="Aptos Serif" panose="02020604070405020304" pitchFamily="18" charset="0"/>
                <a:cs typeface="Aptos Serif" panose="02020604070405020304" pitchFamily="18" charset="0"/>
              </a:rPr>
              <a:t>state resources (if any) do your community members trust or utilize which you would like to see better supported or strengthened? *This could be any agency or state system</a:t>
            </a:r>
          </a:p>
          <a:p>
            <a:pPr marR="0" lvl="0" algn="just" defTabSz="914400" rtl="0" eaLnBrk="1" fontAlgn="auto" latinLnBrk="0" hangingPunct="1">
              <a:lnSpc>
                <a:spcPts val="3499"/>
              </a:lnSpc>
              <a:spcBef>
                <a:spcPts val="0"/>
              </a:spcBef>
              <a:spcAft>
                <a:spcPts val="0"/>
              </a:spcAft>
              <a:buClrTx/>
              <a:buSzTx/>
              <a:tabLst/>
              <a:defRPr/>
            </a:pPr>
            <a:endParaRPr lang="en-US" sz="2800" dirty="0">
              <a:solidFill>
                <a:srgbClr val="FFFFFF"/>
              </a:solidFill>
              <a:latin typeface="Aptos Serif" panose="02020604070405020304" pitchFamily="18" charset="0"/>
              <a:cs typeface="Aptos Serif" panose="02020604070405020304" pitchFamily="18" charset="0"/>
            </a:endParaRP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r>
              <a:rPr lang="en-US" sz="2800" dirty="0">
                <a:solidFill>
                  <a:srgbClr val="FFFFFF"/>
                </a:solidFill>
                <a:latin typeface="Aptos Serif" panose="02020604070405020304" pitchFamily="18" charset="0"/>
                <a:cs typeface="Aptos Serif" panose="02020604070405020304" pitchFamily="18" charset="0"/>
              </a:rPr>
              <a:t>What gaps do you wish could be filled between tribal and state resources/agencies?</a:t>
            </a: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endParaRPr lang="en-US" sz="2800" dirty="0">
              <a:solidFill>
                <a:srgbClr val="FFFFFF"/>
              </a:solidFill>
              <a:latin typeface="Aptos Serif" panose="02020604070405020304" pitchFamily="18" charset="0"/>
              <a:cs typeface="Aptos Serif" panose="02020604070405020304" pitchFamily="18" charset="0"/>
            </a:endParaRP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r>
              <a:rPr lang="en-US" sz="2800" dirty="0">
                <a:solidFill>
                  <a:srgbClr val="FFFFFF"/>
                </a:solidFill>
                <a:latin typeface="Aptos Serif" panose="02020604070405020304" pitchFamily="18" charset="0"/>
                <a:cs typeface="Aptos Serif" panose="02020604070405020304" pitchFamily="18" charset="0"/>
              </a:rPr>
              <a:t>Does your community currently partner with any state agencies for funding related to the crisis?</a:t>
            </a: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endParaRPr lang="en-US" sz="2800" dirty="0">
              <a:solidFill>
                <a:srgbClr val="FFFFFF"/>
              </a:solidFill>
              <a:latin typeface="Aptos Serif" panose="02020604070405020304" pitchFamily="18" charset="0"/>
              <a:cs typeface="Aptos Serif" panose="02020604070405020304" pitchFamily="18" charset="0"/>
            </a:endParaRP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r>
              <a:rPr lang="en-US" sz="2800" dirty="0">
                <a:solidFill>
                  <a:srgbClr val="FFFFFF"/>
                </a:solidFill>
                <a:latin typeface="Aptos Serif" panose="02020604070405020304" pitchFamily="18" charset="0"/>
                <a:cs typeface="Aptos Serif" panose="02020604070405020304" pitchFamily="18" charset="0"/>
              </a:rPr>
              <a:t>What are your or your community’s concerns regarding the MMIP crisis?</a:t>
            </a: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endParaRPr lang="en-US" sz="2800" dirty="0">
              <a:solidFill>
                <a:srgbClr val="FFFFFF"/>
              </a:solidFill>
              <a:latin typeface="Aptos Serif" panose="02020604070405020304" pitchFamily="18" charset="0"/>
              <a:cs typeface="Aptos Serif" panose="02020604070405020304" pitchFamily="18" charset="0"/>
            </a:endParaRPr>
          </a:p>
          <a:p>
            <a:pPr marL="342900" indent="-342900" algn="just">
              <a:lnSpc>
                <a:spcPts val="3499"/>
              </a:lnSpc>
              <a:buFont typeface="Arial" panose="020B0604020202020204" pitchFamily="34" charset="0"/>
              <a:buChar char="•"/>
              <a:defRPr/>
            </a:pPr>
            <a:r>
              <a:rPr lang="en-US" sz="2800" dirty="0">
                <a:solidFill>
                  <a:srgbClr val="FFFFFF"/>
                </a:solidFill>
                <a:latin typeface="Aptos Serif" panose="02020604070405020304" pitchFamily="18" charset="0"/>
                <a:cs typeface="Aptos Serif" panose="02020604070405020304" pitchFamily="18" charset="0"/>
              </a:rPr>
              <a:t>What are your concerns regarding data sovereignty? </a:t>
            </a:r>
          </a:p>
          <a:p>
            <a:pPr marR="0" lvl="0" algn="just" defTabSz="914400" rtl="0" eaLnBrk="1" fontAlgn="auto" latinLnBrk="0" hangingPunct="1">
              <a:lnSpc>
                <a:spcPts val="3499"/>
              </a:lnSpc>
              <a:spcBef>
                <a:spcPts val="0"/>
              </a:spcBef>
              <a:spcAft>
                <a:spcPts val="0"/>
              </a:spcAft>
              <a:buClrTx/>
              <a:buSzTx/>
              <a:tabLst/>
              <a:defRPr/>
            </a:pPr>
            <a:endParaRPr lang="en-US" sz="2800" dirty="0">
              <a:solidFill>
                <a:srgbClr val="FFFFFF"/>
              </a:solidFill>
              <a:latin typeface="Aptos Serif" panose="02020604070405020304" pitchFamily="18" charset="0"/>
              <a:cs typeface="Aptos Serif" panose="02020604070405020304" pitchFamily="18" charset="0"/>
            </a:endParaRPr>
          </a:p>
          <a:p>
            <a:pPr marL="342900" marR="0" lvl="0" indent="-342900" algn="just" defTabSz="914400" rtl="0" eaLnBrk="1" fontAlgn="auto" latinLnBrk="0" hangingPunct="1">
              <a:lnSpc>
                <a:spcPts val="3499"/>
              </a:lnSpc>
              <a:spcBef>
                <a:spcPts val="0"/>
              </a:spcBef>
              <a:spcAft>
                <a:spcPts val="0"/>
              </a:spcAft>
              <a:buClrTx/>
              <a:buSzTx/>
              <a:buFont typeface="Arial" panose="020B0604020202020204" pitchFamily="34" charset="0"/>
              <a:buChar char="•"/>
              <a:tabLst/>
              <a:defRPr/>
            </a:pPr>
            <a:r>
              <a:rPr lang="en-US" sz="2800" dirty="0">
                <a:solidFill>
                  <a:srgbClr val="FFFFFF"/>
                </a:solidFill>
                <a:latin typeface="Aptos Serif" panose="02020604070405020304" pitchFamily="18" charset="0"/>
                <a:cs typeface="Aptos Serif" panose="02020604070405020304" pitchFamily="18" charset="0"/>
              </a:rPr>
              <a:t>What other recommendations do you have for the Task Force?</a:t>
            </a:r>
          </a:p>
        </p:txBody>
      </p:sp>
    </p:spTree>
    <p:extLst>
      <p:ext uri="{BB962C8B-B14F-4D97-AF65-F5344CB8AC3E}">
        <p14:creationId xmlns:p14="http://schemas.microsoft.com/office/powerpoint/2010/main" val="216539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p:cNvGrpSpPr/>
        <p:nvPr/>
      </p:nvGrpSpPr>
      <p:grpSpPr>
        <a:xfrm>
          <a:off x="0" y="0"/>
          <a:ext cx="0" cy="0"/>
          <a:chOff x="0" y="0"/>
          <a:chExt cx="0" cy="0"/>
        </a:xfrm>
      </p:grpSpPr>
      <p:sp>
        <p:nvSpPr>
          <p:cNvPr id="2" name="AutoShape 2"/>
          <p:cNvSpPr/>
          <p:nvPr/>
        </p:nvSpPr>
        <p:spPr>
          <a:xfrm>
            <a:off x="0" y="4507678"/>
            <a:ext cx="18288000" cy="5779322"/>
          </a:xfrm>
          <a:prstGeom prst="rect">
            <a:avLst/>
          </a:prstGeom>
          <a:solidFill>
            <a:srgbClr val="FFFFFF"/>
          </a:solidFill>
        </p:spPr>
        <p:txBody>
          <a:bodyPr/>
          <a:lstStyle/>
          <a:p>
            <a:endParaRPr lang="en-US"/>
          </a:p>
        </p:txBody>
      </p:sp>
      <p:sp>
        <p:nvSpPr>
          <p:cNvPr id="3" name="AutoShape 3"/>
          <p:cNvSpPr/>
          <p:nvPr/>
        </p:nvSpPr>
        <p:spPr>
          <a:xfrm>
            <a:off x="7201642" y="4783745"/>
            <a:ext cx="3884717" cy="2206133"/>
          </a:xfrm>
          <a:prstGeom prst="rect">
            <a:avLst/>
          </a:prstGeom>
          <a:solidFill>
            <a:srgbClr val="0F273D"/>
          </a:solidFill>
          <a:ln w="38100">
            <a:solidFill>
              <a:srgbClr val="E8DBBD"/>
            </a:solidFill>
          </a:ln>
        </p:spPr>
        <p:txBody>
          <a:bodyPr/>
          <a:lstStyle/>
          <a:p>
            <a:endParaRPr lang="en-US"/>
          </a:p>
        </p:txBody>
      </p:sp>
      <p:sp>
        <p:nvSpPr>
          <p:cNvPr id="4" name="AutoShape 4"/>
          <p:cNvSpPr/>
          <p:nvPr/>
        </p:nvSpPr>
        <p:spPr>
          <a:xfrm>
            <a:off x="12738679" y="4783745"/>
            <a:ext cx="3884717" cy="2206133"/>
          </a:xfrm>
          <a:prstGeom prst="rect">
            <a:avLst/>
          </a:prstGeom>
          <a:solidFill>
            <a:srgbClr val="0F273D"/>
          </a:solidFill>
          <a:ln w="38100">
            <a:solidFill>
              <a:srgbClr val="E8DBBD"/>
            </a:solidFill>
          </a:ln>
        </p:spPr>
        <p:txBody>
          <a:bodyPr/>
          <a:lstStyle/>
          <a:p>
            <a:endParaRPr lang="en-US"/>
          </a:p>
        </p:txBody>
      </p:sp>
      <p:sp>
        <p:nvSpPr>
          <p:cNvPr id="5" name="AutoShape 5"/>
          <p:cNvSpPr/>
          <p:nvPr/>
        </p:nvSpPr>
        <p:spPr>
          <a:xfrm>
            <a:off x="1664605" y="4783745"/>
            <a:ext cx="3884717" cy="2206133"/>
          </a:xfrm>
          <a:prstGeom prst="rect">
            <a:avLst/>
          </a:prstGeom>
          <a:solidFill>
            <a:srgbClr val="0F273D"/>
          </a:solidFill>
          <a:ln w="38100">
            <a:solidFill>
              <a:srgbClr val="E8DBBD"/>
            </a:solidFill>
          </a:ln>
        </p:spPr>
        <p:txBody>
          <a:bodyPr/>
          <a:lstStyle/>
          <a:p>
            <a:endParaRPr lang="en-US"/>
          </a:p>
        </p:txBody>
      </p:sp>
      <p:sp>
        <p:nvSpPr>
          <p:cNvPr id="6" name="AutoShape 6"/>
          <p:cNvSpPr/>
          <p:nvPr/>
        </p:nvSpPr>
        <p:spPr>
          <a:xfrm rot="-5376337">
            <a:off x="-453259" y="3241875"/>
            <a:ext cx="2075766" cy="0"/>
          </a:xfrm>
          <a:prstGeom prst="line">
            <a:avLst/>
          </a:prstGeom>
          <a:ln w="28575" cap="rnd">
            <a:solidFill>
              <a:srgbClr val="CCA358">
                <a:alpha val="74902"/>
              </a:srgbClr>
            </a:solidFill>
            <a:prstDash val="solid"/>
            <a:headEnd type="none" w="sm" len="sm"/>
            <a:tailEnd type="none" w="sm" len="sm"/>
          </a:ln>
        </p:spPr>
        <p:txBody>
          <a:bodyPr/>
          <a:lstStyle/>
          <a:p>
            <a:endParaRPr lang="en-US"/>
          </a:p>
        </p:txBody>
      </p:sp>
      <p:sp>
        <p:nvSpPr>
          <p:cNvPr id="7" name="AutoShape 7"/>
          <p:cNvSpPr/>
          <p:nvPr/>
        </p:nvSpPr>
        <p:spPr>
          <a:xfrm rot="-5376337">
            <a:off x="16665493" y="3241875"/>
            <a:ext cx="2075766" cy="0"/>
          </a:xfrm>
          <a:prstGeom prst="line">
            <a:avLst/>
          </a:prstGeom>
          <a:ln w="28575" cap="rnd">
            <a:solidFill>
              <a:srgbClr val="CCA358">
                <a:alpha val="74902"/>
              </a:srgbClr>
            </a:solidFill>
            <a:prstDash val="solid"/>
            <a:headEnd type="none" w="sm" len="sm"/>
            <a:tailEnd type="none" w="sm" len="sm"/>
          </a:ln>
        </p:spPr>
        <p:txBody>
          <a:bodyPr/>
          <a:lstStyle/>
          <a:p>
            <a:endParaRPr lang="en-US"/>
          </a:p>
        </p:txBody>
      </p:sp>
      <p:sp>
        <p:nvSpPr>
          <p:cNvPr id="8" name="Freeform 8"/>
          <p:cNvSpPr/>
          <p:nvPr/>
        </p:nvSpPr>
        <p:spPr>
          <a:xfrm>
            <a:off x="14957106" y="9258300"/>
            <a:ext cx="2302194" cy="893869"/>
          </a:xfrm>
          <a:custGeom>
            <a:avLst/>
            <a:gdLst/>
            <a:ahLst/>
            <a:cxnLst/>
            <a:rect l="l" t="t" r="r" b="b"/>
            <a:pathLst>
              <a:path w="2302194" h="893869">
                <a:moveTo>
                  <a:pt x="0" y="0"/>
                </a:moveTo>
                <a:lnTo>
                  <a:pt x="2302194" y="0"/>
                </a:lnTo>
                <a:lnTo>
                  <a:pt x="2302194" y="893869"/>
                </a:lnTo>
                <a:lnTo>
                  <a:pt x="0" y="89386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309461" y="7227994"/>
            <a:ext cx="4818614" cy="372346"/>
          </a:xfrm>
          <a:prstGeom prst="rect">
            <a:avLst/>
          </a:prstGeom>
        </p:spPr>
        <p:txBody>
          <a:bodyPr lIns="0" tIns="0" rIns="0" bIns="0" rtlCol="0" anchor="t">
            <a:spAutoFit/>
          </a:bodyPr>
          <a:lstStyle/>
          <a:p>
            <a:pPr algn="ctr">
              <a:lnSpc>
                <a:spcPts val="2799"/>
              </a:lnSpc>
              <a:spcBef>
                <a:spcPct val="0"/>
              </a:spcBef>
            </a:pPr>
            <a:r>
              <a:rPr lang="en-US" sz="2799">
                <a:solidFill>
                  <a:srgbClr val="0F273D"/>
                </a:solidFill>
                <a:latin typeface="Aptos" panose="020B0004020202020204" pitchFamily="34" charset="0"/>
              </a:rPr>
              <a:t>505-869-5574</a:t>
            </a:r>
          </a:p>
        </p:txBody>
      </p:sp>
      <p:sp>
        <p:nvSpPr>
          <p:cNvPr id="10" name="TextBox 10"/>
          <p:cNvSpPr txBox="1"/>
          <p:nvPr/>
        </p:nvSpPr>
        <p:spPr>
          <a:xfrm>
            <a:off x="818866" y="7837599"/>
            <a:ext cx="5915827" cy="339901"/>
          </a:xfrm>
          <a:prstGeom prst="rect">
            <a:avLst/>
          </a:prstGeom>
        </p:spPr>
        <p:txBody>
          <a:bodyPr wrap="square" lIns="0" tIns="0" rIns="0" bIns="0" rtlCol="0" anchor="t">
            <a:spAutoFit/>
          </a:bodyPr>
          <a:lstStyle/>
          <a:p>
            <a:pPr algn="ctr">
              <a:lnSpc>
                <a:spcPts val="2500"/>
              </a:lnSpc>
              <a:spcBef>
                <a:spcPct val="0"/>
              </a:spcBef>
            </a:pPr>
            <a:r>
              <a:rPr lang="en-US" sz="2800" dirty="0">
                <a:latin typeface="Aptos" panose="020B0004020202020204" pitchFamily="34" charset="0"/>
                <a:hlinkClick r:id="rId3">
                  <a:extLst>
                    <a:ext uri="{A12FA001-AC4F-418D-AE19-62706E023703}">
                      <ahyp:hlinkClr xmlns:ahyp="http://schemas.microsoft.com/office/drawing/2018/hyperlinkcolor" val="tx"/>
                    </a:ext>
                  </a:extLst>
                </a:hlinkClick>
              </a:rPr>
              <a:t>Stephanie.padilla@isletapueblo.gov</a:t>
            </a:r>
            <a:r>
              <a:rPr lang="en-US" sz="2800" dirty="0">
                <a:latin typeface="Aptos" panose="020B0004020202020204" pitchFamily="34" charset="0"/>
              </a:rPr>
              <a:t> </a:t>
            </a:r>
          </a:p>
        </p:txBody>
      </p:sp>
      <p:sp>
        <p:nvSpPr>
          <p:cNvPr id="11" name="TextBox 11"/>
          <p:cNvSpPr txBox="1"/>
          <p:nvPr/>
        </p:nvSpPr>
        <p:spPr>
          <a:xfrm>
            <a:off x="6734693" y="7227994"/>
            <a:ext cx="4818614" cy="372346"/>
          </a:xfrm>
          <a:prstGeom prst="rect">
            <a:avLst/>
          </a:prstGeom>
        </p:spPr>
        <p:txBody>
          <a:bodyPr lIns="0" tIns="0" rIns="0" bIns="0" rtlCol="0" anchor="t">
            <a:spAutoFit/>
          </a:bodyPr>
          <a:lstStyle/>
          <a:p>
            <a:pPr algn="ctr">
              <a:lnSpc>
                <a:spcPts val="2799"/>
              </a:lnSpc>
              <a:spcBef>
                <a:spcPct val="0"/>
              </a:spcBef>
            </a:pPr>
            <a:r>
              <a:rPr lang="en-US" sz="2799" dirty="0">
                <a:solidFill>
                  <a:srgbClr val="0F273D"/>
                </a:solidFill>
                <a:latin typeface="Aptos" panose="020B0004020202020204" pitchFamily="34" charset="0"/>
              </a:rPr>
              <a:t>505-574-7448</a:t>
            </a:r>
          </a:p>
        </p:txBody>
      </p:sp>
      <p:sp>
        <p:nvSpPr>
          <p:cNvPr id="12" name="TextBox 12"/>
          <p:cNvSpPr txBox="1"/>
          <p:nvPr/>
        </p:nvSpPr>
        <p:spPr>
          <a:xfrm>
            <a:off x="6734693" y="7837599"/>
            <a:ext cx="4818614" cy="343556"/>
          </a:xfrm>
          <a:prstGeom prst="rect">
            <a:avLst/>
          </a:prstGeom>
        </p:spPr>
        <p:txBody>
          <a:bodyPr lIns="0" tIns="0" rIns="0" bIns="0" rtlCol="0" anchor="t">
            <a:spAutoFit/>
          </a:bodyPr>
          <a:lstStyle/>
          <a:p>
            <a:pPr algn="ctr">
              <a:lnSpc>
                <a:spcPts val="2500"/>
              </a:lnSpc>
              <a:spcBef>
                <a:spcPct val="0"/>
              </a:spcBef>
            </a:pPr>
            <a:r>
              <a:rPr lang="en-US" sz="2800" u="sng" dirty="0">
                <a:latin typeface="Aptos" panose="020B0004020202020204" pitchFamily="34" charset="0"/>
                <a:hlinkClick r:id="rId4">
                  <a:extLst>
                    <a:ext uri="{A12FA001-AC4F-418D-AE19-62706E023703}">
                      <ahyp:hlinkClr xmlns:ahyp="http://schemas.microsoft.com/office/drawing/2018/hyperlinkcolor" val="tx"/>
                    </a:ext>
                  </a:extLst>
                </a:hlinkClick>
              </a:rPr>
              <a:t>dreid@csvanw.org</a:t>
            </a:r>
            <a:r>
              <a:rPr lang="en-US" sz="2800" u="sng" dirty="0">
                <a:latin typeface="Aptos" panose="020B0004020202020204" pitchFamily="34" charset="0"/>
              </a:rPr>
              <a:t> </a:t>
            </a:r>
          </a:p>
        </p:txBody>
      </p:sp>
      <p:sp>
        <p:nvSpPr>
          <p:cNvPr id="13" name="TextBox 13"/>
          <p:cNvSpPr txBox="1"/>
          <p:nvPr/>
        </p:nvSpPr>
        <p:spPr>
          <a:xfrm>
            <a:off x="12269872" y="7227994"/>
            <a:ext cx="4818614" cy="372346"/>
          </a:xfrm>
          <a:prstGeom prst="rect">
            <a:avLst/>
          </a:prstGeom>
        </p:spPr>
        <p:txBody>
          <a:bodyPr lIns="0" tIns="0" rIns="0" bIns="0" rtlCol="0" anchor="t">
            <a:spAutoFit/>
          </a:bodyPr>
          <a:lstStyle/>
          <a:p>
            <a:pPr algn="ctr">
              <a:lnSpc>
                <a:spcPts val="2799"/>
              </a:lnSpc>
              <a:spcBef>
                <a:spcPct val="0"/>
              </a:spcBef>
            </a:pPr>
            <a:r>
              <a:rPr lang="en-US" sz="2799">
                <a:solidFill>
                  <a:srgbClr val="0F273D"/>
                </a:solidFill>
                <a:latin typeface="Aptos" panose="020B0004020202020204" pitchFamily="34" charset="0"/>
              </a:rPr>
              <a:t>505-627-3487</a:t>
            </a:r>
          </a:p>
        </p:txBody>
      </p:sp>
      <p:sp>
        <p:nvSpPr>
          <p:cNvPr id="14" name="TextBox 14"/>
          <p:cNvSpPr txBox="1"/>
          <p:nvPr/>
        </p:nvSpPr>
        <p:spPr>
          <a:xfrm>
            <a:off x="12269872" y="7837599"/>
            <a:ext cx="4818614" cy="343556"/>
          </a:xfrm>
          <a:prstGeom prst="rect">
            <a:avLst/>
          </a:prstGeom>
        </p:spPr>
        <p:txBody>
          <a:bodyPr lIns="0" tIns="0" rIns="0" bIns="0" rtlCol="0" anchor="t">
            <a:spAutoFit/>
          </a:bodyPr>
          <a:lstStyle/>
          <a:p>
            <a:pPr algn="ctr">
              <a:lnSpc>
                <a:spcPts val="2500"/>
              </a:lnSpc>
              <a:spcBef>
                <a:spcPct val="0"/>
              </a:spcBef>
            </a:pPr>
            <a:r>
              <a:rPr lang="en-US" sz="2800" u="sng" dirty="0">
                <a:solidFill>
                  <a:srgbClr val="0F273D"/>
                </a:solidFill>
                <a:latin typeface="Aptos" panose="020B0004020202020204" pitchFamily="34" charset="0"/>
              </a:rPr>
              <a:t>MKiehne@nmdoj.gov</a:t>
            </a:r>
          </a:p>
        </p:txBody>
      </p:sp>
      <p:sp>
        <p:nvSpPr>
          <p:cNvPr id="15" name="TextBox 15"/>
          <p:cNvSpPr txBox="1"/>
          <p:nvPr/>
        </p:nvSpPr>
        <p:spPr>
          <a:xfrm>
            <a:off x="5943600" y="495300"/>
            <a:ext cx="6572251" cy="1050609"/>
          </a:xfrm>
          <a:prstGeom prst="rect">
            <a:avLst/>
          </a:prstGeom>
        </p:spPr>
        <p:txBody>
          <a:bodyPr lIns="0" tIns="0" rIns="0" bIns="0" rtlCol="0" anchor="t">
            <a:spAutoFit/>
          </a:bodyPr>
          <a:lstStyle/>
          <a:p>
            <a:pPr algn="ctr">
              <a:lnSpc>
                <a:spcPts val="7900"/>
              </a:lnSpc>
              <a:spcBef>
                <a:spcPct val="0"/>
              </a:spcBef>
            </a:pPr>
            <a:r>
              <a:rPr lang="en-US" sz="7900">
                <a:solidFill>
                  <a:srgbClr val="E8DBBD"/>
                </a:solidFill>
                <a:latin typeface="Lapture Semibold" panose="00000700000000000000" pitchFamily="50" charset="0"/>
              </a:rPr>
              <a:t>Questions?</a:t>
            </a:r>
          </a:p>
        </p:txBody>
      </p:sp>
      <p:sp>
        <p:nvSpPr>
          <p:cNvPr id="17" name="TextBox 16">
            <a:extLst>
              <a:ext uri="{FF2B5EF4-FFF2-40B4-BE49-F238E27FC236}">
                <a16:creationId xmlns:a16="http://schemas.microsoft.com/office/drawing/2014/main" id="{8653B4F6-6414-F765-A434-E7BB663A8A92}"/>
              </a:ext>
            </a:extLst>
          </p:cNvPr>
          <p:cNvSpPr txBox="1"/>
          <p:nvPr/>
        </p:nvSpPr>
        <p:spPr>
          <a:xfrm>
            <a:off x="12933205" y="5442947"/>
            <a:ext cx="3491948" cy="1002134"/>
          </a:xfrm>
          <a:prstGeom prst="rect">
            <a:avLst/>
          </a:prstGeom>
          <a:noFill/>
        </p:spPr>
        <p:txBody>
          <a:bodyPr wrap="square">
            <a:spAutoFit/>
          </a:bodyPr>
          <a:lstStyle/>
          <a:p>
            <a:pPr algn="ctr">
              <a:lnSpc>
                <a:spcPts val="3499"/>
              </a:lnSpc>
            </a:pPr>
            <a:r>
              <a:rPr lang="en-US" sz="3500" dirty="0">
                <a:solidFill>
                  <a:srgbClr val="FFFFFF"/>
                </a:solidFill>
                <a:latin typeface="Aptos" panose="020B0004020202020204" pitchFamily="34" charset="0"/>
              </a:rPr>
              <a:t>Michael Kiehne</a:t>
            </a:r>
          </a:p>
          <a:p>
            <a:pPr algn="ctr">
              <a:lnSpc>
                <a:spcPts val="3499"/>
              </a:lnSpc>
            </a:pPr>
            <a:r>
              <a:rPr lang="en-US" sz="3500" dirty="0">
                <a:solidFill>
                  <a:srgbClr val="FFFFFF"/>
                </a:solidFill>
                <a:latin typeface="Aptos" panose="020B0004020202020204" pitchFamily="34" charset="0"/>
              </a:rPr>
              <a:t>NMDOJ</a:t>
            </a:r>
          </a:p>
        </p:txBody>
      </p:sp>
      <p:sp>
        <p:nvSpPr>
          <p:cNvPr id="18" name="TextBox 17">
            <a:extLst>
              <a:ext uri="{FF2B5EF4-FFF2-40B4-BE49-F238E27FC236}">
                <a16:creationId xmlns:a16="http://schemas.microsoft.com/office/drawing/2014/main" id="{46F002FE-C145-ACFC-2C2C-47F28C749178}"/>
              </a:ext>
            </a:extLst>
          </p:cNvPr>
          <p:cNvSpPr txBox="1"/>
          <p:nvPr/>
        </p:nvSpPr>
        <p:spPr>
          <a:xfrm>
            <a:off x="7299706" y="5391611"/>
            <a:ext cx="3491948" cy="1002134"/>
          </a:xfrm>
          <a:prstGeom prst="rect">
            <a:avLst/>
          </a:prstGeom>
          <a:noFill/>
        </p:spPr>
        <p:txBody>
          <a:bodyPr wrap="square" lIns="91440" tIns="45720" rIns="91440" bIns="45720" anchor="t">
            <a:spAutoFit/>
          </a:bodyPr>
          <a:lstStyle/>
          <a:p>
            <a:pPr algn="ctr">
              <a:lnSpc>
                <a:spcPts val="3499"/>
              </a:lnSpc>
            </a:pPr>
            <a:r>
              <a:rPr lang="en-US" sz="3500" dirty="0">
                <a:solidFill>
                  <a:srgbClr val="FFFFFF"/>
                </a:solidFill>
                <a:latin typeface="Aptos"/>
              </a:rPr>
              <a:t>Deiandra Reid</a:t>
            </a:r>
          </a:p>
          <a:p>
            <a:pPr algn="ctr">
              <a:lnSpc>
                <a:spcPts val="3499"/>
              </a:lnSpc>
            </a:pPr>
            <a:r>
              <a:rPr lang="en-US" sz="3500" dirty="0">
                <a:solidFill>
                  <a:srgbClr val="FFFFFF"/>
                </a:solidFill>
                <a:latin typeface="Aptos"/>
              </a:rPr>
              <a:t>CSVANW</a:t>
            </a:r>
          </a:p>
        </p:txBody>
      </p:sp>
      <p:sp>
        <p:nvSpPr>
          <p:cNvPr id="19" name="TextBox 18">
            <a:extLst>
              <a:ext uri="{FF2B5EF4-FFF2-40B4-BE49-F238E27FC236}">
                <a16:creationId xmlns:a16="http://schemas.microsoft.com/office/drawing/2014/main" id="{A2A3805C-B1E6-7CD3-59FD-63234D9C82EC}"/>
              </a:ext>
            </a:extLst>
          </p:cNvPr>
          <p:cNvSpPr txBox="1"/>
          <p:nvPr/>
        </p:nvSpPr>
        <p:spPr>
          <a:xfrm>
            <a:off x="1631917" y="5380366"/>
            <a:ext cx="3883115" cy="1002134"/>
          </a:xfrm>
          <a:prstGeom prst="rect">
            <a:avLst/>
          </a:prstGeom>
          <a:noFill/>
        </p:spPr>
        <p:txBody>
          <a:bodyPr wrap="square">
            <a:spAutoFit/>
          </a:bodyPr>
          <a:lstStyle/>
          <a:p>
            <a:pPr algn="ctr">
              <a:lnSpc>
                <a:spcPts val="3499"/>
              </a:lnSpc>
            </a:pPr>
            <a:r>
              <a:rPr lang="en-US" sz="3500" dirty="0">
                <a:solidFill>
                  <a:srgbClr val="FFFFFF"/>
                </a:solidFill>
                <a:latin typeface="Aptos" panose="020B0004020202020204" pitchFamily="34" charset="0"/>
              </a:rPr>
              <a:t>Stephanie Padilla</a:t>
            </a:r>
          </a:p>
          <a:p>
            <a:pPr algn="ctr">
              <a:lnSpc>
                <a:spcPts val="3499"/>
              </a:lnSpc>
            </a:pPr>
            <a:r>
              <a:rPr lang="en-US" sz="3500" dirty="0">
                <a:solidFill>
                  <a:srgbClr val="FFFFFF"/>
                </a:solidFill>
                <a:latin typeface="Aptos" panose="020B0004020202020204" pitchFamily="34" charset="0"/>
              </a:rPr>
              <a:t>Chair</a:t>
            </a:r>
          </a:p>
        </p:txBody>
      </p:sp>
      <p:sp>
        <p:nvSpPr>
          <p:cNvPr id="20" name="TextBox 19">
            <a:extLst>
              <a:ext uri="{FF2B5EF4-FFF2-40B4-BE49-F238E27FC236}">
                <a16:creationId xmlns:a16="http://schemas.microsoft.com/office/drawing/2014/main" id="{E666C2CE-19D1-6469-2460-9220B1935D56}"/>
              </a:ext>
            </a:extLst>
          </p:cNvPr>
          <p:cNvSpPr txBox="1"/>
          <p:nvPr/>
        </p:nvSpPr>
        <p:spPr>
          <a:xfrm>
            <a:off x="5247409" y="3199628"/>
            <a:ext cx="7793182" cy="1308050"/>
          </a:xfrm>
          <a:prstGeom prst="rect">
            <a:avLst/>
          </a:prstGeom>
          <a:noFill/>
        </p:spPr>
        <p:txBody>
          <a:bodyPr wrap="square">
            <a:spAutoFit/>
          </a:bodyPr>
          <a:lstStyle/>
          <a:p>
            <a:pPr algn="ctr"/>
            <a:r>
              <a:rPr lang="en-US" sz="7900">
                <a:solidFill>
                  <a:srgbClr val="E8DBBD"/>
                </a:solidFill>
                <a:latin typeface="Lapture Semibold" panose="00000700000000000000" pitchFamily="50" charset="0"/>
              </a:rPr>
              <a:t>Contact Info</a:t>
            </a:r>
            <a:endParaRPr lang="en-US" sz="7900">
              <a:solidFill>
                <a:schemeClr val="bg2">
                  <a:lumMod val="75000"/>
                </a:schemeClr>
              </a:solidFill>
              <a:latin typeface="Lapture Semibold" panose="00000700000000000000" pitchFamily="50"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a:extLst>
            <a:ext uri="{FF2B5EF4-FFF2-40B4-BE49-F238E27FC236}">
              <a16:creationId xmlns:a16="http://schemas.microsoft.com/office/drawing/2014/main" id="{634915FB-C70A-4DD2-1182-156329122876}"/>
            </a:ext>
          </a:extLst>
        </p:cNvPr>
        <p:cNvGrpSpPr/>
        <p:nvPr/>
      </p:nvGrpSpPr>
      <p:grpSpPr>
        <a:xfrm>
          <a:off x="0" y="0"/>
          <a:ext cx="0" cy="0"/>
          <a:chOff x="0" y="0"/>
          <a:chExt cx="0" cy="0"/>
        </a:xfrm>
      </p:grpSpPr>
      <p:sp>
        <p:nvSpPr>
          <p:cNvPr id="2" name="Freeform 3">
            <a:extLst>
              <a:ext uri="{FF2B5EF4-FFF2-40B4-BE49-F238E27FC236}">
                <a16:creationId xmlns:a16="http://schemas.microsoft.com/office/drawing/2014/main" id="{E1BA2DDA-85DE-2C26-70C3-B04DC4D14BF2}"/>
              </a:ext>
            </a:extLst>
          </p:cNvPr>
          <p:cNvSpPr/>
          <p:nvPr/>
        </p:nvSpPr>
        <p:spPr>
          <a:xfrm>
            <a:off x="15080776" y="9144002"/>
            <a:ext cx="2233116" cy="929514"/>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2">
            <a:extLst>
              <a:ext uri="{FF2B5EF4-FFF2-40B4-BE49-F238E27FC236}">
                <a16:creationId xmlns:a16="http://schemas.microsoft.com/office/drawing/2014/main" id="{37E80A2E-E9E3-C159-D17B-622AA09DD4E8}"/>
              </a:ext>
            </a:extLst>
          </p:cNvPr>
          <p:cNvSpPr/>
          <p:nvPr/>
        </p:nvSpPr>
        <p:spPr>
          <a:xfrm flipV="1">
            <a:off x="0" y="8980227"/>
            <a:ext cx="18288000" cy="95969"/>
          </a:xfrm>
          <a:prstGeom prst="line">
            <a:avLst/>
          </a:prstGeom>
          <a:ln w="28575" cap="rnd">
            <a:solidFill>
              <a:srgbClr val="FFFFFF"/>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69EF940B-1F9B-971A-FF25-91615A9E0CB7}"/>
              </a:ext>
            </a:extLst>
          </p:cNvPr>
          <p:cNvSpPr txBox="1"/>
          <p:nvPr/>
        </p:nvSpPr>
        <p:spPr>
          <a:xfrm>
            <a:off x="660210" y="740323"/>
            <a:ext cx="16230600" cy="1037079"/>
          </a:xfrm>
          <a:prstGeom prst="rect">
            <a:avLst/>
          </a:prstGeom>
        </p:spPr>
        <p:txBody>
          <a:bodyPr wrap="square" lIns="0" tIns="0" rIns="0" bIns="0" rtlCol="0" anchor="t">
            <a:spAutoFit/>
          </a:bodyPr>
          <a:lstStyle/>
          <a:p>
            <a:pPr marL="0" marR="0" lvl="0" indent="0" algn="ctr" defTabSz="914400" rtl="0" eaLnBrk="1" fontAlgn="auto" latinLnBrk="0" hangingPunct="1">
              <a:lnSpc>
                <a:spcPts val="7957"/>
              </a:lnSpc>
              <a:spcBef>
                <a:spcPct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Lapture Semibold" panose="00000700000000000000" pitchFamily="50" charset="0"/>
                <a:ea typeface="+mn-ea"/>
                <a:cs typeface="+mn-cs"/>
              </a:rPr>
              <a:t>MMIP Task Force Survey</a:t>
            </a:r>
          </a:p>
        </p:txBody>
      </p:sp>
      <p:pic>
        <p:nvPicPr>
          <p:cNvPr id="11" name="Picture 10">
            <a:extLst>
              <a:ext uri="{FF2B5EF4-FFF2-40B4-BE49-F238E27FC236}">
                <a16:creationId xmlns:a16="http://schemas.microsoft.com/office/drawing/2014/main" id="{C3295D15-9A76-9598-2D8C-C109038EC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320" y="1930613"/>
            <a:ext cx="7579359" cy="6981808"/>
          </a:xfrm>
          <a:prstGeom prst="rect">
            <a:avLst/>
          </a:prstGeom>
        </p:spPr>
      </p:pic>
    </p:spTree>
    <p:extLst>
      <p:ext uri="{BB962C8B-B14F-4D97-AF65-F5344CB8AC3E}">
        <p14:creationId xmlns:p14="http://schemas.microsoft.com/office/powerpoint/2010/main" val="176586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A3617A4D-2C8F-6217-C684-F5EA9FFFDBF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94AB3ED-411D-EA59-6B15-428BA7961F9F}"/>
              </a:ext>
            </a:extLst>
          </p:cNvPr>
          <p:cNvSpPr txBox="1"/>
          <p:nvPr/>
        </p:nvSpPr>
        <p:spPr>
          <a:xfrm>
            <a:off x="1295400" y="2441095"/>
            <a:ext cx="15300278" cy="4375172"/>
          </a:xfrm>
          <a:prstGeom prst="rect">
            <a:avLst/>
          </a:prstGeom>
          <a:noFill/>
        </p:spPr>
        <p:txBody>
          <a:bodyPr wrap="square" rtlCol="0">
            <a:spAutoFit/>
          </a:bodyPr>
          <a:lstStyle/>
          <a:p>
            <a:pPr marL="571500" indent="-571500">
              <a:lnSpc>
                <a:spcPct val="200000"/>
              </a:lnSpc>
              <a:buFont typeface="Wingdings" panose="05000000000000000000" pitchFamily="2" charset="2"/>
              <a:buChar char="§"/>
            </a:pPr>
            <a:r>
              <a:rPr lang="en-US" sz="3600" dirty="0">
                <a:solidFill>
                  <a:schemeClr val="bg1"/>
                </a:solidFill>
                <a:latin typeface="Aptos Serif" panose="02020604070405020304" pitchFamily="18" charset="0"/>
                <a:cs typeface="Aptos Serif" panose="02020604070405020304" pitchFamily="18" charset="0"/>
              </a:rPr>
              <a:t>Be respectful of various perspectives</a:t>
            </a:r>
          </a:p>
          <a:p>
            <a:pPr marL="571500" indent="-571500">
              <a:lnSpc>
                <a:spcPct val="200000"/>
              </a:lnSpc>
              <a:buFont typeface="Wingdings" panose="05000000000000000000" pitchFamily="2" charset="2"/>
              <a:buChar char="§"/>
            </a:pPr>
            <a:r>
              <a:rPr lang="en-US" sz="3600" dirty="0">
                <a:solidFill>
                  <a:schemeClr val="bg1"/>
                </a:solidFill>
                <a:latin typeface="Aptos Serif" panose="02020604070405020304" pitchFamily="18" charset="0"/>
                <a:cs typeface="Aptos Serif" panose="02020604070405020304" pitchFamily="18" charset="0"/>
              </a:rPr>
              <a:t>Be open to listening and learning</a:t>
            </a:r>
          </a:p>
          <a:p>
            <a:pPr marL="571500" indent="-571500">
              <a:lnSpc>
                <a:spcPct val="200000"/>
              </a:lnSpc>
              <a:buFont typeface="Wingdings" panose="05000000000000000000" pitchFamily="2" charset="2"/>
              <a:buChar char="§"/>
            </a:pPr>
            <a:r>
              <a:rPr lang="en-US" sz="3600" dirty="0">
                <a:solidFill>
                  <a:schemeClr val="bg1"/>
                </a:solidFill>
                <a:latin typeface="Aptos Serif" panose="02020604070405020304" pitchFamily="18" charset="0"/>
                <a:cs typeface="Aptos Serif" panose="02020604070405020304" pitchFamily="18" charset="0"/>
              </a:rPr>
              <a:t>Be mindful of those present in room</a:t>
            </a:r>
          </a:p>
          <a:p>
            <a:pPr marL="571500" indent="-571500">
              <a:lnSpc>
                <a:spcPct val="200000"/>
              </a:lnSpc>
              <a:buFont typeface="Wingdings" panose="05000000000000000000" pitchFamily="2" charset="2"/>
              <a:buChar char="§"/>
            </a:pPr>
            <a:r>
              <a:rPr lang="en-US" sz="3600" dirty="0">
                <a:solidFill>
                  <a:schemeClr val="bg1"/>
                </a:solidFill>
                <a:latin typeface="Aptos Serif" panose="02020604070405020304" pitchFamily="18" charset="0"/>
                <a:cs typeface="Aptos Serif" panose="02020604070405020304" pitchFamily="18" charset="0"/>
              </a:rPr>
              <a:t>Remember: We are all on the same team!</a:t>
            </a:r>
          </a:p>
        </p:txBody>
      </p:sp>
      <p:sp>
        <p:nvSpPr>
          <p:cNvPr id="2" name="AutoShape 2">
            <a:extLst>
              <a:ext uri="{FF2B5EF4-FFF2-40B4-BE49-F238E27FC236}">
                <a16:creationId xmlns:a16="http://schemas.microsoft.com/office/drawing/2014/main" id="{5A0C3111-AEF5-F0DE-47FC-E33F410BE748}"/>
              </a:ext>
            </a:extLst>
          </p:cNvPr>
          <p:cNvSpPr/>
          <p:nvPr/>
        </p:nvSpPr>
        <p:spPr>
          <a:xfrm flipV="1">
            <a:off x="1" y="9116679"/>
            <a:ext cx="18288000" cy="3"/>
          </a:xfrm>
          <a:prstGeom prst="line">
            <a:avLst/>
          </a:prstGeom>
          <a:ln w="28575" cap="rnd">
            <a:solidFill>
              <a:srgbClr val="B7884F"/>
            </a:solidFill>
            <a:prstDash val="solid"/>
            <a:headEnd type="none" w="sm" len="sm"/>
            <a:tailEnd type="none" w="sm" len="sm"/>
          </a:ln>
        </p:spPr>
        <p:txBody>
          <a:bodyPr/>
          <a:lstStyle/>
          <a:p>
            <a:endParaRPr lang="en-US"/>
          </a:p>
        </p:txBody>
      </p:sp>
      <p:sp>
        <p:nvSpPr>
          <p:cNvPr id="5" name="TextBox 5">
            <a:extLst>
              <a:ext uri="{FF2B5EF4-FFF2-40B4-BE49-F238E27FC236}">
                <a16:creationId xmlns:a16="http://schemas.microsoft.com/office/drawing/2014/main" id="{181FAFD4-09F8-ECB3-E4DF-39943FB5353D}"/>
              </a:ext>
            </a:extLst>
          </p:cNvPr>
          <p:cNvSpPr txBox="1"/>
          <p:nvPr/>
        </p:nvSpPr>
        <p:spPr>
          <a:xfrm>
            <a:off x="1295400" y="1190624"/>
            <a:ext cx="10198751" cy="1250471"/>
          </a:xfrm>
          <a:prstGeom prst="rect">
            <a:avLst/>
          </a:prstGeom>
        </p:spPr>
        <p:txBody>
          <a:bodyPr lIns="0" tIns="0" rIns="0" bIns="0" rtlCol="0" anchor="t">
            <a:spAutoFit/>
          </a:bodyPr>
          <a:lstStyle/>
          <a:p>
            <a:pPr>
              <a:lnSpc>
                <a:spcPts val="9637"/>
              </a:lnSpc>
            </a:pPr>
            <a:r>
              <a:rPr lang="en-US" sz="8800" dirty="0">
                <a:solidFill>
                  <a:srgbClr val="FFFFFF"/>
                </a:solidFill>
                <a:latin typeface="Lapture Semibold" panose="020F0502020204030204" pitchFamily="2" charset="0"/>
              </a:rPr>
              <a:t>Discussion Rules</a:t>
            </a:r>
          </a:p>
        </p:txBody>
      </p:sp>
      <p:pic>
        <p:nvPicPr>
          <p:cNvPr id="1027" name="Picture 3">
            <a:extLst>
              <a:ext uri="{FF2B5EF4-FFF2-40B4-BE49-F238E27FC236}">
                <a16:creationId xmlns:a16="http://schemas.microsoft.com/office/drawing/2014/main" id="{81CDC123-1FD0-6467-36F7-2E4CC9193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2926" y="376503"/>
            <a:ext cx="6378266" cy="8504355"/>
          </a:xfrm>
          <a:prstGeom prst="rect">
            <a:avLst/>
          </a:prstGeom>
          <a:noFill/>
          <a:ln>
            <a:noFill/>
          </a:ln>
          <a:effectLst>
            <a:glow rad="330200">
              <a:schemeClr val="accent1">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687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p:cNvGrpSpPr/>
        <p:nvPr/>
      </p:nvGrpSpPr>
      <p:grpSpPr>
        <a:xfrm>
          <a:off x="0" y="0"/>
          <a:ext cx="0" cy="0"/>
          <a:chOff x="0" y="0"/>
          <a:chExt cx="0" cy="0"/>
        </a:xfrm>
      </p:grpSpPr>
      <p:sp>
        <p:nvSpPr>
          <p:cNvPr id="2" name="AutoShape 2"/>
          <p:cNvSpPr/>
          <p:nvPr/>
        </p:nvSpPr>
        <p:spPr>
          <a:xfrm flipV="1">
            <a:off x="1" y="9003925"/>
            <a:ext cx="18288000" cy="112778"/>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1283075"/>
            <a:ext cx="15354300" cy="1075551"/>
          </a:xfrm>
          <a:prstGeom prst="rect">
            <a:avLst/>
          </a:prstGeom>
        </p:spPr>
        <p:txBody>
          <a:bodyPr wrap="square" lIns="0" tIns="0" rIns="0" bIns="0" rtlCol="0" anchor="t">
            <a:spAutoFit/>
          </a:bodyPr>
          <a:lstStyle/>
          <a:p>
            <a:pPr>
              <a:lnSpc>
                <a:spcPts val="7957"/>
              </a:lnSpc>
              <a:spcBef>
                <a:spcPct val="0"/>
              </a:spcBef>
            </a:pPr>
            <a:r>
              <a:rPr lang="en-US" sz="7200" dirty="0">
                <a:solidFill>
                  <a:srgbClr val="FFFFFF"/>
                </a:solidFill>
                <a:latin typeface="Lapture Semibold" panose="00000700000000000000" pitchFamily="50" charset="0"/>
                <a:cs typeface="Adobe Devanagari" panose="02040503050201020203" pitchFamily="18" charset="0"/>
              </a:rPr>
              <a:t>How is this Task Force Different?</a:t>
            </a:r>
          </a:p>
        </p:txBody>
      </p:sp>
      <p:sp>
        <p:nvSpPr>
          <p:cNvPr id="5" name="TextBox 5"/>
          <p:cNvSpPr txBox="1"/>
          <p:nvPr/>
        </p:nvSpPr>
        <p:spPr>
          <a:xfrm>
            <a:off x="1194743" y="2602749"/>
            <a:ext cx="15898513" cy="6401176"/>
          </a:xfrm>
          <a:prstGeom prst="rect">
            <a:avLst/>
          </a:prstGeom>
        </p:spPr>
        <p:txBody>
          <a:bodyPr lIns="0" tIns="0" rIns="0" bIns="0" rtlCol="0" anchor="t">
            <a:spAutoFit/>
          </a:bodyPr>
          <a:lstStyle/>
          <a:p>
            <a:pPr marL="342900" indent="-342900" algn="just">
              <a:lnSpc>
                <a:spcPts val="3499"/>
              </a:lnSpc>
              <a:buFont typeface="Arial" panose="020B0604020202020204" pitchFamily="34" charset="0"/>
              <a:buChar char="•"/>
            </a:pPr>
            <a:r>
              <a:rPr lang="en-US" sz="3500" dirty="0">
                <a:solidFill>
                  <a:srgbClr val="FFFFFF"/>
                </a:solidFill>
                <a:latin typeface="Aptos Serif" panose="02020604070405020304" pitchFamily="18" charset="0"/>
                <a:cs typeface="Aptos Serif" panose="02020604070405020304" pitchFamily="18" charset="0"/>
              </a:rPr>
              <a:t>Previous Task Force was created in 2019</a:t>
            </a:r>
          </a:p>
          <a:p>
            <a:pPr marL="914400" lvl="1" indent="-457200" algn="just">
              <a:lnSpc>
                <a:spcPct val="200000"/>
              </a:lnSpc>
              <a:buFont typeface="Courier New" panose="02070309020205020404" pitchFamily="49" charset="0"/>
              <a:buChar char="o"/>
            </a:pPr>
            <a:r>
              <a:rPr lang="en-US" sz="2800" dirty="0">
                <a:solidFill>
                  <a:srgbClr val="FFFFFF"/>
                </a:solidFill>
                <a:latin typeface="Aptos Serif" panose="02020604070405020304" pitchFamily="18" charset="0"/>
                <a:cs typeface="Aptos Serif" panose="02020604070405020304" pitchFamily="18" charset="0"/>
              </a:rPr>
              <a:t>Drafted State Response Plan in 2022 in response to MMIP Crisis</a:t>
            </a:r>
          </a:p>
          <a:p>
            <a:pPr marL="914400" lvl="1" indent="-457200" algn="just">
              <a:lnSpc>
                <a:spcPct val="200000"/>
              </a:lnSpc>
              <a:buFont typeface="Courier New" panose="02070309020205020404" pitchFamily="49" charset="0"/>
              <a:buChar char="o"/>
            </a:pPr>
            <a:r>
              <a:rPr lang="en-US" sz="2800" dirty="0">
                <a:solidFill>
                  <a:srgbClr val="FFFFFF"/>
                </a:solidFill>
                <a:latin typeface="Aptos Serif" panose="02020604070405020304" pitchFamily="18" charset="0"/>
                <a:cs typeface="Aptos Serif" panose="02020604070405020304" pitchFamily="18" charset="0"/>
              </a:rPr>
              <a:t>Disbanded in 2023</a:t>
            </a:r>
          </a:p>
          <a:p>
            <a:pPr lvl="1" algn="just">
              <a:lnSpc>
                <a:spcPts val="3499"/>
              </a:lnSpc>
            </a:pPr>
            <a:endParaRPr lang="en-US" sz="3500" dirty="0">
              <a:solidFill>
                <a:srgbClr val="FFFFFF"/>
              </a:solidFill>
              <a:latin typeface="Aptos Serif" panose="02020604070405020304" pitchFamily="18" charset="0"/>
              <a:cs typeface="Aptos Serif" panose="02020604070405020304" pitchFamily="18" charset="0"/>
            </a:endParaRPr>
          </a:p>
          <a:p>
            <a:pPr marL="342900" indent="-342900" algn="just">
              <a:lnSpc>
                <a:spcPts val="3499"/>
              </a:lnSpc>
              <a:buFont typeface="Arial" panose="020B0604020202020204" pitchFamily="34" charset="0"/>
              <a:buChar char="•"/>
            </a:pPr>
            <a:r>
              <a:rPr lang="en-US" sz="3500" dirty="0">
                <a:solidFill>
                  <a:srgbClr val="FFFFFF"/>
                </a:solidFill>
                <a:latin typeface="Aptos Serif" panose="02020604070405020304" pitchFamily="18" charset="0"/>
                <a:cs typeface="Aptos Serif" panose="02020604070405020304" pitchFamily="18" charset="0"/>
              </a:rPr>
              <a:t>This Task Force was created by Senate Joint Memorial 2</a:t>
            </a:r>
          </a:p>
          <a:p>
            <a:pPr marL="914400" lvl="1" indent="-457200" algn="just">
              <a:lnSpc>
                <a:spcPct val="200000"/>
              </a:lnSpc>
              <a:buFont typeface="Courier New" panose="02070309020205020404" pitchFamily="49" charset="0"/>
              <a:buChar char="o"/>
            </a:pPr>
            <a:r>
              <a:rPr lang="en-US" sz="2800" dirty="0">
                <a:solidFill>
                  <a:srgbClr val="FFFFFF"/>
                </a:solidFill>
                <a:latin typeface="Aptos Serif" panose="02020604070405020304" pitchFamily="18" charset="0"/>
                <a:cs typeface="Aptos Serif" panose="02020604070405020304" pitchFamily="18" charset="0"/>
              </a:rPr>
              <a:t>Members are unpaid volunteers</a:t>
            </a:r>
          </a:p>
          <a:p>
            <a:pPr marL="914400" lvl="1" indent="-457200" algn="just">
              <a:lnSpc>
                <a:spcPct val="200000"/>
              </a:lnSpc>
              <a:buFont typeface="Courier New" panose="02070309020205020404" pitchFamily="49" charset="0"/>
              <a:buChar char="o"/>
            </a:pPr>
            <a:r>
              <a:rPr lang="en-US" sz="2800" dirty="0">
                <a:solidFill>
                  <a:srgbClr val="FFFFFF"/>
                </a:solidFill>
                <a:latin typeface="Aptos Serif" panose="02020604070405020304" pitchFamily="18" charset="0"/>
                <a:cs typeface="Aptos Serif" panose="02020604070405020304" pitchFamily="18" charset="0"/>
              </a:rPr>
              <a:t>SJM 2 specifically outlines categories of who should be on the Task Force</a:t>
            </a:r>
          </a:p>
          <a:p>
            <a:pPr marL="914400" lvl="1" indent="-457200" algn="just">
              <a:lnSpc>
                <a:spcPct val="200000"/>
              </a:lnSpc>
              <a:buFont typeface="Courier New" panose="02070309020205020404" pitchFamily="49" charset="0"/>
              <a:buChar char="o"/>
            </a:pPr>
            <a:r>
              <a:rPr lang="en-US" sz="2800" dirty="0">
                <a:solidFill>
                  <a:srgbClr val="FFFFFF"/>
                </a:solidFill>
                <a:latin typeface="Aptos Serif" panose="02020604070405020304" pitchFamily="18" charset="0"/>
                <a:cs typeface="Aptos Serif" panose="02020604070405020304" pitchFamily="18" charset="0"/>
              </a:rPr>
              <a:t> Task Force voted for fully open meetings with the ability to close meetings to discuss sensitive or confidential subject matter.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AA772BC3-B55E-8D5B-D21D-EACCEA1C6B13}"/>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475960C-4F1A-C5CB-9E59-0B4E47C6606E}"/>
              </a:ext>
            </a:extLst>
          </p:cNvPr>
          <p:cNvSpPr/>
          <p:nvPr/>
        </p:nvSpPr>
        <p:spPr>
          <a:xfrm>
            <a:off x="1" y="8939284"/>
            <a:ext cx="18288000" cy="136477"/>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5362176A-8902-D0D7-45AC-E2605DC50EBA}"/>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36323191-ADDB-4F3B-E56C-5193226BEBFC}"/>
              </a:ext>
            </a:extLst>
          </p:cNvPr>
          <p:cNvSpPr txBox="1"/>
          <p:nvPr/>
        </p:nvSpPr>
        <p:spPr>
          <a:xfrm>
            <a:off x="1028700" y="1624014"/>
            <a:ext cx="15354300" cy="2063001"/>
          </a:xfrm>
          <a:prstGeom prst="rect">
            <a:avLst/>
          </a:prstGeom>
        </p:spPr>
        <p:txBody>
          <a:bodyPr wrap="square" lIns="0" tIns="0" rIns="0" bIns="0" rtlCol="0" anchor="t">
            <a:spAutoFit/>
          </a:bodyPr>
          <a:lstStyle/>
          <a:p>
            <a:pPr>
              <a:lnSpc>
                <a:spcPts val="7957"/>
              </a:lnSpc>
              <a:spcBef>
                <a:spcPct val="0"/>
              </a:spcBef>
            </a:pPr>
            <a:r>
              <a:rPr lang="en-US" sz="7200" dirty="0">
                <a:solidFill>
                  <a:srgbClr val="FFFFFF"/>
                </a:solidFill>
                <a:latin typeface="Lapture Semibold" panose="00000700000000000000" pitchFamily="50" charset="0"/>
              </a:rPr>
              <a:t>What is this Task Force assigned to do?</a:t>
            </a:r>
          </a:p>
        </p:txBody>
      </p:sp>
      <p:sp>
        <p:nvSpPr>
          <p:cNvPr id="5" name="TextBox 5">
            <a:extLst>
              <a:ext uri="{FF2B5EF4-FFF2-40B4-BE49-F238E27FC236}">
                <a16:creationId xmlns:a16="http://schemas.microsoft.com/office/drawing/2014/main" id="{EFCF3559-ADDD-C4F2-C99C-6BF7C16F96BB}"/>
              </a:ext>
            </a:extLst>
          </p:cNvPr>
          <p:cNvSpPr txBox="1"/>
          <p:nvPr/>
        </p:nvSpPr>
        <p:spPr>
          <a:xfrm>
            <a:off x="1194743" y="3942497"/>
            <a:ext cx="15898513" cy="3154005"/>
          </a:xfrm>
          <a:prstGeom prst="rect">
            <a:avLst/>
          </a:prstGeom>
        </p:spPr>
        <p:txBody>
          <a:bodyPr lIns="0" tIns="0" rIns="0" bIns="0" rtlCol="0" anchor="t">
            <a:spAutoFit/>
          </a:bodyPr>
          <a:lstStyle/>
          <a:p>
            <a:pPr algn="just">
              <a:lnSpc>
                <a:spcPts val="3499"/>
              </a:lnSpc>
            </a:pPr>
            <a:r>
              <a:rPr lang="en-US" sz="3500" dirty="0">
                <a:solidFill>
                  <a:srgbClr val="FFFFFF"/>
                </a:solidFill>
                <a:latin typeface="Aptos Serif" panose="02020604070405020304" pitchFamily="18" charset="0"/>
                <a:cs typeface="Aptos Serif" panose="02020604070405020304" pitchFamily="18" charset="0"/>
              </a:rPr>
              <a:t>SJM 2 identified two objectives for the NMDOJ Task Force:</a:t>
            </a:r>
          </a:p>
          <a:p>
            <a:pPr algn="just">
              <a:lnSpc>
                <a:spcPts val="3499"/>
              </a:lnSpc>
            </a:pPr>
            <a:endParaRPr lang="en-US" sz="3500" dirty="0">
              <a:solidFill>
                <a:srgbClr val="FFFFFF"/>
              </a:solidFill>
              <a:latin typeface="Aptos Serif" panose="02020604070405020304" pitchFamily="18" charset="0"/>
              <a:cs typeface="Aptos Serif" panose="02020604070405020304" pitchFamily="18" charset="0"/>
            </a:endParaRPr>
          </a:p>
          <a:p>
            <a:pPr marL="514350" indent="-514350" algn="just">
              <a:lnSpc>
                <a:spcPts val="3499"/>
              </a:lnSpc>
              <a:buFont typeface="+mj-lt"/>
              <a:buAutoNum type="arabicPeriod"/>
            </a:pPr>
            <a:r>
              <a:rPr lang="en-US" sz="3500" dirty="0">
                <a:solidFill>
                  <a:srgbClr val="FFFFFF"/>
                </a:solidFill>
                <a:latin typeface="Aptos Serif" panose="02020604070405020304" pitchFamily="18" charset="0"/>
                <a:cs typeface="Aptos Serif" panose="02020604070405020304" pitchFamily="18" charset="0"/>
              </a:rPr>
              <a:t>Review and update the 2022 State Response Plan</a:t>
            </a:r>
          </a:p>
          <a:p>
            <a:pPr marL="1371600" lvl="2" indent="-457200" algn="just">
              <a:lnSpc>
                <a:spcPts val="3499"/>
              </a:lnSpc>
              <a:buFont typeface="Arial" panose="020B0604020202020204" pitchFamily="34" charset="0"/>
              <a:buChar char="•"/>
            </a:pPr>
            <a:r>
              <a:rPr lang="en-US" sz="3600" dirty="0">
                <a:solidFill>
                  <a:schemeClr val="accent6">
                    <a:lumMod val="20000"/>
                    <a:lumOff val="80000"/>
                  </a:schemeClr>
                </a:solidFill>
                <a:latin typeface="Aptos Serif" panose="02020604070405020304" pitchFamily="18" charset="0"/>
                <a:cs typeface="Aptos Serif" panose="02020604070405020304" pitchFamily="18" charset="0"/>
                <a:hlinkClick r:id="rId4">
                  <a:extLst>
                    <a:ext uri="{A12FA001-AC4F-418D-AE19-62706E023703}">
                      <ahyp:hlinkClr xmlns:ahyp="http://schemas.microsoft.com/office/drawing/2018/hyperlinkcolor" val="tx"/>
                    </a:ext>
                  </a:extLst>
                </a:hlinkClick>
              </a:rPr>
              <a:t>MMIWR_ResponsePlan2022_FINAL.pdf</a:t>
            </a:r>
            <a:endParaRPr lang="en-US" sz="3500" dirty="0">
              <a:solidFill>
                <a:schemeClr val="accent6">
                  <a:lumMod val="20000"/>
                  <a:lumOff val="80000"/>
                </a:schemeClr>
              </a:solidFill>
              <a:latin typeface="Aptos Serif" panose="02020604070405020304" pitchFamily="18" charset="0"/>
              <a:cs typeface="Aptos Serif" panose="02020604070405020304" pitchFamily="18" charset="0"/>
            </a:endParaRPr>
          </a:p>
          <a:p>
            <a:pPr marL="514350" indent="-514350" algn="just">
              <a:lnSpc>
                <a:spcPts val="3499"/>
              </a:lnSpc>
              <a:buFont typeface="+mj-lt"/>
              <a:buAutoNum type="arabicPeriod"/>
            </a:pPr>
            <a:endParaRPr lang="en-US" sz="3500" dirty="0">
              <a:solidFill>
                <a:srgbClr val="FFFFFF"/>
              </a:solidFill>
              <a:latin typeface="Aptos Serif" panose="02020604070405020304" pitchFamily="18" charset="0"/>
              <a:cs typeface="Aptos Serif" panose="02020604070405020304" pitchFamily="18" charset="0"/>
            </a:endParaRPr>
          </a:p>
          <a:p>
            <a:pPr marL="514350" indent="-514350" algn="just">
              <a:lnSpc>
                <a:spcPts val="3499"/>
              </a:lnSpc>
              <a:buFont typeface="+mj-lt"/>
              <a:buAutoNum type="arabicPeriod"/>
            </a:pPr>
            <a:r>
              <a:rPr lang="en-US" sz="3500" dirty="0">
                <a:solidFill>
                  <a:srgbClr val="FFFFFF"/>
                </a:solidFill>
                <a:latin typeface="Aptos Serif" panose="02020604070405020304" pitchFamily="18" charset="0"/>
                <a:cs typeface="Aptos Serif" panose="02020604070405020304" pitchFamily="18" charset="0"/>
              </a:rPr>
              <a:t>Provide ongoing legislative recommendations on how to address the MMIP crisis in NM</a:t>
            </a:r>
          </a:p>
        </p:txBody>
      </p:sp>
    </p:spTree>
    <p:extLst>
      <p:ext uri="{BB962C8B-B14F-4D97-AF65-F5344CB8AC3E}">
        <p14:creationId xmlns:p14="http://schemas.microsoft.com/office/powerpoint/2010/main" val="2719306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049BCE55-101C-83D4-19A6-C674EDA57DBF}"/>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E7B6F88-2B7B-43A4-C96D-3FEC93A5B7BE}"/>
              </a:ext>
            </a:extLst>
          </p:cNvPr>
          <p:cNvSpPr/>
          <p:nvPr/>
        </p:nvSpPr>
        <p:spPr>
          <a:xfrm>
            <a:off x="1" y="8939284"/>
            <a:ext cx="18288000" cy="136477"/>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8AC19D3F-76D9-8DAE-BB52-9E2853D18F07}"/>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3"/>
            <a:stretch>
              <a:fillRect/>
            </a:stretch>
          </a:blipFill>
        </p:spPr>
        <p:txBody>
          <a:bodyPr/>
          <a:lstStyle/>
          <a:p>
            <a:endParaRPr lang="en-US"/>
          </a:p>
        </p:txBody>
      </p:sp>
      <p:pic>
        <p:nvPicPr>
          <p:cNvPr id="3074" name="Picture 2">
            <a:extLst>
              <a:ext uri="{FF2B5EF4-FFF2-40B4-BE49-F238E27FC236}">
                <a16:creationId xmlns:a16="http://schemas.microsoft.com/office/drawing/2014/main" id="{36CD3257-3E37-AB44-7D68-E7FC04AB0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840" y="2238484"/>
            <a:ext cx="6005963" cy="4795386"/>
          </a:xfrm>
          <a:prstGeom prst="rect">
            <a:avLst/>
          </a:prstGeom>
          <a:noFill/>
          <a:ln>
            <a:noFill/>
          </a:ln>
          <a:effectLst>
            <a:softEdge rad="152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7BB4CF04-E551-6EFB-D123-649EB09BBA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0196" y="2102007"/>
            <a:ext cx="5676965" cy="4931863"/>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048B3C6-6EFC-ADED-C44C-073429FF3A5E}"/>
              </a:ext>
            </a:extLst>
          </p:cNvPr>
          <p:cNvSpPr txBox="1"/>
          <p:nvPr/>
        </p:nvSpPr>
        <p:spPr>
          <a:xfrm>
            <a:off x="504966" y="646415"/>
            <a:ext cx="15722221" cy="923330"/>
          </a:xfrm>
          <a:prstGeom prst="rect">
            <a:avLst/>
          </a:prstGeom>
          <a:noFill/>
        </p:spPr>
        <p:txBody>
          <a:bodyPr wrap="square" rtlCol="0">
            <a:spAutoFit/>
          </a:bodyPr>
          <a:lstStyle/>
          <a:p>
            <a:r>
              <a:rPr lang="en-US" sz="5400" dirty="0">
                <a:solidFill>
                  <a:schemeClr val="bg1"/>
                </a:solidFill>
                <a:latin typeface="Lapture Semibold" panose="00000700000000000000" charset="0"/>
              </a:rPr>
              <a:t>Holiday and Back-to-School Outreach Events</a:t>
            </a:r>
          </a:p>
        </p:txBody>
      </p:sp>
      <p:pic>
        <p:nvPicPr>
          <p:cNvPr id="3078" name="Picture 6">
            <a:extLst>
              <a:ext uri="{FF2B5EF4-FFF2-40B4-BE49-F238E27FC236}">
                <a16:creationId xmlns:a16="http://schemas.microsoft.com/office/drawing/2014/main" id="{1004E10F-8AA9-789F-3ED3-DCFDEB096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0137" y="1855599"/>
            <a:ext cx="5107725" cy="6810300"/>
          </a:xfrm>
          <a:prstGeom prst="rect">
            <a:avLst/>
          </a:prstGeom>
          <a:noFill/>
          <a:ln>
            <a:noFill/>
          </a:ln>
          <a:effectLst>
            <a:softEdge rad="152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3084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99886F1B-3289-85D6-003B-FB17AC8BF25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13B33672-C4FA-5AE8-A245-A9736136BCB2}"/>
              </a:ext>
            </a:extLst>
          </p:cNvPr>
          <p:cNvSpPr/>
          <p:nvPr/>
        </p:nvSpPr>
        <p:spPr>
          <a:xfrm flipV="1">
            <a:off x="1" y="9075761"/>
            <a:ext cx="18288000" cy="5459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84F1F569-0A3F-FA71-CC8E-CE6714486EBF}"/>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59C3B280-78B7-7CC1-D1AE-32330FD85CD8}"/>
              </a:ext>
            </a:extLst>
          </p:cNvPr>
          <p:cNvSpPr txBox="1"/>
          <p:nvPr/>
        </p:nvSpPr>
        <p:spPr>
          <a:xfrm>
            <a:off x="1028700" y="1624014"/>
            <a:ext cx="16230600" cy="1037079"/>
          </a:xfrm>
          <a:prstGeom prst="rect">
            <a:avLst/>
          </a:prstGeom>
        </p:spPr>
        <p:txBody>
          <a:bodyPr wrap="square" lIns="0" tIns="0" rIns="0" bIns="0" rtlCol="0" anchor="t">
            <a:spAutoFit/>
          </a:bodyPr>
          <a:lstStyle/>
          <a:p>
            <a:pPr>
              <a:lnSpc>
                <a:spcPts val="7957"/>
              </a:lnSpc>
              <a:spcBef>
                <a:spcPct val="0"/>
              </a:spcBef>
            </a:pPr>
            <a:r>
              <a:rPr lang="en-US" sz="7200" dirty="0">
                <a:solidFill>
                  <a:srgbClr val="FFFFFF"/>
                </a:solidFill>
                <a:latin typeface="Lapture Semibold" panose="00000700000000000000" pitchFamily="50" charset="0"/>
              </a:rPr>
              <a:t>How will the goals be accomplished?</a:t>
            </a:r>
          </a:p>
        </p:txBody>
      </p:sp>
      <p:sp>
        <p:nvSpPr>
          <p:cNvPr id="5" name="TextBox 5">
            <a:extLst>
              <a:ext uri="{FF2B5EF4-FFF2-40B4-BE49-F238E27FC236}">
                <a16:creationId xmlns:a16="http://schemas.microsoft.com/office/drawing/2014/main" id="{87FDF645-A748-49A6-9E6E-DC82D5B9F099}"/>
              </a:ext>
            </a:extLst>
          </p:cNvPr>
          <p:cNvSpPr txBox="1"/>
          <p:nvPr/>
        </p:nvSpPr>
        <p:spPr>
          <a:xfrm>
            <a:off x="1194743" y="3120892"/>
            <a:ext cx="15898513" cy="4505016"/>
          </a:xfrm>
          <a:prstGeom prst="rect">
            <a:avLst/>
          </a:prstGeom>
        </p:spPr>
        <p:txBody>
          <a:bodyPr lIns="0" tIns="0" rIns="0" bIns="0" rtlCol="0" anchor="t">
            <a:spAutoFit/>
          </a:bodyPr>
          <a:lstStyle/>
          <a:p>
            <a:pPr>
              <a:lnSpc>
                <a:spcPts val="3499"/>
              </a:lnSpc>
            </a:pPr>
            <a:r>
              <a:rPr lang="en-US" sz="3500" dirty="0">
                <a:solidFill>
                  <a:srgbClr val="FFFFFF"/>
                </a:solidFill>
                <a:latin typeface="Aptos Serif" panose="02020604070405020304" pitchFamily="18" charset="0"/>
                <a:cs typeface="Aptos Serif" panose="02020604070405020304" pitchFamily="18" charset="0"/>
              </a:rPr>
              <a:t>The majority of the work of the Task Force will be done through subcommittees:</a:t>
            </a:r>
          </a:p>
          <a:p>
            <a:pPr>
              <a:lnSpc>
                <a:spcPts val="3499"/>
              </a:lnSpc>
            </a:pPr>
            <a:endParaRPr lang="en-US" sz="3500" dirty="0">
              <a:solidFill>
                <a:srgbClr val="FFFFFF"/>
              </a:solidFill>
              <a:latin typeface="Aptos Serif" panose="02020604070405020304" pitchFamily="18" charset="0"/>
              <a:cs typeface="Aptos Serif" panose="02020604070405020304" pitchFamily="18" charset="0"/>
            </a:endParaRPr>
          </a:p>
          <a:p>
            <a:pPr marL="971550" lvl="1" indent="-514350">
              <a:lnSpc>
                <a:spcPts val="3499"/>
              </a:lnSpc>
              <a:buFont typeface="+mj-lt"/>
              <a:buAutoNum type="arabicPeriod"/>
            </a:pPr>
            <a:r>
              <a:rPr lang="en-US" sz="3500" dirty="0">
                <a:solidFill>
                  <a:srgbClr val="E8DBBD"/>
                </a:solidFill>
                <a:latin typeface="Aptos Serif" panose="02020604070405020304" pitchFamily="18" charset="0"/>
                <a:cs typeface="Aptos Serif" panose="02020604070405020304" pitchFamily="18" charset="0"/>
              </a:rPr>
              <a:t>Legislative Subcommittee</a:t>
            </a:r>
          </a:p>
          <a:p>
            <a:pPr marL="971550" lvl="1" indent="-514350">
              <a:lnSpc>
                <a:spcPts val="3499"/>
              </a:lnSpc>
              <a:buFont typeface="+mj-lt"/>
              <a:buAutoNum type="arabicPeriod"/>
            </a:pPr>
            <a:r>
              <a:rPr lang="en-US" sz="3500" dirty="0">
                <a:solidFill>
                  <a:srgbClr val="E8DBBD"/>
                </a:solidFill>
                <a:latin typeface="Aptos Serif" panose="02020604070405020304" pitchFamily="18" charset="0"/>
                <a:cs typeface="Aptos Serif" panose="02020604070405020304" pitchFamily="18" charset="0"/>
              </a:rPr>
              <a:t>Information Technology Subcommittee </a:t>
            </a:r>
          </a:p>
          <a:p>
            <a:pPr marL="971550" lvl="1" indent="-514350">
              <a:lnSpc>
                <a:spcPts val="3499"/>
              </a:lnSpc>
              <a:buFont typeface="+mj-lt"/>
              <a:buAutoNum type="arabicPeriod"/>
            </a:pPr>
            <a:r>
              <a:rPr lang="en-US" sz="3500" dirty="0">
                <a:solidFill>
                  <a:srgbClr val="E8DBBD"/>
                </a:solidFill>
                <a:latin typeface="Aptos Serif" panose="02020604070405020304" pitchFamily="18" charset="0"/>
                <a:cs typeface="Aptos Serif" panose="02020604070405020304" pitchFamily="18" charset="0"/>
              </a:rPr>
              <a:t>Law Enforcement Training Subcommittee </a:t>
            </a:r>
          </a:p>
          <a:p>
            <a:pPr marL="971550" lvl="1" indent="-514350">
              <a:lnSpc>
                <a:spcPts val="3499"/>
              </a:lnSpc>
              <a:buFont typeface="+mj-lt"/>
              <a:buAutoNum type="arabicPeriod"/>
            </a:pPr>
            <a:r>
              <a:rPr lang="en-US" sz="3500" dirty="0">
                <a:solidFill>
                  <a:srgbClr val="E8DBBD"/>
                </a:solidFill>
                <a:latin typeface="Aptos Serif" panose="02020604070405020304" pitchFamily="18" charset="0"/>
                <a:cs typeface="Aptos Serif" panose="02020604070405020304" pitchFamily="18" charset="0"/>
              </a:rPr>
              <a:t>Resources for Tribal Judicial Systems Subcommittee</a:t>
            </a:r>
          </a:p>
          <a:p>
            <a:pPr marL="971550" lvl="1" indent="-514350">
              <a:lnSpc>
                <a:spcPts val="3499"/>
              </a:lnSpc>
              <a:buFont typeface="+mj-lt"/>
              <a:buAutoNum type="arabicPeriod"/>
            </a:pPr>
            <a:r>
              <a:rPr lang="en-US" sz="3500" dirty="0">
                <a:solidFill>
                  <a:srgbClr val="E8DBBD"/>
                </a:solidFill>
                <a:latin typeface="Aptos Serif" panose="02020604070405020304" pitchFamily="18" charset="0"/>
                <a:cs typeface="Aptos Serif" panose="02020604070405020304" pitchFamily="18" charset="0"/>
              </a:rPr>
              <a:t>Resource Data Subcommittee</a:t>
            </a:r>
          </a:p>
          <a:p>
            <a:pPr marL="971550" lvl="1" indent="-514350">
              <a:lnSpc>
                <a:spcPts val="3499"/>
              </a:lnSpc>
              <a:buFont typeface="+mj-lt"/>
              <a:buAutoNum type="arabicPeriod"/>
            </a:pPr>
            <a:r>
              <a:rPr lang="en-US" sz="3500" b="1" u="sng" dirty="0">
                <a:solidFill>
                  <a:srgbClr val="E8DBBD"/>
                </a:solidFill>
                <a:latin typeface="Aptos Serif" panose="02020604070405020304" pitchFamily="18" charset="0"/>
                <a:cs typeface="Aptos Serif" panose="02020604070405020304" pitchFamily="18" charset="0"/>
              </a:rPr>
              <a:t>Community Impact Subcommittee</a:t>
            </a:r>
          </a:p>
          <a:p>
            <a:pPr marL="800100" lvl="1" indent="-342900" algn="just">
              <a:lnSpc>
                <a:spcPts val="3499"/>
              </a:lnSpc>
              <a:buFont typeface="Arial" panose="020B0604020202020204" pitchFamily="34" charset="0"/>
              <a:buChar char="•"/>
            </a:pPr>
            <a:endParaRPr lang="en-US" sz="3500" dirty="0">
              <a:solidFill>
                <a:srgbClr val="FFFFFF"/>
              </a:solidFill>
              <a:latin typeface="Aptos" panose="020B0004020202020204" pitchFamily="34" charset="0"/>
            </a:endParaRPr>
          </a:p>
          <a:p>
            <a:pPr marL="800100" lvl="1" indent="-342900" algn="just">
              <a:lnSpc>
                <a:spcPts val="3499"/>
              </a:lnSpc>
              <a:buFont typeface="Arial" panose="020B0604020202020204" pitchFamily="34" charset="0"/>
              <a:buChar char="•"/>
            </a:pPr>
            <a:endParaRPr lang="en-US" sz="3500" dirty="0">
              <a:solidFill>
                <a:srgbClr val="FFFFFF"/>
              </a:solidFill>
              <a:latin typeface="Aptos" panose="020B0004020202020204" pitchFamily="34" charset="0"/>
            </a:endParaRPr>
          </a:p>
        </p:txBody>
      </p:sp>
    </p:spTree>
    <p:extLst>
      <p:ext uri="{BB962C8B-B14F-4D97-AF65-F5344CB8AC3E}">
        <p14:creationId xmlns:p14="http://schemas.microsoft.com/office/powerpoint/2010/main" val="209765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1026" name="Picture 2" descr="Solidarity and unity concept. People of different nationalities and ...">
            <a:extLst>
              <a:ext uri="{FF2B5EF4-FFF2-40B4-BE49-F238E27FC236}">
                <a16:creationId xmlns:a16="http://schemas.microsoft.com/office/drawing/2014/main" id="{F24FED7A-E62D-2ACF-99C3-0711AB6669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29899" y="5946658"/>
            <a:ext cx="3902122" cy="2965613"/>
          </a:xfrm>
          <a:prstGeom prst="rect">
            <a:avLst/>
          </a:prstGeom>
        </p:spPr>
        <p:style>
          <a:lnRef idx="0">
            <a:schemeClr val="accent2"/>
          </a:lnRef>
          <a:fillRef idx="3">
            <a:schemeClr val="accent2"/>
          </a:fillRef>
          <a:effectRef idx="3">
            <a:schemeClr val="accent2"/>
          </a:effectRef>
          <a:fontRef idx="minor">
            <a:schemeClr val="lt1"/>
          </a:fontRef>
        </p:style>
      </p:pic>
      <p:sp>
        <p:nvSpPr>
          <p:cNvPr id="2" name="Freeform 3">
            <a:extLst>
              <a:ext uri="{FF2B5EF4-FFF2-40B4-BE49-F238E27FC236}">
                <a16:creationId xmlns:a16="http://schemas.microsoft.com/office/drawing/2014/main" id="{A493A598-BE35-F89E-98D5-20A2F69D15AB}"/>
              </a:ext>
            </a:extLst>
          </p:cNvPr>
          <p:cNvSpPr/>
          <p:nvPr/>
        </p:nvSpPr>
        <p:spPr>
          <a:xfrm>
            <a:off x="15080776" y="9144002"/>
            <a:ext cx="2233116" cy="929514"/>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3"/>
            <a:stretch>
              <a:fillRect/>
            </a:stretch>
          </a:blipFill>
        </p:spPr>
        <p:txBody>
          <a:bodyPr/>
          <a:lstStyle/>
          <a:p>
            <a:endParaRPr lang="en-US"/>
          </a:p>
        </p:txBody>
      </p:sp>
      <p:sp>
        <p:nvSpPr>
          <p:cNvPr id="3" name="AutoShape 2">
            <a:extLst>
              <a:ext uri="{FF2B5EF4-FFF2-40B4-BE49-F238E27FC236}">
                <a16:creationId xmlns:a16="http://schemas.microsoft.com/office/drawing/2014/main" id="{EBC1DC9B-9AEA-9185-2AC0-D412B90552B6}"/>
              </a:ext>
            </a:extLst>
          </p:cNvPr>
          <p:cNvSpPr/>
          <p:nvPr/>
        </p:nvSpPr>
        <p:spPr>
          <a:xfrm>
            <a:off x="-282421" y="9028136"/>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4" name="TextBox 4">
            <a:extLst>
              <a:ext uri="{FF2B5EF4-FFF2-40B4-BE49-F238E27FC236}">
                <a16:creationId xmlns:a16="http://schemas.microsoft.com/office/drawing/2014/main" id="{7BB33740-F186-35DB-3DEF-CDFB78C09408}"/>
              </a:ext>
            </a:extLst>
          </p:cNvPr>
          <p:cNvSpPr txBox="1"/>
          <p:nvPr/>
        </p:nvSpPr>
        <p:spPr>
          <a:xfrm>
            <a:off x="660210" y="1258863"/>
            <a:ext cx="16230600" cy="1037079"/>
          </a:xfrm>
          <a:prstGeom prst="rect">
            <a:avLst/>
          </a:prstGeom>
          <a:noFill/>
          <a:effectLst>
            <a:softEdge rad="12700"/>
          </a:effectLst>
        </p:spPr>
        <p:txBody>
          <a:bodyPr wrap="square" lIns="0" tIns="0" rIns="0" bIns="0" rtlCol="0" anchor="t">
            <a:spAutoFit/>
          </a:bodyPr>
          <a:lstStyle/>
          <a:p>
            <a:pPr>
              <a:lnSpc>
                <a:spcPts val="7957"/>
              </a:lnSpc>
              <a:spcBef>
                <a:spcPct val="0"/>
              </a:spcBef>
            </a:pPr>
            <a:r>
              <a:rPr lang="en-US" sz="7200" dirty="0">
                <a:solidFill>
                  <a:srgbClr val="FFFFFF"/>
                </a:solidFill>
                <a:latin typeface="Lapture Semibold" panose="00000700000000000000" pitchFamily="50" charset="0"/>
              </a:rPr>
              <a:t>Community Impact Subcommittee</a:t>
            </a:r>
          </a:p>
        </p:txBody>
      </p:sp>
      <p:sp>
        <p:nvSpPr>
          <p:cNvPr id="5" name="TextBox 5">
            <a:extLst>
              <a:ext uri="{FF2B5EF4-FFF2-40B4-BE49-F238E27FC236}">
                <a16:creationId xmlns:a16="http://schemas.microsoft.com/office/drawing/2014/main" id="{BD153D09-CDF4-6874-5352-2C8FAD48936F}"/>
              </a:ext>
            </a:extLst>
          </p:cNvPr>
          <p:cNvSpPr txBox="1"/>
          <p:nvPr/>
        </p:nvSpPr>
        <p:spPr>
          <a:xfrm>
            <a:off x="355979" y="2411807"/>
            <a:ext cx="16230600" cy="4041043"/>
          </a:xfrm>
          <a:prstGeom prst="rect">
            <a:avLst/>
          </a:prstGeom>
          <a:noFill/>
        </p:spPr>
        <p:txBody>
          <a:bodyPr wrap="square" lIns="0" tIns="0" rIns="0" bIns="0" rtlCol="0" anchor="t">
            <a:spAutoFit/>
          </a:bodyPr>
          <a:lstStyle/>
          <a:p>
            <a:pPr algn="just">
              <a:lnSpc>
                <a:spcPts val="3499"/>
              </a:lnSpc>
            </a:pPr>
            <a:endParaRPr lang="en-US" sz="3500" dirty="0">
              <a:solidFill>
                <a:srgbClr val="FFFFFF"/>
              </a:solidFill>
              <a:latin typeface="Aptos" panose="020B0004020202020204" pitchFamily="34" charset="0"/>
              <a:cs typeface="Adobe Devanagari" panose="02040503050201020203" pitchFamily="18" charset="0"/>
            </a:endParaRPr>
          </a:p>
          <a:p>
            <a:pPr marL="800100" lvl="1" indent="-342900" algn="just">
              <a:lnSpc>
                <a:spcPts val="3499"/>
              </a:lnSpc>
              <a:buFont typeface="Arial" panose="020B0604020202020204" pitchFamily="34" charset="0"/>
              <a:buChar char="•"/>
            </a:pPr>
            <a:r>
              <a:rPr lang="en-US" sz="3500" dirty="0">
                <a:solidFill>
                  <a:srgbClr val="FFFFFF"/>
                </a:solidFill>
                <a:latin typeface="Aptos Serif" panose="02020604070405020304" pitchFamily="18" charset="0"/>
                <a:cs typeface="Aptos Serif" panose="02020604070405020304" pitchFamily="18" charset="0"/>
              </a:rPr>
              <a:t>Objective 1: Strengthen supports to communities, families, and survivors of MMIP – Support Services for Survivors</a:t>
            </a:r>
          </a:p>
          <a:p>
            <a:pPr lvl="1" algn="just">
              <a:lnSpc>
                <a:spcPts val="3499"/>
              </a:lnSpc>
            </a:pPr>
            <a:endParaRPr lang="en-US" sz="2800" dirty="0">
              <a:solidFill>
                <a:srgbClr val="FFFFFF"/>
              </a:solidFill>
              <a:latin typeface="Aptos Serif" panose="02020604070405020304" pitchFamily="18" charset="0"/>
              <a:cs typeface="Aptos Serif" panose="02020604070405020304" pitchFamily="18" charset="0"/>
            </a:endParaRPr>
          </a:p>
          <a:p>
            <a:pPr marL="800100" lvl="1" indent="-342900" algn="just">
              <a:lnSpc>
                <a:spcPts val="3499"/>
              </a:lnSpc>
              <a:buFont typeface="Arial" panose="020B0604020202020204" pitchFamily="34" charset="0"/>
              <a:buChar char="•"/>
            </a:pPr>
            <a:r>
              <a:rPr lang="en-US" sz="3200" dirty="0">
                <a:solidFill>
                  <a:srgbClr val="FFFFFF"/>
                </a:solidFill>
                <a:latin typeface="Aptos Serif" panose="02020604070405020304" pitchFamily="18" charset="0"/>
                <a:cs typeface="Aptos Serif" panose="02020604070405020304" pitchFamily="18" charset="0"/>
              </a:rPr>
              <a:t>Objective 2: Expand youth programs and community education to raise awareness and prevention and sexual violence</a:t>
            </a:r>
          </a:p>
          <a:p>
            <a:pPr lvl="1" algn="just">
              <a:lnSpc>
                <a:spcPts val="3499"/>
              </a:lnSpc>
            </a:pPr>
            <a:endParaRPr lang="en-US" sz="3200" dirty="0">
              <a:solidFill>
                <a:srgbClr val="FFFFFF"/>
              </a:solidFill>
              <a:latin typeface="Aptos Serif" panose="02020604070405020304" pitchFamily="18" charset="0"/>
              <a:cs typeface="Aptos Serif" panose="02020604070405020304" pitchFamily="18" charset="0"/>
            </a:endParaRPr>
          </a:p>
          <a:p>
            <a:pPr marL="800100" lvl="1" indent="-342900" algn="just">
              <a:lnSpc>
                <a:spcPts val="3499"/>
              </a:lnSpc>
              <a:buFont typeface="Arial" panose="020B0604020202020204" pitchFamily="34" charset="0"/>
              <a:buChar char="•"/>
            </a:pPr>
            <a:r>
              <a:rPr lang="en-US" sz="3200" dirty="0">
                <a:solidFill>
                  <a:srgbClr val="FFFFFF"/>
                </a:solidFill>
                <a:latin typeface="Aptos Serif" panose="02020604070405020304" pitchFamily="18" charset="0"/>
                <a:cs typeface="Aptos Serif" panose="02020604070405020304" pitchFamily="18" charset="0"/>
              </a:rPr>
              <a:t>Objective 3: Strengthen supports to communities, families, and survivors of MMIP and develop community resources for strong responses </a:t>
            </a:r>
          </a:p>
        </p:txBody>
      </p:sp>
    </p:spTree>
    <p:extLst>
      <p:ext uri="{BB962C8B-B14F-4D97-AF65-F5344CB8AC3E}">
        <p14:creationId xmlns:p14="http://schemas.microsoft.com/office/powerpoint/2010/main" val="94933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BB8EBACF-1F25-7DCA-381A-B116CE73E19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E275088-243E-D157-C2DE-1891843EA676}"/>
              </a:ext>
            </a:extLst>
          </p:cNvPr>
          <p:cNvPicPr>
            <a:picLocks noChangeAspect="1"/>
          </p:cNvPicPr>
          <p:nvPr/>
        </p:nvPicPr>
        <p:blipFill>
          <a:blip r:embed="rId3"/>
          <a:stretch>
            <a:fillRect/>
          </a:stretch>
        </p:blipFill>
        <p:spPr>
          <a:xfrm>
            <a:off x="0" y="0"/>
            <a:ext cx="18288000" cy="10249480"/>
          </a:xfrm>
          <a:prstGeom prst="rect">
            <a:avLst/>
          </a:prstGeom>
        </p:spPr>
      </p:pic>
      <p:sp>
        <p:nvSpPr>
          <p:cNvPr id="2" name="AutoShape 2">
            <a:extLst>
              <a:ext uri="{FF2B5EF4-FFF2-40B4-BE49-F238E27FC236}">
                <a16:creationId xmlns:a16="http://schemas.microsoft.com/office/drawing/2014/main" id="{8A531AA8-2497-9CF1-CD2C-5D4284AC3011}"/>
              </a:ext>
            </a:extLst>
          </p:cNvPr>
          <p:cNvSpPr/>
          <p:nvPr/>
        </p:nvSpPr>
        <p:spPr>
          <a:xfrm>
            <a:off x="-282420" y="9096375"/>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787638C2-6C6B-440C-3192-BF02F4526299}"/>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84C351CD-7C2C-6E68-E8C2-433E9CA6019C}"/>
              </a:ext>
            </a:extLst>
          </p:cNvPr>
          <p:cNvSpPr txBox="1"/>
          <p:nvPr/>
        </p:nvSpPr>
        <p:spPr>
          <a:xfrm>
            <a:off x="1028700" y="1624014"/>
            <a:ext cx="16230600" cy="970202"/>
          </a:xfrm>
          <a:prstGeom prst="rect">
            <a:avLst/>
          </a:prstGeom>
          <a:solidFill>
            <a:schemeClr val="bg2">
              <a:lumMod val="50000"/>
            </a:schemeClr>
          </a:solidFill>
        </p:spPr>
        <p:txBody>
          <a:bodyPr wrap="square" lIns="0" tIns="0" rIns="0" bIns="0" rtlCol="0" anchor="t">
            <a:spAutoFit/>
          </a:bodyPr>
          <a:lstStyle/>
          <a:p>
            <a:pPr>
              <a:lnSpc>
                <a:spcPts val="7957"/>
              </a:lnSpc>
              <a:spcBef>
                <a:spcPct val="0"/>
              </a:spcBef>
            </a:pPr>
            <a:r>
              <a:rPr lang="en-US" sz="5400" dirty="0">
                <a:solidFill>
                  <a:srgbClr val="FFFFFF"/>
                </a:solidFill>
                <a:latin typeface="Lapture Semibold" panose="00000700000000000000" pitchFamily="50" charset="0"/>
              </a:rPr>
              <a:t>Resources for Tribal Judicial Systems Subcommittee </a:t>
            </a:r>
          </a:p>
        </p:txBody>
      </p:sp>
      <p:sp>
        <p:nvSpPr>
          <p:cNvPr id="5" name="TextBox 5">
            <a:extLst>
              <a:ext uri="{FF2B5EF4-FFF2-40B4-BE49-F238E27FC236}">
                <a16:creationId xmlns:a16="http://schemas.microsoft.com/office/drawing/2014/main" id="{690D2E2D-5B9C-14A9-27FC-0C29EBD4FD73}"/>
              </a:ext>
            </a:extLst>
          </p:cNvPr>
          <p:cNvSpPr txBox="1"/>
          <p:nvPr/>
        </p:nvSpPr>
        <p:spPr>
          <a:xfrm>
            <a:off x="1028700" y="2574406"/>
            <a:ext cx="16230600" cy="460960"/>
          </a:xfrm>
          <a:prstGeom prst="rect">
            <a:avLst/>
          </a:prstGeom>
          <a:solidFill>
            <a:schemeClr val="bg2">
              <a:lumMod val="50000"/>
            </a:schemeClr>
          </a:solidFill>
        </p:spPr>
        <p:txBody>
          <a:bodyPr wrap="square" lIns="0" tIns="0" rIns="0" bIns="0" rtlCol="0" anchor="t">
            <a:spAutoFit/>
          </a:bodyPr>
          <a:lstStyle/>
          <a:p>
            <a:pPr marL="457200" indent="-457200">
              <a:lnSpc>
                <a:spcPts val="3499"/>
              </a:lnSpc>
              <a:buFont typeface="Arial" panose="020B0604020202020204" pitchFamily="34" charset="0"/>
              <a:buChar char="•"/>
            </a:pPr>
            <a:r>
              <a:rPr lang="en-US" sz="3500" dirty="0">
                <a:solidFill>
                  <a:srgbClr val="FFFFFF"/>
                </a:solidFill>
                <a:latin typeface="Aptos Serif" panose="02020604070405020304" pitchFamily="18" charset="0"/>
                <a:cs typeface="Aptos Serif" panose="02020604070405020304" pitchFamily="18" charset="0"/>
              </a:rPr>
              <a:t>Objective 4: Leverage resources for tribal judicial systems</a:t>
            </a:r>
          </a:p>
        </p:txBody>
      </p:sp>
      <p:sp>
        <p:nvSpPr>
          <p:cNvPr id="9" name="TextBox 4">
            <a:extLst>
              <a:ext uri="{FF2B5EF4-FFF2-40B4-BE49-F238E27FC236}">
                <a16:creationId xmlns:a16="http://schemas.microsoft.com/office/drawing/2014/main" id="{2F700DE0-E33E-21B8-CB4B-302652A473CC}"/>
              </a:ext>
            </a:extLst>
          </p:cNvPr>
          <p:cNvSpPr txBox="1"/>
          <p:nvPr/>
        </p:nvSpPr>
        <p:spPr>
          <a:xfrm>
            <a:off x="1028700" y="4218230"/>
            <a:ext cx="16230600" cy="970202"/>
          </a:xfrm>
          <a:prstGeom prst="rect">
            <a:avLst/>
          </a:prstGeom>
          <a:solidFill>
            <a:schemeClr val="bg2">
              <a:lumMod val="50000"/>
            </a:schemeClr>
          </a:solidFill>
        </p:spPr>
        <p:txBody>
          <a:bodyPr wrap="square" lIns="0" tIns="0" rIns="0" bIns="0" rtlCol="0" anchor="t">
            <a:spAutoFit/>
          </a:bodyPr>
          <a:lstStyle/>
          <a:p>
            <a:pPr>
              <a:lnSpc>
                <a:spcPts val="7957"/>
              </a:lnSpc>
              <a:spcBef>
                <a:spcPct val="0"/>
              </a:spcBef>
            </a:pPr>
            <a:r>
              <a:rPr lang="en-US" sz="5400" dirty="0">
                <a:solidFill>
                  <a:srgbClr val="FFFFFF"/>
                </a:solidFill>
                <a:latin typeface="Lapture Semibold" panose="00000700000000000000" pitchFamily="50" charset="0"/>
              </a:rPr>
              <a:t>Law Enforcement Subcommittee </a:t>
            </a:r>
          </a:p>
        </p:txBody>
      </p:sp>
      <p:sp>
        <p:nvSpPr>
          <p:cNvPr id="10" name="TextBox 5">
            <a:extLst>
              <a:ext uri="{FF2B5EF4-FFF2-40B4-BE49-F238E27FC236}">
                <a16:creationId xmlns:a16="http://schemas.microsoft.com/office/drawing/2014/main" id="{9B33FB6B-AB47-EA0A-5332-4BBE853A00AE}"/>
              </a:ext>
            </a:extLst>
          </p:cNvPr>
          <p:cNvSpPr txBox="1"/>
          <p:nvPr/>
        </p:nvSpPr>
        <p:spPr>
          <a:xfrm>
            <a:off x="1028700" y="5153856"/>
            <a:ext cx="16230600" cy="909801"/>
          </a:xfrm>
          <a:prstGeom prst="rect">
            <a:avLst/>
          </a:prstGeom>
          <a:solidFill>
            <a:schemeClr val="bg2">
              <a:lumMod val="50000"/>
            </a:schemeClr>
          </a:solidFill>
        </p:spPr>
        <p:txBody>
          <a:bodyPr wrap="square" lIns="0" tIns="0" rIns="0" bIns="0" rtlCol="0" anchor="t">
            <a:spAutoFit/>
          </a:bodyPr>
          <a:lstStyle/>
          <a:p>
            <a:pPr marL="457200" indent="-457200">
              <a:lnSpc>
                <a:spcPts val="3499"/>
              </a:lnSpc>
              <a:buFont typeface="Arial" panose="020B0604020202020204" pitchFamily="34" charset="0"/>
              <a:buChar char="•"/>
            </a:pPr>
            <a:r>
              <a:rPr lang="en-US" sz="3500">
                <a:solidFill>
                  <a:srgbClr val="FFFFFF"/>
                </a:solidFill>
                <a:latin typeface="Aptos Serif" panose="02020604070405020304" pitchFamily="18" charset="0"/>
                <a:cs typeface="Aptos Serif" panose="02020604070405020304" pitchFamily="18" charset="0"/>
              </a:rPr>
              <a:t>Objective 5: Increase law enforcement capacity to prevent, investigate, prosecute, and report MMIP cases</a:t>
            </a:r>
            <a:endParaRPr lang="en-US" sz="3500" dirty="0">
              <a:solidFill>
                <a:srgbClr val="FFFFFF"/>
              </a:solidFill>
              <a:latin typeface="Aptos Serif" panose="02020604070405020304" pitchFamily="18" charset="0"/>
              <a:cs typeface="Aptos Serif" panose="02020604070405020304" pitchFamily="18" charset="0"/>
            </a:endParaRPr>
          </a:p>
        </p:txBody>
      </p:sp>
    </p:spTree>
    <p:extLst>
      <p:ext uri="{BB962C8B-B14F-4D97-AF65-F5344CB8AC3E}">
        <p14:creationId xmlns:p14="http://schemas.microsoft.com/office/powerpoint/2010/main" val="2674833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273D"/>
        </a:solidFill>
        <a:effectLst/>
      </p:bgPr>
    </p:bg>
    <p:spTree>
      <p:nvGrpSpPr>
        <p:cNvPr id="1" name="">
          <a:extLst>
            <a:ext uri="{FF2B5EF4-FFF2-40B4-BE49-F238E27FC236}">
              <a16:creationId xmlns:a16="http://schemas.microsoft.com/office/drawing/2014/main" id="{8A8A0996-9FEE-DF44-A3E1-E468A8C8945E}"/>
            </a:ext>
          </a:extLst>
        </p:cNvPr>
        <p:cNvGrpSpPr/>
        <p:nvPr/>
      </p:nvGrpSpPr>
      <p:grpSpPr>
        <a:xfrm>
          <a:off x="0" y="0"/>
          <a:ext cx="0" cy="0"/>
          <a:chOff x="0" y="0"/>
          <a:chExt cx="0" cy="0"/>
        </a:xfrm>
      </p:grpSpPr>
      <p:pic>
        <p:nvPicPr>
          <p:cNvPr id="15" name="Picture 14" descr="Blurred financial stock market data and graph">
            <a:extLst>
              <a:ext uri="{FF2B5EF4-FFF2-40B4-BE49-F238E27FC236}">
                <a16:creationId xmlns:a16="http://schemas.microsoft.com/office/drawing/2014/main" id="{00ED509F-E0EB-949D-B274-C535C61ED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7999" cy="10287000"/>
          </a:xfrm>
          <a:prstGeom prst="rect">
            <a:avLst/>
          </a:prstGeom>
        </p:spPr>
      </p:pic>
      <p:sp>
        <p:nvSpPr>
          <p:cNvPr id="2" name="AutoShape 2">
            <a:extLst>
              <a:ext uri="{FF2B5EF4-FFF2-40B4-BE49-F238E27FC236}">
                <a16:creationId xmlns:a16="http://schemas.microsoft.com/office/drawing/2014/main" id="{6EB4540B-B369-73C8-EB88-F7A2347490EA}"/>
              </a:ext>
            </a:extLst>
          </p:cNvPr>
          <p:cNvSpPr/>
          <p:nvPr/>
        </p:nvSpPr>
        <p:spPr>
          <a:xfrm>
            <a:off x="-282420" y="9096375"/>
            <a:ext cx="18852841" cy="0"/>
          </a:xfrm>
          <a:prstGeom prst="line">
            <a:avLst/>
          </a:prstGeom>
          <a:ln w="28575" cap="rnd">
            <a:solidFill>
              <a:srgbClr val="FFFFFF"/>
            </a:solidFill>
            <a:prstDash val="solid"/>
            <a:headEnd type="none" w="sm" len="sm"/>
            <a:tailEnd type="none" w="sm" len="sm"/>
          </a:ln>
        </p:spPr>
        <p:txBody>
          <a:bodyPr/>
          <a:lstStyle/>
          <a:p>
            <a:endParaRPr lang="en-US"/>
          </a:p>
        </p:txBody>
      </p:sp>
      <p:sp>
        <p:nvSpPr>
          <p:cNvPr id="3" name="Freeform 3">
            <a:extLst>
              <a:ext uri="{FF2B5EF4-FFF2-40B4-BE49-F238E27FC236}">
                <a16:creationId xmlns:a16="http://schemas.microsoft.com/office/drawing/2014/main" id="{09134F77-30CD-078F-055B-43E17A3E7C45}"/>
              </a:ext>
            </a:extLst>
          </p:cNvPr>
          <p:cNvSpPr/>
          <p:nvPr/>
        </p:nvSpPr>
        <p:spPr>
          <a:xfrm>
            <a:off x="14947705" y="9258300"/>
            <a:ext cx="2311595" cy="897101"/>
          </a:xfrm>
          <a:custGeom>
            <a:avLst/>
            <a:gdLst/>
            <a:ahLst/>
            <a:cxnLst/>
            <a:rect l="l" t="t" r="r" b="b"/>
            <a:pathLst>
              <a:path w="2311595" h="897101">
                <a:moveTo>
                  <a:pt x="0" y="0"/>
                </a:moveTo>
                <a:lnTo>
                  <a:pt x="2311595" y="0"/>
                </a:lnTo>
                <a:lnTo>
                  <a:pt x="2311595" y="897101"/>
                </a:lnTo>
                <a:lnTo>
                  <a:pt x="0" y="897101"/>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7032C7DE-CA71-7651-BD7B-ACE8DDFE41A5}"/>
              </a:ext>
            </a:extLst>
          </p:cNvPr>
          <p:cNvSpPr txBox="1"/>
          <p:nvPr/>
        </p:nvSpPr>
        <p:spPr>
          <a:xfrm>
            <a:off x="1028700" y="1624014"/>
            <a:ext cx="16230600" cy="970202"/>
          </a:xfrm>
          <a:prstGeom prst="rect">
            <a:avLst/>
          </a:prstGeom>
          <a:solidFill>
            <a:schemeClr val="tx2"/>
          </a:solidFill>
        </p:spPr>
        <p:txBody>
          <a:bodyPr wrap="square" lIns="0" tIns="0" rIns="0" bIns="0" rtlCol="0" anchor="t">
            <a:spAutoFit/>
          </a:bodyPr>
          <a:lstStyle/>
          <a:p>
            <a:pPr>
              <a:lnSpc>
                <a:spcPts val="7957"/>
              </a:lnSpc>
              <a:spcBef>
                <a:spcPct val="0"/>
              </a:spcBef>
            </a:pPr>
            <a:r>
              <a:rPr lang="en-US" sz="5400" dirty="0">
                <a:solidFill>
                  <a:srgbClr val="FFFFFF"/>
                </a:solidFill>
                <a:latin typeface="Lapture Semibold" panose="00000700000000000000" pitchFamily="50" charset="0"/>
              </a:rPr>
              <a:t>Data Subcommittee </a:t>
            </a:r>
          </a:p>
        </p:txBody>
      </p:sp>
      <p:sp>
        <p:nvSpPr>
          <p:cNvPr id="5" name="TextBox 5">
            <a:extLst>
              <a:ext uri="{FF2B5EF4-FFF2-40B4-BE49-F238E27FC236}">
                <a16:creationId xmlns:a16="http://schemas.microsoft.com/office/drawing/2014/main" id="{267A42B5-7518-D543-CB02-1432E74F74EF}"/>
              </a:ext>
            </a:extLst>
          </p:cNvPr>
          <p:cNvSpPr txBox="1"/>
          <p:nvPr/>
        </p:nvSpPr>
        <p:spPr>
          <a:xfrm>
            <a:off x="1028699" y="2594216"/>
            <a:ext cx="16230600" cy="1358642"/>
          </a:xfrm>
          <a:prstGeom prst="rect">
            <a:avLst/>
          </a:prstGeom>
          <a:solidFill>
            <a:schemeClr val="tx2"/>
          </a:solidFill>
        </p:spPr>
        <p:txBody>
          <a:bodyPr wrap="square" lIns="0" tIns="0" rIns="0" bIns="0" rtlCol="0" anchor="t">
            <a:spAutoFit/>
          </a:bodyPr>
          <a:lstStyle/>
          <a:p>
            <a:pPr marL="457200" indent="-457200">
              <a:lnSpc>
                <a:spcPts val="3499"/>
              </a:lnSpc>
              <a:buFont typeface="Arial" panose="020B0604020202020204" pitchFamily="34" charset="0"/>
              <a:buChar char="•"/>
            </a:pPr>
            <a:r>
              <a:rPr lang="en-US" sz="3500" dirty="0">
                <a:solidFill>
                  <a:srgbClr val="FFFFFF"/>
                </a:solidFill>
                <a:latin typeface="Aptos Serif" panose="02020604070405020304" pitchFamily="18" charset="0"/>
                <a:cs typeface="Aptos Serif" panose="02020604070405020304" pitchFamily="18" charset="0"/>
              </a:rPr>
              <a:t>Objective 6: Develop standards and capacity for data to be reported and documented accurately and used to support prevention and response</a:t>
            </a:r>
          </a:p>
          <a:p>
            <a:pPr marL="800100" lvl="1" indent="-342900" algn="just">
              <a:lnSpc>
                <a:spcPts val="3499"/>
              </a:lnSpc>
              <a:buFont typeface="Arial" panose="020B0604020202020204" pitchFamily="34" charset="0"/>
              <a:buChar char="•"/>
            </a:pPr>
            <a:endParaRPr lang="en-US" sz="3500" dirty="0">
              <a:solidFill>
                <a:srgbClr val="FFFFFF"/>
              </a:solidFill>
              <a:latin typeface="Aptos" panose="020B0004020202020204" pitchFamily="34" charset="0"/>
            </a:endParaRPr>
          </a:p>
        </p:txBody>
      </p:sp>
      <p:sp>
        <p:nvSpPr>
          <p:cNvPr id="6" name="TextBox 4">
            <a:extLst>
              <a:ext uri="{FF2B5EF4-FFF2-40B4-BE49-F238E27FC236}">
                <a16:creationId xmlns:a16="http://schemas.microsoft.com/office/drawing/2014/main" id="{5E5D8BB8-05E5-22D2-0192-BDCF17ECF03F}"/>
              </a:ext>
            </a:extLst>
          </p:cNvPr>
          <p:cNvSpPr txBox="1"/>
          <p:nvPr/>
        </p:nvSpPr>
        <p:spPr>
          <a:xfrm>
            <a:off x="1028699" y="4610875"/>
            <a:ext cx="16230600" cy="970202"/>
          </a:xfrm>
          <a:prstGeom prst="rect">
            <a:avLst/>
          </a:prstGeom>
          <a:solidFill>
            <a:schemeClr val="tx2"/>
          </a:solidFill>
        </p:spPr>
        <p:txBody>
          <a:bodyPr wrap="square" lIns="0" tIns="0" rIns="0" bIns="0" rtlCol="0" anchor="t">
            <a:spAutoFit/>
          </a:bodyPr>
          <a:lstStyle/>
          <a:p>
            <a:pPr>
              <a:lnSpc>
                <a:spcPts val="7957"/>
              </a:lnSpc>
              <a:spcBef>
                <a:spcPct val="0"/>
              </a:spcBef>
            </a:pPr>
            <a:r>
              <a:rPr lang="en-US" sz="5400" dirty="0">
                <a:solidFill>
                  <a:srgbClr val="FFFFFF"/>
                </a:solidFill>
                <a:latin typeface="Lapture Semibold" panose="00000700000000000000" pitchFamily="50" charset="0"/>
              </a:rPr>
              <a:t>IT Subcommittee</a:t>
            </a:r>
          </a:p>
        </p:txBody>
      </p:sp>
      <p:sp>
        <p:nvSpPr>
          <p:cNvPr id="7" name="TextBox 5">
            <a:extLst>
              <a:ext uri="{FF2B5EF4-FFF2-40B4-BE49-F238E27FC236}">
                <a16:creationId xmlns:a16="http://schemas.microsoft.com/office/drawing/2014/main" id="{585DC089-4DFA-3B35-0D93-215B3BAD1CD3}"/>
              </a:ext>
            </a:extLst>
          </p:cNvPr>
          <p:cNvSpPr txBox="1"/>
          <p:nvPr/>
        </p:nvSpPr>
        <p:spPr>
          <a:xfrm>
            <a:off x="1028699" y="5556484"/>
            <a:ext cx="16230600" cy="909801"/>
          </a:xfrm>
          <a:prstGeom prst="rect">
            <a:avLst/>
          </a:prstGeom>
          <a:solidFill>
            <a:schemeClr val="tx2"/>
          </a:solidFill>
        </p:spPr>
        <p:txBody>
          <a:bodyPr wrap="square" lIns="0" tIns="0" rIns="0" bIns="0" rtlCol="0" anchor="t">
            <a:spAutoFit/>
          </a:bodyPr>
          <a:lstStyle/>
          <a:p>
            <a:pPr marL="457200" indent="-457200">
              <a:lnSpc>
                <a:spcPts val="3499"/>
              </a:lnSpc>
              <a:buFont typeface="Arial" panose="020B0604020202020204" pitchFamily="34" charset="0"/>
              <a:buChar char="•"/>
            </a:pPr>
            <a:r>
              <a:rPr lang="en-US" sz="3500" dirty="0">
                <a:solidFill>
                  <a:srgbClr val="FFFFFF"/>
                </a:solidFill>
                <a:latin typeface="Aptos Serif" panose="02020604070405020304" pitchFamily="18" charset="0"/>
                <a:cs typeface="Aptos Serif" panose="02020604070405020304" pitchFamily="18" charset="0"/>
              </a:rPr>
              <a:t>Responsible for working with the NMDOJ on Portal and making any other relevant technological recommendations</a:t>
            </a:r>
          </a:p>
        </p:txBody>
      </p:sp>
    </p:spTree>
    <p:extLst>
      <p:ext uri="{BB962C8B-B14F-4D97-AF65-F5344CB8AC3E}">
        <p14:creationId xmlns:p14="http://schemas.microsoft.com/office/powerpoint/2010/main" val="2574424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1)" id="{2A4F43DC-F47C-4E27-AA6F-372E1EA361BF}" vid="{F4E23CE0-D087-47E7-BEE7-6FA612E92B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8F110945B5904E8B167C5BC4454051" ma:contentTypeVersion="11" ma:contentTypeDescription="Create a new document." ma:contentTypeScope="" ma:versionID="3f1e28810e22c58643515aabef47e10a">
  <xsd:schema xmlns:xsd="http://www.w3.org/2001/XMLSchema" xmlns:xs="http://www.w3.org/2001/XMLSchema" xmlns:p="http://schemas.microsoft.com/office/2006/metadata/properties" xmlns:ns2="344c6017-a6b6-41d8-a771-7010870ca07f" xmlns:ns3="61a075d5-19df-4339-ad09-12880aa59c0d" targetNamespace="http://schemas.microsoft.com/office/2006/metadata/properties" ma:root="true" ma:fieldsID="01ec80554ae4a43a5f61b87cbb83315f" ns2:_="" ns3:_="">
    <xsd:import namespace="344c6017-a6b6-41d8-a771-7010870ca07f"/>
    <xsd:import namespace="61a075d5-19df-4339-ad09-12880aa59c0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4c6017-a6b6-41d8-a771-7010870ca0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5423ec4-0801-411d-a727-d0179d36177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a075d5-19df-4339-ad09-12880aa59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f388e7a-6910-4ecc-b79e-609aaf7555ab}" ma:internalName="TaxCatchAll" ma:showField="CatchAllData" ma:web="61a075d5-19df-4339-ad09-12880aa59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1a075d5-19df-4339-ad09-12880aa59c0d" xsi:nil="true"/>
    <lcf76f155ced4ddcb4097134ff3c332f xmlns="344c6017-a6b6-41d8-a771-7010870ca0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CF4746-35F7-4FE6-B746-90A3C3B9B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4c6017-a6b6-41d8-a771-7010870ca07f"/>
    <ds:schemaRef ds:uri="61a075d5-19df-4339-ad09-12880aa59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DA8546-CA02-4BAD-8E91-88A8F1AE84D3}">
  <ds:schemaRefs>
    <ds:schemaRef ds:uri="http://schemas.microsoft.com/sharepoint/v3/contenttype/forms"/>
  </ds:schemaRefs>
</ds:datastoreItem>
</file>

<file path=customXml/itemProps3.xml><?xml version="1.0" encoding="utf-8"?>
<ds:datastoreItem xmlns:ds="http://schemas.openxmlformats.org/officeDocument/2006/customXml" ds:itemID="{7BDF5FE4-5DD3-4E48-A068-8306F36E3E12}">
  <ds:schemaRefs>
    <ds:schemaRef ds:uri="344c6017-a6b6-41d8-a771-7010870ca07f"/>
    <ds:schemaRef ds:uri="61a075d5-19df-4339-ad09-12880aa59c0d"/>
    <ds:schemaRef ds:uri="d129e513-1d2e-4e74-a99a-281a775e91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NMDOJ Presentation Template</Template>
  <TotalTime>248</TotalTime>
  <Words>715</Words>
  <Application>Microsoft Office PowerPoint</Application>
  <PresentationFormat>Custom</PresentationFormat>
  <Paragraphs>107</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Lapture Semibold</vt:lpstr>
      <vt:lpstr>Arial</vt:lpstr>
      <vt:lpstr>Aptos</vt:lpstr>
      <vt:lpstr>Courier New</vt:lpstr>
      <vt:lpstr>Aptos Serif</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Kiehne</dc:creator>
  <cp:lastModifiedBy>Padilla, Stephanie</cp:lastModifiedBy>
  <cp:revision>66</cp:revision>
  <dcterms:created xsi:type="dcterms:W3CDTF">2025-01-15T17:46:55Z</dcterms:created>
  <dcterms:modified xsi:type="dcterms:W3CDTF">2026-04-07T03:56:12Z</dcterms:modified>
  <dc:identifier>DAF1rv_UK3I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2023-11-30T22:58:59Z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43dd4baf-de4d-4c97-a79b-3cc58af6fa35</vt:lpwstr>
  </property>
  <property fmtid="{D5CDD505-2E9C-101B-9397-08002B2CF9AE}" pid="7" name="MSIP_Label_defa4170-0d19-0005-0004-bc88714345d2_ActionId">
    <vt:lpwstr>625c629a-1894-48a4-8f0e-014fff31f7d8</vt:lpwstr>
  </property>
  <property fmtid="{D5CDD505-2E9C-101B-9397-08002B2CF9AE}" pid="8" name="MSIP_Label_defa4170-0d19-0005-0004-bc88714345d2_ContentBits">
    <vt:lpwstr>0</vt:lpwstr>
  </property>
  <property fmtid="{D5CDD505-2E9C-101B-9397-08002B2CF9AE}" pid="9" name="ContentTypeId">
    <vt:lpwstr>0x0101009A8F110945B5904E8B167C5BC4454051</vt:lpwstr>
  </property>
  <property fmtid="{D5CDD505-2E9C-101B-9397-08002B2CF9AE}" pid="10" name="MediaServiceImageTags">
    <vt:lpwstr/>
  </property>
</Properties>
</file>