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1" r:id="rId1"/>
  </p:sldMasterIdLst>
  <p:notesMasterIdLst>
    <p:notesMasterId r:id="rId22"/>
  </p:notesMasterIdLst>
  <p:sldIdLst>
    <p:sldId id="256" r:id="rId2"/>
    <p:sldId id="259" r:id="rId3"/>
    <p:sldId id="257" r:id="rId4"/>
    <p:sldId id="258" r:id="rId5"/>
    <p:sldId id="260" r:id="rId6"/>
    <p:sldId id="261" r:id="rId7"/>
    <p:sldId id="268" r:id="rId8"/>
    <p:sldId id="267" r:id="rId9"/>
    <p:sldId id="271" r:id="rId10"/>
    <p:sldId id="270" r:id="rId11"/>
    <p:sldId id="272" r:id="rId12"/>
    <p:sldId id="273" r:id="rId13"/>
    <p:sldId id="262" r:id="rId14"/>
    <p:sldId id="263" r:id="rId15"/>
    <p:sldId id="275" r:id="rId16"/>
    <p:sldId id="276" r:id="rId17"/>
    <p:sldId id="277" r:id="rId18"/>
    <p:sldId id="274" r:id="rId19"/>
    <p:sldId id="269" r:id="rId20"/>
    <p:sldId id="264" r:id="rId2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105" d="100"/>
          <a:sy n="105" d="100"/>
        </p:scale>
        <p:origin x="834"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599577A-BD9D-4F62-B2FE-DE69966BFADA}" type="datetimeFigureOut">
              <a:rPr lang="en-US" smtClean="0"/>
              <a:t>3/20/2026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66D5A84-C892-45B3-8DC6-54BAAA49E4AB}" type="slidenum">
              <a:rPr lang="en-US" smtClean="0"/>
              <a:t>‹#›</a:t>
            </a:fld>
            <a:endParaRPr lang="en-US"/>
          </a:p>
        </p:txBody>
      </p:sp>
    </p:spTree>
    <p:extLst>
      <p:ext uri="{BB962C8B-B14F-4D97-AF65-F5344CB8AC3E}">
        <p14:creationId xmlns:p14="http://schemas.microsoft.com/office/powerpoint/2010/main" val="41348490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Note my use of general terms such as “client,” “survivor,” “mom,” “dad,” “partner,” “abuser,” etc. These terms are used for clarity and anonymity. Survivors’ identities, relationships, and experiences are diverse and complex and my use of these terms is not intended to diminish this.</a:t>
            </a:r>
            <a:endParaRPr lang="en-US" dirty="0"/>
          </a:p>
        </p:txBody>
      </p:sp>
      <p:sp>
        <p:nvSpPr>
          <p:cNvPr id="4" name="Slide Number Placeholder 3"/>
          <p:cNvSpPr>
            <a:spLocks noGrp="1"/>
          </p:cNvSpPr>
          <p:nvPr>
            <p:ph type="sldNum" sz="quarter" idx="5"/>
          </p:nvPr>
        </p:nvSpPr>
        <p:spPr/>
        <p:txBody>
          <a:bodyPr/>
          <a:lstStyle/>
          <a:p>
            <a:fld id="{666D5A84-C892-45B3-8DC6-54BAAA49E4AB}" type="slidenum">
              <a:rPr lang="en-US" smtClean="0"/>
              <a:t>2</a:t>
            </a:fld>
            <a:endParaRPr lang="en-US"/>
          </a:p>
        </p:txBody>
      </p:sp>
    </p:spTree>
    <p:extLst>
      <p:ext uri="{BB962C8B-B14F-4D97-AF65-F5344CB8AC3E}">
        <p14:creationId xmlns:p14="http://schemas.microsoft.com/office/powerpoint/2010/main" val="20142903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66D5A84-C892-45B3-8DC6-54BAAA49E4AB}" type="slidenum">
              <a:rPr lang="en-US" smtClean="0"/>
              <a:t>14</a:t>
            </a:fld>
            <a:endParaRPr lang="en-US"/>
          </a:p>
        </p:txBody>
      </p:sp>
    </p:spTree>
    <p:extLst>
      <p:ext uri="{BB962C8B-B14F-4D97-AF65-F5344CB8AC3E}">
        <p14:creationId xmlns:p14="http://schemas.microsoft.com/office/powerpoint/2010/main" val="298737323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1100051" y="4455620"/>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218AE691-B037-47C7-91AB-FC505380E08A}" type="datetimeFigureOut">
              <a:rPr lang="en-US" smtClean="0"/>
              <a:t>3/20/2026</a:t>
            </a:fld>
            <a:endParaRPr lang="en-US"/>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1640024-4988-40F2-928E-B919118B9D2B}" type="slidenum">
              <a:rPr lang="en-US" smtClean="0"/>
              <a:t>‹#›</a:t>
            </a:fld>
            <a:endParaRPr 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277710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18AE691-B037-47C7-91AB-FC505380E08A}" type="datetimeFigureOut">
              <a:rPr lang="en-US" smtClean="0"/>
              <a:t>3/20/2026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1640024-4988-40F2-928E-B919118B9D2B}" type="slidenum">
              <a:rPr lang="en-US" smtClean="0"/>
              <a:t>‹#›</a:t>
            </a:fld>
            <a:endParaRPr lang="en-US"/>
          </a:p>
        </p:txBody>
      </p:sp>
    </p:spTree>
    <p:extLst>
      <p:ext uri="{BB962C8B-B14F-4D97-AF65-F5344CB8AC3E}">
        <p14:creationId xmlns:p14="http://schemas.microsoft.com/office/powerpoint/2010/main" val="11481504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4778"/>
            <a:ext cx="2628900" cy="575742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414778"/>
            <a:ext cx="7734300" cy="5757422"/>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18AE691-B037-47C7-91AB-FC505380E08A}" type="datetimeFigureOut">
              <a:rPr lang="en-US" smtClean="0"/>
              <a:t>3/20/2026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1640024-4988-40F2-928E-B919118B9D2B}" type="slidenum">
              <a:rPr lang="en-US" smtClean="0"/>
              <a:t>‹#›</a:t>
            </a:fld>
            <a:endParaRPr lang="en-US"/>
          </a:p>
        </p:txBody>
      </p:sp>
    </p:spTree>
    <p:extLst>
      <p:ext uri="{BB962C8B-B14F-4D97-AF65-F5344CB8AC3E}">
        <p14:creationId xmlns:p14="http://schemas.microsoft.com/office/powerpoint/2010/main" val="12439217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marL="0">
              <a:defRPr/>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18AE691-B037-47C7-91AB-FC505380E08A}" type="datetimeFigureOut">
              <a:rPr lang="en-US" smtClean="0"/>
              <a:t>3/20/2026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1640024-4988-40F2-928E-B919118B9D2B}" type="slidenum">
              <a:rPr lang="en-US" smtClean="0"/>
              <a:t>‹#›</a:t>
            </a:fld>
            <a:endParaRPr lang="en-US"/>
          </a:p>
        </p:txBody>
      </p:sp>
    </p:spTree>
    <p:extLst>
      <p:ext uri="{BB962C8B-B14F-4D97-AF65-F5344CB8AC3E}">
        <p14:creationId xmlns:p14="http://schemas.microsoft.com/office/powerpoint/2010/main" val="964006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18AE691-B037-47C7-91AB-FC505380E08A}" type="datetimeFigureOut">
              <a:rPr lang="en-US" smtClean="0"/>
              <a:t>3/20/2026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1640024-4988-40F2-928E-B919118B9D2B}" type="slidenum">
              <a:rPr lang="en-US" smtClean="0"/>
              <a:t>‹#›</a:t>
            </a:fld>
            <a:endParaRPr 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471222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97279" y="1845734"/>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218AE691-B037-47C7-91AB-FC505380E08A}" type="datetimeFigureOut">
              <a:rPr lang="en-US" smtClean="0"/>
              <a:t>3/20/2026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1640024-4988-40F2-928E-B919118B9D2B}" type="slidenum">
              <a:rPr lang="en-US" smtClean="0"/>
              <a:t>‹#›</a:t>
            </a:fld>
            <a:endParaRPr lang="en-US"/>
          </a:p>
        </p:txBody>
      </p:sp>
    </p:spTree>
    <p:extLst>
      <p:ext uri="{BB962C8B-B14F-4D97-AF65-F5344CB8AC3E}">
        <p14:creationId xmlns:p14="http://schemas.microsoft.com/office/powerpoint/2010/main" val="10070989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97280" y="2582334"/>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17920" y="2582334"/>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218AE691-B037-47C7-91AB-FC505380E08A}" type="datetimeFigureOut">
              <a:rPr lang="en-US" smtClean="0"/>
              <a:t>3/20/2026</a:t>
            </a:fld>
            <a:endParaRPr lang="en-US" dirty="0"/>
          </a:p>
        </p:txBody>
      </p:sp>
      <p:sp>
        <p:nvSpPr>
          <p:cNvPr id="8" name="Footer Placeholder 7"/>
          <p:cNvSpPr>
            <a:spLocks noGrp="1"/>
          </p:cNvSpPr>
          <p:nvPr>
            <p:ph type="ftr" sz="quarter" idx="11"/>
          </p:nvPr>
        </p:nvSpPr>
        <p:spPr/>
        <p:txBody>
          <a:bodyPr/>
          <a:lstStyle/>
          <a:p>
            <a:r>
              <a:rPr lang="en-US"/>
              <a:t>SWWomensLaw.org</a:t>
            </a:r>
            <a:endParaRPr lang="en-US" dirty="0"/>
          </a:p>
        </p:txBody>
      </p:sp>
      <p:sp>
        <p:nvSpPr>
          <p:cNvPr id="9" name="Slide Number Placeholder 8"/>
          <p:cNvSpPr>
            <a:spLocks noGrp="1"/>
          </p:cNvSpPr>
          <p:nvPr>
            <p:ph type="sldNum" sz="quarter" idx="12"/>
          </p:nvPr>
        </p:nvSpPr>
        <p:spPr/>
        <p:txBody>
          <a:bodyPr/>
          <a:lstStyle/>
          <a:p>
            <a:fld id="{51640024-4988-40F2-928E-B919118B9D2B}" type="slidenum">
              <a:rPr lang="en-US" smtClean="0"/>
              <a:t>‹#›</a:t>
            </a:fld>
            <a:endParaRPr lang="en-US"/>
          </a:p>
        </p:txBody>
      </p:sp>
    </p:spTree>
    <p:extLst>
      <p:ext uri="{BB962C8B-B14F-4D97-AF65-F5344CB8AC3E}">
        <p14:creationId xmlns:p14="http://schemas.microsoft.com/office/powerpoint/2010/main" val="31169212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218AE691-B037-47C7-91AB-FC505380E08A}" type="datetimeFigureOut">
              <a:rPr lang="en-US" smtClean="0"/>
              <a:t>3/20/2026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1640024-4988-40F2-928E-B919118B9D2B}" type="slidenum">
              <a:rPr lang="en-US" smtClean="0"/>
              <a:t>‹#›</a:t>
            </a:fld>
            <a:endParaRPr lang="en-US"/>
          </a:p>
        </p:txBody>
      </p:sp>
    </p:spTree>
    <p:extLst>
      <p:ext uri="{BB962C8B-B14F-4D97-AF65-F5344CB8AC3E}">
        <p14:creationId xmlns:p14="http://schemas.microsoft.com/office/powerpoint/2010/main" val="40277510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218AE691-B037-47C7-91AB-FC505380E08A}" type="datetimeFigureOut">
              <a:rPr lang="en-US" smtClean="0"/>
              <a:t>3/20/2026</a:t>
            </a:fld>
            <a:endParaRPr lang="en-US"/>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a:p>
        </p:txBody>
      </p:sp>
      <p:sp>
        <p:nvSpPr>
          <p:cNvPr id="9" name="Slide Number Placeholder 8"/>
          <p:cNvSpPr>
            <a:spLocks noGrp="1"/>
          </p:cNvSpPr>
          <p:nvPr>
            <p:ph type="sldNum" sz="quarter" idx="12"/>
          </p:nvPr>
        </p:nvSpPr>
        <p:spPr/>
        <p:txBody>
          <a:bodyPr/>
          <a:lstStyle/>
          <a:p>
            <a:fld id="{51640024-4988-40F2-928E-B919118B9D2B}" type="slidenum">
              <a:rPr lang="en-US" smtClean="0"/>
              <a:t>‹#›</a:t>
            </a:fld>
            <a:endParaRPr lang="en-US"/>
          </a:p>
        </p:txBody>
      </p:sp>
    </p:spTree>
    <p:extLst>
      <p:ext uri="{BB962C8B-B14F-4D97-AF65-F5344CB8AC3E}">
        <p14:creationId xmlns:p14="http://schemas.microsoft.com/office/powerpoint/2010/main" val="35436824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218AE691-B037-47C7-91AB-FC505380E08A}" type="datetimeFigureOut">
              <a:rPr lang="en-US" smtClean="0"/>
              <a:t>3/20/2026</a:t>
            </a:fld>
            <a:endParaRPr lang="en-US"/>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n-US"/>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51640024-4988-40F2-928E-B919118B9D2B}" type="slidenum">
              <a:rPr lang="en-US" smtClean="0"/>
              <a:t>‹#›</a:t>
            </a:fld>
            <a:endParaRPr lang="en-US"/>
          </a:p>
        </p:txBody>
      </p:sp>
    </p:spTree>
    <p:extLst>
      <p:ext uri="{BB962C8B-B14F-4D97-AF65-F5344CB8AC3E}">
        <p14:creationId xmlns:p14="http://schemas.microsoft.com/office/powerpoint/2010/main" val="39687054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264" cy="822960"/>
          </a:xfrm>
        </p:spPr>
        <p:txBody>
          <a:bodyPr lIns="91440" tIns="0" rIns="91440" bIns="0" anchor="b">
            <a:noAutofit/>
          </a:bodyPr>
          <a:lstStyle>
            <a:lvl1pPr>
              <a:defRPr sz="36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5" y="0"/>
            <a:ext cx="12191985" cy="4915076"/>
          </a:xfrm>
          <a:blipFill>
            <a:blip r:embed="rId2"/>
            <a:stretch>
              <a:fillRect/>
            </a:stretch>
          </a:blipFill>
        </p:spPr>
        <p:txBody>
          <a:bodyPr lIns="457200" tIns="457200"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097280" y="5907023"/>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18AE691-B037-47C7-91AB-FC505380E08A}" type="datetimeFigureOut">
              <a:rPr lang="en-US" smtClean="0"/>
              <a:t>3/20/2026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1640024-4988-40F2-928E-B919118B9D2B}" type="slidenum">
              <a:rPr lang="en-US" smtClean="0"/>
              <a:t>‹#›</a:t>
            </a:fld>
            <a:endParaRPr lang="en-US"/>
          </a:p>
        </p:txBody>
      </p:sp>
    </p:spTree>
    <p:extLst>
      <p:ext uri="{BB962C8B-B14F-4D97-AF65-F5344CB8AC3E}">
        <p14:creationId xmlns:p14="http://schemas.microsoft.com/office/powerpoint/2010/main" val="13959314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5"/>
            </a:gs>
            <a:gs pos="50000">
              <a:schemeClr val="bg1">
                <a:tint val="98000"/>
                <a:satMod val="130000"/>
                <a:shade val="90000"/>
                <a:lumMod val="103000"/>
              </a:schemeClr>
            </a:gs>
            <a:gs pos="100000">
              <a:schemeClr val="bg1">
                <a:shade val="63000"/>
                <a:satMod val="120000"/>
              </a:schemeClr>
            </a:gs>
          </a:gsLst>
          <a:lin ang="5400000" scaled="0"/>
          <a:tileRect/>
        </a:gradFill>
        <a:effectLst/>
      </p:bgPr>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9" name="Rectangle 8"/>
          <p:cNvSpPr/>
          <p:nvPr/>
        </p:nvSpPr>
        <p:spPr>
          <a:xfrm>
            <a:off x="0" y="6334316"/>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218AE691-B037-47C7-91AB-FC505380E08A}" type="datetimeFigureOut">
              <a:rPr lang="en-US" smtClean="0"/>
              <a:t>3/20/2026</a:t>
            </a:fld>
            <a:endParaRPr lang="en-US" dirty="0"/>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r>
              <a:rPr lang="en-US"/>
              <a:t>SWWomensLaw.org</a:t>
            </a:r>
            <a:endParaRPr lang="en-US" dirty="0"/>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51640024-4988-40F2-928E-B919118B9D2B}" type="slidenum">
              <a:rPr lang="en-US" smtClean="0"/>
              <a:t>‹#›</a:t>
            </a:fld>
            <a:endParaRPr lang="en-US"/>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11" name="Picture 10" descr="Icon&#10;&#10;Description automatically generated">
            <a:extLst>
              <a:ext uri="{FF2B5EF4-FFF2-40B4-BE49-F238E27FC236}">
                <a16:creationId xmlns:a16="http://schemas.microsoft.com/office/drawing/2014/main" id="{343B6F19-2704-40D5-991F-F7D3DB9D17E5}"/>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0820400" y="4908500"/>
            <a:ext cx="1115269" cy="1392726"/>
          </a:xfrm>
          <a:prstGeom prst="rect">
            <a:avLst/>
          </a:prstGeom>
        </p:spPr>
      </p:pic>
    </p:spTree>
    <p:extLst>
      <p:ext uri="{BB962C8B-B14F-4D97-AF65-F5344CB8AC3E}">
        <p14:creationId xmlns:p14="http://schemas.microsoft.com/office/powerpoint/2010/main" val="250201668"/>
      </p:ext>
    </p:extLst>
  </p:cSld>
  <p:clrMap bg1="lt1" tx1="dk1" bg2="lt2" tx2="dk2" accent1="accent1" accent2="accent2" accent3="accent3" accent4="accent4" accent5="accent5" accent6="accent6" hlink="hlink" folHlink="folHlink"/>
  <p:sldLayoutIdLst>
    <p:sldLayoutId id="2147483702" r:id="rId1"/>
    <p:sldLayoutId id="2147483703" r:id="rId2"/>
    <p:sldLayoutId id="2147483704" r:id="rId3"/>
    <p:sldLayoutId id="2147483705" r:id="rId4"/>
    <p:sldLayoutId id="2147483706" r:id="rId5"/>
    <p:sldLayoutId id="2147483707" r:id="rId6"/>
    <p:sldLayoutId id="2147483708" r:id="rId7"/>
    <p:sldLayoutId id="2147483709" r:id="rId8"/>
    <p:sldLayoutId id="2147483710" r:id="rId9"/>
    <p:sldLayoutId id="2147483711" r:id="rId10"/>
    <p:sldLayoutId id="2147483712" r:id="rId11"/>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microsoft.com/office/2007/relationships/hdphoto" Target="../media/hdphoto1.wdp"/></Relationships>
</file>

<file path=ppt/slides/_rels/slide1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2" Type="http://schemas.openxmlformats.org/officeDocument/2006/relationships/image" Target="../media/image7.sv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D79DEC-1373-4CDE-9B39-595306BDB7D3}"/>
              </a:ext>
            </a:extLst>
          </p:cNvPr>
          <p:cNvSpPr>
            <a:spLocks noGrp="1"/>
          </p:cNvSpPr>
          <p:nvPr>
            <p:ph type="ctrTitle"/>
          </p:nvPr>
        </p:nvSpPr>
        <p:spPr>
          <a:xfrm>
            <a:off x="845492" y="613180"/>
            <a:ext cx="10670650" cy="3566160"/>
          </a:xfrm>
        </p:spPr>
        <p:txBody>
          <a:bodyPr>
            <a:normAutofit/>
          </a:bodyPr>
          <a:lstStyle/>
          <a:p>
            <a:pPr algn="ctr"/>
            <a:r>
              <a:rPr lang="en-US" sz="5400" dirty="0"/>
              <a:t>Centering Survivor Autonomy </a:t>
            </a:r>
            <a:br>
              <a:rPr lang="en-US" sz="5400" dirty="0"/>
            </a:br>
            <a:r>
              <a:rPr lang="en-US" sz="5400" dirty="0"/>
              <a:t>in Legal Advocacy: </a:t>
            </a:r>
            <a:br>
              <a:rPr lang="en-US" sz="5400" dirty="0"/>
            </a:br>
            <a:r>
              <a:rPr lang="en-US" sz="4000" dirty="0"/>
              <a:t>Balancing Safety, Strategy, and Choice</a:t>
            </a:r>
            <a:endParaRPr lang="en-US" sz="4400" dirty="0"/>
          </a:p>
        </p:txBody>
      </p:sp>
      <p:sp>
        <p:nvSpPr>
          <p:cNvPr id="3" name="Subtitle 2">
            <a:extLst>
              <a:ext uri="{FF2B5EF4-FFF2-40B4-BE49-F238E27FC236}">
                <a16:creationId xmlns:a16="http://schemas.microsoft.com/office/drawing/2014/main" id="{EC0E914B-801A-4DB7-8EF7-38BC4AB561FE}"/>
              </a:ext>
            </a:extLst>
          </p:cNvPr>
          <p:cNvSpPr>
            <a:spLocks noGrp="1"/>
          </p:cNvSpPr>
          <p:nvPr>
            <p:ph type="subTitle" idx="1"/>
          </p:nvPr>
        </p:nvSpPr>
        <p:spPr/>
        <p:txBody>
          <a:bodyPr>
            <a:normAutofit/>
          </a:bodyPr>
          <a:lstStyle/>
          <a:p>
            <a:r>
              <a:rPr lang="en-US" sz="2000" dirty="0"/>
              <a:t>Hailey Zock, staff attorney</a:t>
            </a:r>
          </a:p>
          <a:p>
            <a:r>
              <a:rPr lang="en-US" sz="2000" dirty="0"/>
              <a:t>Southwest Women’s Law Center</a:t>
            </a:r>
          </a:p>
        </p:txBody>
      </p:sp>
    </p:spTree>
    <p:extLst>
      <p:ext uri="{BB962C8B-B14F-4D97-AF65-F5344CB8AC3E}">
        <p14:creationId xmlns:p14="http://schemas.microsoft.com/office/powerpoint/2010/main" val="365430891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Many hands raising thumbs up">
            <a:extLst>
              <a:ext uri="{FF2B5EF4-FFF2-40B4-BE49-F238E27FC236}">
                <a16:creationId xmlns:a16="http://schemas.microsoft.com/office/drawing/2014/main" id="{7970A1BC-A4D3-BB86-A77B-D6A7CF8B9D3B}"/>
              </a:ext>
            </a:extLst>
          </p:cNvPr>
          <p:cNvPicPr>
            <a:picLocks noChangeAspect="1"/>
          </p:cNvPicPr>
          <p:nvPr/>
        </p:nvPicPr>
        <p:blipFill>
          <a:blip r:embed="rId2">
            <a:alphaModFix amt="35000"/>
            <a:extLst>
              <a:ext uri="{28A0092B-C50C-407E-A947-70E740481C1C}">
                <a14:useLocalDpi xmlns:a14="http://schemas.microsoft.com/office/drawing/2010/main" val="0"/>
              </a:ext>
            </a:extLst>
          </a:blip>
          <a:stretch>
            <a:fillRect/>
          </a:stretch>
        </p:blipFill>
        <p:spPr>
          <a:xfrm flipH="1">
            <a:off x="1" y="-1799292"/>
            <a:ext cx="12192000" cy="8128000"/>
          </a:xfrm>
          <a:prstGeom prst="rect">
            <a:avLst/>
          </a:prstGeom>
        </p:spPr>
      </p:pic>
      <p:sp>
        <p:nvSpPr>
          <p:cNvPr id="2" name="Title 1">
            <a:extLst>
              <a:ext uri="{FF2B5EF4-FFF2-40B4-BE49-F238E27FC236}">
                <a16:creationId xmlns:a16="http://schemas.microsoft.com/office/drawing/2014/main" id="{B1C1C44F-6187-2677-6278-A189F61538C7}"/>
              </a:ext>
            </a:extLst>
          </p:cNvPr>
          <p:cNvSpPr>
            <a:spLocks noGrp="1"/>
          </p:cNvSpPr>
          <p:nvPr>
            <p:ph type="title"/>
          </p:nvPr>
        </p:nvSpPr>
        <p:spPr/>
        <p:txBody>
          <a:bodyPr/>
          <a:lstStyle/>
          <a:p>
            <a:r>
              <a:rPr lang="en-US" dirty="0"/>
              <a:t>Informed Consent</a:t>
            </a:r>
          </a:p>
        </p:txBody>
      </p:sp>
      <p:sp>
        <p:nvSpPr>
          <p:cNvPr id="3" name="Content Placeholder 2">
            <a:extLst>
              <a:ext uri="{FF2B5EF4-FFF2-40B4-BE49-F238E27FC236}">
                <a16:creationId xmlns:a16="http://schemas.microsoft.com/office/drawing/2014/main" id="{5BA2763D-9AA0-F747-05A8-07A4605A74AF}"/>
              </a:ext>
            </a:extLst>
          </p:cNvPr>
          <p:cNvSpPr>
            <a:spLocks noGrp="1"/>
          </p:cNvSpPr>
          <p:nvPr>
            <p:ph idx="1"/>
          </p:nvPr>
        </p:nvSpPr>
        <p:spPr>
          <a:xfrm>
            <a:off x="1247179" y="2079760"/>
            <a:ext cx="10058400" cy="3770471"/>
          </a:xfrm>
        </p:spPr>
        <p:txBody>
          <a:bodyPr>
            <a:normAutofit/>
          </a:bodyPr>
          <a:lstStyle/>
          <a:p>
            <a:pPr>
              <a:buFont typeface="Wingdings" panose="05000000000000000000" pitchFamily="2" charset="2"/>
              <a:buChar char="§"/>
            </a:pPr>
            <a:r>
              <a:rPr lang="en-US" dirty="0"/>
              <a:t>The client understands their options</a:t>
            </a:r>
          </a:p>
          <a:p>
            <a:pPr>
              <a:buFont typeface="Wingdings" panose="05000000000000000000" pitchFamily="2" charset="2"/>
              <a:buChar char="§"/>
            </a:pPr>
            <a:r>
              <a:rPr lang="en-US" dirty="0"/>
              <a:t>They understand risks and tradeoffs</a:t>
            </a:r>
          </a:p>
          <a:p>
            <a:pPr>
              <a:buFont typeface="Wingdings" panose="05000000000000000000" pitchFamily="2" charset="2"/>
              <a:buChar char="§"/>
            </a:pPr>
            <a:r>
              <a:rPr lang="en-US" dirty="0"/>
              <a:t>They are not being pressured</a:t>
            </a:r>
          </a:p>
          <a:p>
            <a:pPr>
              <a:buFont typeface="Wingdings" panose="05000000000000000000" pitchFamily="2" charset="2"/>
              <a:buChar char="§"/>
            </a:pPr>
            <a:r>
              <a:rPr lang="en-US" dirty="0"/>
              <a:t>They are choosing based on their values and realities</a:t>
            </a:r>
          </a:p>
        </p:txBody>
      </p:sp>
    </p:spTree>
    <p:extLst>
      <p:ext uri="{BB962C8B-B14F-4D97-AF65-F5344CB8AC3E}">
        <p14:creationId xmlns:p14="http://schemas.microsoft.com/office/powerpoint/2010/main" val="302651497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033724-EEEC-317F-974B-0F3F23FCC6FF}"/>
              </a:ext>
            </a:extLst>
          </p:cNvPr>
          <p:cNvSpPr>
            <a:spLocks noGrp="1"/>
          </p:cNvSpPr>
          <p:nvPr>
            <p:ph type="title"/>
          </p:nvPr>
        </p:nvSpPr>
        <p:spPr/>
        <p:txBody>
          <a:bodyPr>
            <a:normAutofit/>
          </a:bodyPr>
          <a:lstStyle/>
          <a:p>
            <a:r>
              <a:rPr lang="en-US" sz="4400" dirty="0"/>
              <a:t>What does this look like in practice?</a:t>
            </a:r>
          </a:p>
        </p:txBody>
      </p:sp>
      <p:sp>
        <p:nvSpPr>
          <p:cNvPr id="3" name="Content Placeholder 2">
            <a:extLst>
              <a:ext uri="{FF2B5EF4-FFF2-40B4-BE49-F238E27FC236}">
                <a16:creationId xmlns:a16="http://schemas.microsoft.com/office/drawing/2014/main" id="{EAB05918-9A7E-4CE5-621B-323BD66A6103}"/>
              </a:ext>
            </a:extLst>
          </p:cNvPr>
          <p:cNvSpPr>
            <a:spLocks noGrp="1"/>
          </p:cNvSpPr>
          <p:nvPr>
            <p:ph idx="1"/>
          </p:nvPr>
        </p:nvSpPr>
        <p:spPr>
          <a:xfrm>
            <a:off x="1097280" y="2158582"/>
            <a:ext cx="10058400" cy="3770471"/>
          </a:xfrm>
        </p:spPr>
        <p:txBody>
          <a:bodyPr>
            <a:normAutofit/>
          </a:bodyPr>
          <a:lstStyle/>
          <a:p>
            <a:pPr marL="0" indent="0">
              <a:buNone/>
            </a:pPr>
            <a:r>
              <a:rPr lang="en-US" b="1" dirty="0"/>
              <a:t>Define your role: </a:t>
            </a:r>
            <a:r>
              <a:rPr lang="en-US" dirty="0"/>
              <a:t>“I am your advocate, I am here to help guide and support you through this process. I will let you know what is legally required and I will give you my advice, but just know I act on your behalf and you make the decisions. I can’t do anything illegal or unethical. But, if there is something I don’t think is a good idea I will advise you as to why, but you can tell me to kick rocks.”</a:t>
            </a:r>
          </a:p>
          <a:p>
            <a:pPr marL="0" indent="0">
              <a:buNone/>
            </a:pPr>
            <a:endParaRPr lang="en-US" dirty="0"/>
          </a:p>
          <a:p>
            <a:pPr marL="0" indent="0">
              <a:buNone/>
            </a:pPr>
            <a:r>
              <a:rPr lang="en-US" b="1" dirty="0"/>
              <a:t>Trust: </a:t>
            </a:r>
            <a:r>
              <a:rPr lang="en-US" dirty="0"/>
              <a:t>“To do the best I can, I need you to trust me and know that I would never judge you.”</a:t>
            </a:r>
          </a:p>
          <a:p>
            <a:pPr lvl="1">
              <a:buFont typeface="Wingdings" panose="05000000000000000000" pitchFamily="2" charset="2"/>
              <a:buChar char="§"/>
            </a:pPr>
            <a:r>
              <a:rPr lang="en-US" dirty="0"/>
              <a:t>Examples: Text messages, lying to providers/police, violating a protection order </a:t>
            </a:r>
          </a:p>
          <a:p>
            <a:endParaRPr lang="en-US" dirty="0"/>
          </a:p>
        </p:txBody>
      </p:sp>
    </p:spTree>
    <p:extLst>
      <p:ext uri="{BB962C8B-B14F-4D97-AF65-F5344CB8AC3E}">
        <p14:creationId xmlns:p14="http://schemas.microsoft.com/office/powerpoint/2010/main" val="224837152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4AE5E4-DEE3-8179-54D8-D665F6073F28}"/>
              </a:ext>
            </a:extLst>
          </p:cNvPr>
          <p:cNvSpPr>
            <a:spLocks noGrp="1"/>
          </p:cNvSpPr>
          <p:nvPr>
            <p:ph type="title"/>
          </p:nvPr>
        </p:nvSpPr>
        <p:spPr/>
        <p:txBody>
          <a:bodyPr>
            <a:normAutofit/>
          </a:bodyPr>
          <a:lstStyle/>
          <a:p>
            <a:r>
              <a:rPr lang="en-US" sz="4400" dirty="0"/>
              <a:t>What does this look like in practice?</a:t>
            </a:r>
          </a:p>
        </p:txBody>
      </p:sp>
      <p:sp>
        <p:nvSpPr>
          <p:cNvPr id="3" name="Content Placeholder 2">
            <a:extLst>
              <a:ext uri="{FF2B5EF4-FFF2-40B4-BE49-F238E27FC236}">
                <a16:creationId xmlns:a16="http://schemas.microsoft.com/office/drawing/2014/main" id="{1A022B57-9516-75DB-DED5-1D9150617346}"/>
              </a:ext>
            </a:extLst>
          </p:cNvPr>
          <p:cNvSpPr>
            <a:spLocks noGrp="1"/>
          </p:cNvSpPr>
          <p:nvPr>
            <p:ph idx="1"/>
          </p:nvPr>
        </p:nvSpPr>
        <p:spPr>
          <a:xfrm>
            <a:off x="1097280" y="2128600"/>
            <a:ext cx="10058400" cy="3980333"/>
          </a:xfrm>
        </p:spPr>
        <p:txBody>
          <a:bodyPr>
            <a:normAutofit lnSpcReduction="10000"/>
          </a:bodyPr>
          <a:lstStyle/>
          <a:p>
            <a:pPr>
              <a:buFont typeface="Wingdings" panose="05000000000000000000" pitchFamily="2" charset="2"/>
              <a:buChar char="§"/>
            </a:pPr>
            <a:r>
              <a:rPr lang="en-US" b="1" dirty="0"/>
              <a:t>Understand their goals: </a:t>
            </a:r>
            <a:r>
              <a:rPr lang="en-US" dirty="0"/>
              <a:t>“If you could get everything you wanted out of these cases, what would that look like for you?”</a:t>
            </a:r>
          </a:p>
          <a:p>
            <a:pPr marL="0" indent="0">
              <a:buNone/>
            </a:pPr>
            <a:endParaRPr lang="en-US" dirty="0"/>
          </a:p>
          <a:p>
            <a:pPr>
              <a:buFont typeface="Wingdings" panose="05000000000000000000" pitchFamily="2" charset="2"/>
              <a:buChar char="§"/>
            </a:pPr>
            <a:r>
              <a:rPr lang="en-US" b="1" dirty="0"/>
              <a:t>Offer options, not directives: </a:t>
            </a:r>
            <a:r>
              <a:rPr lang="en-US" dirty="0"/>
              <a:t>“Here are your options, what feels right for you?”   “You don’t have to make this decision today. You can think it over and reach out with any questions that might pop up.”</a:t>
            </a:r>
          </a:p>
          <a:p>
            <a:pPr lvl="1">
              <a:buFont typeface="Wingdings" panose="05000000000000000000" pitchFamily="2" charset="2"/>
              <a:buChar char="§"/>
            </a:pPr>
            <a:r>
              <a:rPr lang="en-US" dirty="0"/>
              <a:t>Make note of the risks, benefits, tradeoffs of each option</a:t>
            </a:r>
          </a:p>
          <a:p>
            <a:pPr marL="0" indent="0">
              <a:buNone/>
            </a:pPr>
            <a:endParaRPr lang="en-US" dirty="0"/>
          </a:p>
          <a:p>
            <a:pPr>
              <a:buFont typeface="Wingdings" panose="05000000000000000000" pitchFamily="2" charset="2"/>
              <a:buChar char="§"/>
            </a:pPr>
            <a:r>
              <a:rPr lang="en-US" b="1" dirty="0"/>
              <a:t>Use consent-forward language and center survivor expertise: </a:t>
            </a:r>
            <a:r>
              <a:rPr lang="en-US" dirty="0"/>
              <a:t>“You should file for a protection order” vs “Would you like me to talk you through the benefits and limits of protection orders?”</a:t>
            </a:r>
          </a:p>
          <a:p>
            <a:pPr lvl="1">
              <a:buFont typeface="Wingdings" panose="05000000000000000000" pitchFamily="2" charset="2"/>
              <a:buChar char="§"/>
            </a:pPr>
            <a:r>
              <a:rPr lang="en-US" dirty="0"/>
              <a:t>“You know your situation best.”</a:t>
            </a:r>
          </a:p>
          <a:p>
            <a:endParaRPr lang="en-US" dirty="0"/>
          </a:p>
        </p:txBody>
      </p:sp>
    </p:spTree>
    <p:extLst>
      <p:ext uri="{BB962C8B-B14F-4D97-AF65-F5344CB8AC3E}">
        <p14:creationId xmlns:p14="http://schemas.microsoft.com/office/powerpoint/2010/main" val="325433359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863E04-40D1-E882-8582-952E9744EDD1}"/>
              </a:ext>
            </a:extLst>
          </p:cNvPr>
          <p:cNvSpPr>
            <a:spLocks noGrp="1"/>
          </p:cNvSpPr>
          <p:nvPr>
            <p:ph type="title"/>
          </p:nvPr>
        </p:nvSpPr>
        <p:spPr/>
        <p:txBody>
          <a:bodyPr/>
          <a:lstStyle/>
          <a:p>
            <a:r>
              <a:rPr lang="en-US" dirty="0"/>
              <a:t>Case Examples</a:t>
            </a:r>
          </a:p>
        </p:txBody>
      </p:sp>
      <p:sp>
        <p:nvSpPr>
          <p:cNvPr id="3" name="Content Placeholder 2">
            <a:extLst>
              <a:ext uri="{FF2B5EF4-FFF2-40B4-BE49-F238E27FC236}">
                <a16:creationId xmlns:a16="http://schemas.microsoft.com/office/drawing/2014/main" id="{C6D1E8AA-C29C-28C7-3EBE-354202B41D5F}"/>
              </a:ext>
            </a:extLst>
          </p:cNvPr>
          <p:cNvSpPr>
            <a:spLocks noGrp="1"/>
          </p:cNvSpPr>
          <p:nvPr>
            <p:ph idx="1"/>
          </p:nvPr>
        </p:nvSpPr>
        <p:spPr>
          <a:xfrm>
            <a:off x="1097280" y="1903750"/>
            <a:ext cx="10058400" cy="3965343"/>
          </a:xfrm>
        </p:spPr>
        <p:txBody>
          <a:bodyPr>
            <a:normAutofit fontScale="92500" lnSpcReduction="20000"/>
          </a:bodyPr>
          <a:lstStyle/>
          <a:p>
            <a:pPr marL="457200" lvl="0" indent="-457200">
              <a:buFont typeface="+mj-lt"/>
              <a:buAutoNum type="arabicPeriod"/>
            </a:pPr>
            <a:r>
              <a:rPr lang="en-US" dirty="0"/>
              <a:t>A survivor who qualifies for a protection order but does not want one</a:t>
            </a:r>
          </a:p>
          <a:p>
            <a:pPr marL="457200" lvl="0" indent="-457200">
              <a:buFont typeface="+mj-lt"/>
              <a:buAutoNum type="arabicPeriod"/>
            </a:pPr>
            <a:r>
              <a:rPr lang="en-US" dirty="0"/>
              <a:t>A survivor whose parenting plan conflicts with expectations</a:t>
            </a:r>
          </a:p>
          <a:p>
            <a:pPr marL="457200" lvl="0" indent="-457200">
              <a:buFont typeface="+mj-lt"/>
              <a:buAutoNum type="arabicPeriod"/>
            </a:pPr>
            <a:r>
              <a:rPr lang="en-US" dirty="0"/>
              <a:t>A survivor who wants outcomes advocates believe are risky</a:t>
            </a:r>
          </a:p>
          <a:p>
            <a:pPr marL="457200" lvl="0" indent="-457200">
              <a:buFont typeface="+mj-lt"/>
              <a:buAutoNum type="arabicPeriod"/>
            </a:pPr>
            <a:r>
              <a:rPr lang="en-US" dirty="0"/>
              <a:t>A survivor with prior negative experiences with courts, law enforcement, or social services</a:t>
            </a:r>
          </a:p>
          <a:p>
            <a:pPr lvl="0">
              <a:buFont typeface="Wingdings" panose="05000000000000000000" pitchFamily="2" charset="2"/>
              <a:buChar char="§"/>
            </a:pPr>
            <a:endParaRPr lang="en-US" dirty="0"/>
          </a:p>
          <a:p>
            <a:pPr marL="0" lvl="0" indent="0">
              <a:buNone/>
            </a:pPr>
            <a:r>
              <a:rPr lang="en-US" dirty="0"/>
              <a:t>Questions:</a:t>
            </a:r>
          </a:p>
          <a:p>
            <a:pPr lvl="0"/>
            <a:r>
              <a:rPr lang="en-US" dirty="0"/>
              <a:t>What is your instinctive response as an advocate?</a:t>
            </a:r>
          </a:p>
          <a:p>
            <a:pPr lvl="0"/>
            <a:r>
              <a:rPr lang="en-US" dirty="0"/>
              <a:t>Where might autonomy be unintentionally limited?</a:t>
            </a:r>
          </a:p>
          <a:p>
            <a:pPr lvl="0"/>
            <a:r>
              <a:rPr lang="en-US" dirty="0"/>
              <a:t>How can you support choice while still offering informed guidance?</a:t>
            </a:r>
          </a:p>
          <a:p>
            <a:pPr lvl="0"/>
            <a:r>
              <a:rPr lang="en-US" dirty="0"/>
              <a:t>What language reinforces survivor control rather than compliance?</a:t>
            </a:r>
          </a:p>
          <a:p>
            <a:pPr marL="0" lvl="0" indent="0">
              <a:buNone/>
            </a:pPr>
            <a:endParaRPr lang="en-US" dirty="0"/>
          </a:p>
          <a:p>
            <a:endParaRPr lang="en-US" dirty="0"/>
          </a:p>
        </p:txBody>
      </p:sp>
    </p:spTree>
    <p:extLst>
      <p:ext uri="{BB962C8B-B14F-4D97-AF65-F5344CB8AC3E}">
        <p14:creationId xmlns:p14="http://schemas.microsoft.com/office/powerpoint/2010/main" val="334564315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Hands reaching out">
            <a:extLst>
              <a:ext uri="{FF2B5EF4-FFF2-40B4-BE49-F238E27FC236}">
                <a16:creationId xmlns:a16="http://schemas.microsoft.com/office/drawing/2014/main" id="{A15E8AEA-0981-8959-83A2-24CFC109B9F2}"/>
              </a:ext>
            </a:extLst>
          </p:cNvPr>
          <p:cNvPicPr>
            <a:picLocks noChangeAspect="1"/>
          </p:cNvPicPr>
          <p:nvPr/>
        </p:nvPicPr>
        <p:blipFill>
          <a:blip r:embed="rId3">
            <a:alphaModFix amt="50000"/>
            <a:extLst>
              <a:ext uri="{BEBA8EAE-BF5A-486C-A8C5-ECC9F3942E4B}">
                <a14:imgProps xmlns:a14="http://schemas.microsoft.com/office/drawing/2010/main">
                  <a14:imgLayer r:embed="rId4">
                    <a14:imgEffect>
                      <a14:backgroundRemoval t="9980" b="89980" l="1309" r="98782">
                        <a14:foregroundMark x1="7945" y1="39354" x2="1948" y2="43798"/>
                        <a14:foregroundMark x1="1948" y1="43798" x2="6758" y2="46707"/>
                        <a14:foregroundMark x1="6758" y1="46707" x2="5236" y2="43879"/>
                        <a14:foregroundMark x1="1309" y1="39071" x2="1918" y2="47192"/>
                        <a14:foregroundMark x1="98539" y1="35475" x2="91537" y2="39636"/>
                        <a14:foregroundMark x1="91537" y1="39636" x2="92146" y2="46828"/>
                        <a14:foregroundMark x1="92146" y1="46828" x2="98782" y2="44606"/>
                        <a14:foregroundMark x1="98782" y1="44606" x2="96956" y2="42788"/>
                      </a14:backgroundRemoval>
                    </a14:imgEffect>
                  </a14:imgLayer>
                </a14:imgProps>
              </a:ext>
              <a:ext uri="{28A0092B-C50C-407E-A947-70E740481C1C}">
                <a14:useLocalDpi xmlns:a14="http://schemas.microsoft.com/office/drawing/2010/main" val="0"/>
              </a:ext>
            </a:extLst>
          </a:blip>
          <a:stretch>
            <a:fillRect/>
          </a:stretch>
        </p:blipFill>
        <p:spPr>
          <a:xfrm>
            <a:off x="0" y="1003142"/>
            <a:ext cx="12192000" cy="9185138"/>
          </a:xfrm>
          <a:prstGeom prst="rect">
            <a:avLst/>
          </a:prstGeom>
        </p:spPr>
      </p:pic>
      <p:sp>
        <p:nvSpPr>
          <p:cNvPr id="2" name="Title 1">
            <a:extLst>
              <a:ext uri="{FF2B5EF4-FFF2-40B4-BE49-F238E27FC236}">
                <a16:creationId xmlns:a16="http://schemas.microsoft.com/office/drawing/2014/main" id="{730FCF17-7B41-7D03-172A-88A21027C83C}"/>
              </a:ext>
            </a:extLst>
          </p:cNvPr>
          <p:cNvSpPr>
            <a:spLocks noGrp="1"/>
          </p:cNvSpPr>
          <p:nvPr>
            <p:ph type="title"/>
          </p:nvPr>
        </p:nvSpPr>
        <p:spPr/>
        <p:txBody>
          <a:bodyPr>
            <a:normAutofit fontScale="90000"/>
          </a:bodyPr>
          <a:lstStyle/>
          <a:p>
            <a:r>
              <a:rPr lang="en-US" dirty="0"/>
              <a:t>Lessons Learned: </a:t>
            </a:r>
            <a:br>
              <a:rPr lang="en-US" dirty="0"/>
            </a:br>
            <a:r>
              <a:rPr lang="en-US" sz="3600" dirty="0"/>
              <a:t>When Survivors Don’t Want What the System Wants </a:t>
            </a:r>
            <a:endParaRPr lang="en-US" dirty="0"/>
          </a:p>
        </p:txBody>
      </p:sp>
      <p:sp>
        <p:nvSpPr>
          <p:cNvPr id="3" name="Content Placeholder 2">
            <a:extLst>
              <a:ext uri="{FF2B5EF4-FFF2-40B4-BE49-F238E27FC236}">
                <a16:creationId xmlns:a16="http://schemas.microsoft.com/office/drawing/2014/main" id="{75D37494-7BFF-5D4A-6D89-56D89208CA63}"/>
              </a:ext>
            </a:extLst>
          </p:cNvPr>
          <p:cNvSpPr>
            <a:spLocks noGrp="1"/>
          </p:cNvSpPr>
          <p:nvPr>
            <p:ph idx="1"/>
          </p:nvPr>
        </p:nvSpPr>
        <p:spPr>
          <a:xfrm>
            <a:off x="1399032" y="1907417"/>
            <a:ext cx="9235440" cy="3839126"/>
          </a:xfrm>
        </p:spPr>
        <p:txBody>
          <a:bodyPr>
            <a:normAutofit/>
          </a:bodyPr>
          <a:lstStyle/>
          <a:p>
            <a:pPr>
              <a:lnSpc>
                <a:spcPct val="100000"/>
              </a:lnSpc>
              <a:buFont typeface="Wingdings" panose="05000000000000000000" pitchFamily="2" charset="2"/>
              <a:buChar char="§"/>
            </a:pPr>
            <a:r>
              <a:rPr lang="en-US" dirty="0"/>
              <a:t>What survivors have taught me about trust and readiness</a:t>
            </a:r>
          </a:p>
          <a:p>
            <a:pPr lvl="1">
              <a:lnSpc>
                <a:spcPct val="100000"/>
              </a:lnSpc>
              <a:buFont typeface="Wingdings" panose="05000000000000000000" pitchFamily="2" charset="2"/>
              <a:buChar char="§"/>
            </a:pPr>
            <a:r>
              <a:rPr lang="en-US" dirty="0"/>
              <a:t>Trust is built over time</a:t>
            </a:r>
          </a:p>
          <a:p>
            <a:pPr lvl="1">
              <a:lnSpc>
                <a:spcPct val="100000"/>
              </a:lnSpc>
              <a:buFont typeface="Wingdings" panose="05000000000000000000" pitchFamily="2" charset="2"/>
              <a:buChar char="§"/>
            </a:pPr>
            <a:r>
              <a:rPr lang="en-US" dirty="0"/>
              <a:t>Readiness is not linear</a:t>
            </a:r>
          </a:p>
          <a:p>
            <a:pPr lvl="1">
              <a:lnSpc>
                <a:spcPct val="100000"/>
              </a:lnSpc>
              <a:buFont typeface="Wingdings" panose="05000000000000000000" pitchFamily="2" charset="2"/>
              <a:buChar char="§"/>
            </a:pPr>
            <a:r>
              <a:rPr lang="en-US" dirty="0"/>
              <a:t>Hesitation is often protective, not resistant</a:t>
            </a:r>
          </a:p>
          <a:p>
            <a:pPr lvl="1">
              <a:lnSpc>
                <a:spcPct val="100000"/>
              </a:lnSpc>
              <a:buFont typeface="Wingdings" panose="05000000000000000000" pitchFamily="2" charset="2"/>
              <a:buChar char="§"/>
            </a:pPr>
            <a:r>
              <a:rPr lang="en-US" dirty="0"/>
              <a:t>Readiness can shift based on safety, resources, and timing</a:t>
            </a:r>
          </a:p>
          <a:p>
            <a:pPr lvl="1">
              <a:lnSpc>
                <a:spcPct val="100000"/>
              </a:lnSpc>
              <a:buFont typeface="Wingdings" panose="05000000000000000000" pitchFamily="2" charset="2"/>
              <a:buChar char="§"/>
            </a:pPr>
            <a:r>
              <a:rPr lang="en-US" dirty="0"/>
              <a:t>Survivors can change their mind, and that’s okay</a:t>
            </a:r>
          </a:p>
          <a:p>
            <a:pPr lvl="1">
              <a:lnSpc>
                <a:spcPct val="100000"/>
              </a:lnSpc>
              <a:buFont typeface="Wingdings" panose="05000000000000000000" pitchFamily="2" charset="2"/>
              <a:buChar char="§"/>
            </a:pPr>
            <a:r>
              <a:rPr lang="en-US" dirty="0"/>
              <a:t>Flexibility is a strength, not inconsistency</a:t>
            </a:r>
          </a:p>
          <a:p>
            <a:endParaRPr lang="en-US" dirty="0"/>
          </a:p>
        </p:txBody>
      </p:sp>
    </p:spTree>
    <p:extLst>
      <p:ext uri="{BB962C8B-B14F-4D97-AF65-F5344CB8AC3E}">
        <p14:creationId xmlns:p14="http://schemas.microsoft.com/office/powerpoint/2010/main" val="59455277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E3E1EF-6FF1-82D7-80F2-D2FEE7C5D782}"/>
              </a:ext>
            </a:extLst>
          </p:cNvPr>
          <p:cNvSpPr>
            <a:spLocks noGrp="1"/>
          </p:cNvSpPr>
          <p:nvPr>
            <p:ph type="title"/>
          </p:nvPr>
        </p:nvSpPr>
        <p:spPr/>
        <p:txBody>
          <a:bodyPr/>
          <a:lstStyle/>
          <a:p>
            <a:r>
              <a:rPr kumimoji="0" lang="en-US" sz="4300" b="0" i="0" u="none" strike="noStrike" kern="1200" cap="none" spc="-50" normalizeH="0" baseline="0" noProof="0" dirty="0">
                <a:ln>
                  <a:noFill/>
                </a:ln>
                <a:solidFill>
                  <a:prstClr val="black">
                    <a:lumMod val="75000"/>
                    <a:lumOff val="25000"/>
                  </a:prstClr>
                </a:solidFill>
                <a:effectLst/>
                <a:uLnTx/>
                <a:uFillTx/>
                <a:latin typeface="Century Gothic" panose="020F0302020204030204"/>
                <a:ea typeface="+mj-ea"/>
                <a:cs typeface="+mj-cs"/>
              </a:rPr>
              <a:t>Lessons Learned: </a:t>
            </a:r>
            <a:br>
              <a:rPr kumimoji="0" lang="en-US" sz="4300" b="0" i="0" u="none" strike="noStrike" kern="1200" cap="none" spc="-50" normalizeH="0" baseline="0" noProof="0" dirty="0">
                <a:ln>
                  <a:noFill/>
                </a:ln>
                <a:solidFill>
                  <a:prstClr val="black">
                    <a:lumMod val="75000"/>
                    <a:lumOff val="25000"/>
                  </a:prstClr>
                </a:solidFill>
                <a:effectLst/>
                <a:uLnTx/>
                <a:uFillTx/>
                <a:latin typeface="Century Gothic" panose="020F0302020204030204"/>
                <a:ea typeface="+mj-ea"/>
                <a:cs typeface="+mj-cs"/>
              </a:rPr>
            </a:br>
            <a:r>
              <a:rPr kumimoji="0" lang="en-US" sz="3200" b="0" i="0" u="none" strike="noStrike" kern="1200" cap="none" spc="-50" normalizeH="0" baseline="0" noProof="0" dirty="0">
                <a:ln>
                  <a:noFill/>
                </a:ln>
                <a:solidFill>
                  <a:prstClr val="black">
                    <a:lumMod val="75000"/>
                    <a:lumOff val="25000"/>
                  </a:prstClr>
                </a:solidFill>
                <a:effectLst/>
                <a:uLnTx/>
                <a:uFillTx/>
                <a:latin typeface="Century Gothic" panose="020F0302020204030204"/>
                <a:ea typeface="+mj-ea"/>
                <a:cs typeface="+mj-cs"/>
              </a:rPr>
              <a:t>When Survivors Don’t Want What the System Wants </a:t>
            </a:r>
            <a:endParaRPr lang="en-US" dirty="0"/>
          </a:p>
        </p:txBody>
      </p:sp>
      <p:sp>
        <p:nvSpPr>
          <p:cNvPr id="3" name="Content Placeholder 2">
            <a:extLst>
              <a:ext uri="{FF2B5EF4-FFF2-40B4-BE49-F238E27FC236}">
                <a16:creationId xmlns:a16="http://schemas.microsoft.com/office/drawing/2014/main" id="{99B932C7-D8A9-D8FA-61C5-FB49F0C0A3F7}"/>
              </a:ext>
            </a:extLst>
          </p:cNvPr>
          <p:cNvSpPr>
            <a:spLocks noGrp="1"/>
          </p:cNvSpPr>
          <p:nvPr>
            <p:ph idx="1"/>
          </p:nvPr>
        </p:nvSpPr>
        <p:spPr>
          <a:xfrm>
            <a:off x="1316736" y="1993392"/>
            <a:ext cx="9838944" cy="3875702"/>
          </a:xfrm>
        </p:spPr>
        <p:txBody>
          <a:bodyPr/>
          <a:lstStyle/>
          <a:p>
            <a:pPr>
              <a:lnSpc>
                <a:spcPct val="100000"/>
              </a:lnSpc>
              <a:buFont typeface="Wingdings" panose="05000000000000000000" pitchFamily="2" charset="2"/>
              <a:buChar char="§"/>
            </a:pPr>
            <a:r>
              <a:rPr lang="en-US" dirty="0"/>
              <a:t>Why “success” looks different for different survivors</a:t>
            </a:r>
          </a:p>
          <a:p>
            <a:pPr lvl="1">
              <a:lnSpc>
                <a:spcPct val="100000"/>
              </a:lnSpc>
              <a:buFont typeface="Wingdings" panose="05000000000000000000" pitchFamily="2" charset="2"/>
              <a:buChar char="§"/>
            </a:pPr>
            <a:r>
              <a:rPr lang="en-US" dirty="0"/>
              <a:t>Success is not one-size-fits-all</a:t>
            </a:r>
          </a:p>
          <a:p>
            <a:pPr lvl="1">
              <a:lnSpc>
                <a:spcPct val="100000"/>
              </a:lnSpc>
              <a:buFont typeface="Wingdings" panose="05000000000000000000" pitchFamily="2" charset="2"/>
              <a:buChar char="§"/>
            </a:pPr>
            <a:r>
              <a:rPr lang="en-US" dirty="0"/>
              <a:t>Legal outcomes ≠ survivor well-being</a:t>
            </a:r>
          </a:p>
          <a:p>
            <a:pPr lvl="1">
              <a:lnSpc>
                <a:spcPct val="100000"/>
              </a:lnSpc>
              <a:buFont typeface="Wingdings" panose="05000000000000000000" pitchFamily="2" charset="2"/>
              <a:buChar char="§"/>
            </a:pPr>
            <a:r>
              <a:rPr lang="en-US" dirty="0"/>
              <a:t>Stability, safety, and autonomy matter</a:t>
            </a:r>
          </a:p>
          <a:p>
            <a:pPr lvl="1">
              <a:lnSpc>
                <a:spcPct val="100000"/>
              </a:lnSpc>
              <a:buFont typeface="Wingdings" panose="05000000000000000000" pitchFamily="2" charset="2"/>
              <a:buChar char="§"/>
            </a:pPr>
            <a:r>
              <a:rPr lang="en-US" dirty="0"/>
              <a:t>Survivors define their own goals</a:t>
            </a:r>
          </a:p>
          <a:p>
            <a:pPr lvl="2">
              <a:lnSpc>
                <a:spcPct val="100000"/>
              </a:lnSpc>
              <a:buFont typeface="Wingdings" panose="05000000000000000000" pitchFamily="2" charset="2"/>
              <a:buChar char="§"/>
            </a:pPr>
            <a:r>
              <a:rPr lang="en-US" dirty="0"/>
              <a:t>Pushing your own goals can cause issues</a:t>
            </a:r>
          </a:p>
          <a:p>
            <a:endParaRPr lang="en-US" dirty="0"/>
          </a:p>
        </p:txBody>
      </p:sp>
      <p:pic>
        <p:nvPicPr>
          <p:cNvPr id="5" name="Picture 4" descr="An arrow hitting a bull's eye target">
            <a:extLst>
              <a:ext uri="{FF2B5EF4-FFF2-40B4-BE49-F238E27FC236}">
                <a16:creationId xmlns:a16="http://schemas.microsoft.com/office/drawing/2014/main" id="{6BB1BEE0-5152-CA82-6DBC-BDADC5F315F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21196" y="2692146"/>
            <a:ext cx="3346704" cy="3346704"/>
          </a:xfrm>
          <a:prstGeom prst="rect">
            <a:avLst/>
          </a:prstGeom>
        </p:spPr>
      </p:pic>
    </p:spTree>
    <p:extLst>
      <p:ext uri="{BB962C8B-B14F-4D97-AF65-F5344CB8AC3E}">
        <p14:creationId xmlns:p14="http://schemas.microsoft.com/office/powerpoint/2010/main" val="86105210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FCAA7D-6FB8-F5F7-B299-542FC16AB4B4}"/>
              </a:ext>
            </a:extLst>
          </p:cNvPr>
          <p:cNvSpPr>
            <a:spLocks noGrp="1"/>
          </p:cNvSpPr>
          <p:nvPr>
            <p:ph type="title"/>
          </p:nvPr>
        </p:nvSpPr>
        <p:spPr/>
        <p:txBody>
          <a:bodyPr/>
          <a:lstStyle/>
          <a:p>
            <a:r>
              <a:rPr kumimoji="0" lang="en-US" sz="4300" b="0" i="0" u="none" strike="noStrike" kern="1200" cap="none" spc="-50" normalizeH="0" baseline="0" noProof="0" dirty="0">
                <a:ln>
                  <a:noFill/>
                </a:ln>
                <a:solidFill>
                  <a:prstClr val="black">
                    <a:lumMod val="75000"/>
                    <a:lumOff val="25000"/>
                  </a:prstClr>
                </a:solidFill>
                <a:effectLst/>
                <a:uLnTx/>
                <a:uFillTx/>
                <a:latin typeface="Century Gothic" panose="020F0302020204030204"/>
                <a:ea typeface="+mj-ea"/>
                <a:cs typeface="+mj-cs"/>
              </a:rPr>
              <a:t>Lessons Learned: </a:t>
            </a:r>
            <a:br>
              <a:rPr kumimoji="0" lang="en-US" sz="4300" b="0" i="0" u="none" strike="noStrike" kern="1200" cap="none" spc="-50" normalizeH="0" baseline="0" noProof="0" dirty="0">
                <a:ln>
                  <a:noFill/>
                </a:ln>
                <a:solidFill>
                  <a:prstClr val="black">
                    <a:lumMod val="75000"/>
                    <a:lumOff val="25000"/>
                  </a:prstClr>
                </a:solidFill>
                <a:effectLst/>
                <a:uLnTx/>
                <a:uFillTx/>
                <a:latin typeface="Century Gothic" panose="020F0302020204030204"/>
                <a:ea typeface="+mj-ea"/>
                <a:cs typeface="+mj-cs"/>
              </a:rPr>
            </a:br>
            <a:r>
              <a:rPr kumimoji="0" lang="en-US" sz="3200" b="0" i="0" u="none" strike="noStrike" kern="1200" cap="none" spc="-50" normalizeH="0" baseline="0" noProof="0" dirty="0">
                <a:ln>
                  <a:noFill/>
                </a:ln>
                <a:solidFill>
                  <a:prstClr val="black">
                    <a:lumMod val="75000"/>
                    <a:lumOff val="25000"/>
                  </a:prstClr>
                </a:solidFill>
                <a:effectLst/>
                <a:uLnTx/>
                <a:uFillTx/>
                <a:latin typeface="Century Gothic" panose="020F0302020204030204"/>
                <a:ea typeface="+mj-ea"/>
                <a:cs typeface="+mj-cs"/>
              </a:rPr>
              <a:t>When Survivors Don’t Want What the System Wants </a:t>
            </a:r>
            <a:endParaRPr lang="en-US" dirty="0"/>
          </a:p>
        </p:txBody>
      </p:sp>
      <p:sp>
        <p:nvSpPr>
          <p:cNvPr id="3" name="Content Placeholder 2">
            <a:extLst>
              <a:ext uri="{FF2B5EF4-FFF2-40B4-BE49-F238E27FC236}">
                <a16:creationId xmlns:a16="http://schemas.microsoft.com/office/drawing/2014/main" id="{0EC0B641-D5A3-2D3B-5E03-5BE434AA5CC6}"/>
              </a:ext>
            </a:extLst>
          </p:cNvPr>
          <p:cNvSpPr>
            <a:spLocks noGrp="1"/>
          </p:cNvSpPr>
          <p:nvPr>
            <p:ph idx="1"/>
          </p:nvPr>
        </p:nvSpPr>
        <p:spPr/>
        <p:txBody>
          <a:bodyPr/>
          <a:lstStyle/>
          <a:p>
            <a:pPr>
              <a:lnSpc>
                <a:spcPct val="100000"/>
              </a:lnSpc>
              <a:buFont typeface="Wingdings" panose="05000000000000000000" pitchFamily="2" charset="2"/>
              <a:buChar char="§"/>
            </a:pPr>
            <a:r>
              <a:rPr lang="en-US" dirty="0"/>
              <a:t>How to communicate and advocate for survivor choices within legal systems</a:t>
            </a:r>
          </a:p>
          <a:p>
            <a:pPr lvl="1">
              <a:lnSpc>
                <a:spcPct val="100000"/>
              </a:lnSpc>
              <a:buFont typeface="Wingdings" panose="05000000000000000000" pitchFamily="2" charset="2"/>
              <a:buChar char="§"/>
            </a:pPr>
            <a:r>
              <a:rPr lang="en-US" dirty="0"/>
              <a:t>Translate survivor choices into system-recognized language</a:t>
            </a:r>
          </a:p>
          <a:p>
            <a:pPr lvl="1">
              <a:lnSpc>
                <a:spcPct val="100000"/>
              </a:lnSpc>
              <a:buFont typeface="Wingdings" panose="05000000000000000000" pitchFamily="2" charset="2"/>
              <a:buChar char="§"/>
            </a:pPr>
            <a:r>
              <a:rPr lang="en-US" dirty="0"/>
              <a:t>Highlight survivor insight and lived experience</a:t>
            </a:r>
          </a:p>
          <a:p>
            <a:pPr lvl="1">
              <a:lnSpc>
                <a:spcPct val="100000"/>
              </a:lnSpc>
              <a:buFont typeface="Wingdings" panose="05000000000000000000" pitchFamily="2" charset="2"/>
              <a:buChar char="§"/>
            </a:pPr>
            <a:r>
              <a:rPr lang="en-US" dirty="0"/>
              <a:t>Document decisions as informed and intentional</a:t>
            </a:r>
          </a:p>
          <a:p>
            <a:pPr>
              <a:lnSpc>
                <a:spcPct val="100000"/>
              </a:lnSpc>
              <a:buFont typeface="Wingdings" panose="05000000000000000000" pitchFamily="2" charset="2"/>
              <a:buChar char="§"/>
            </a:pPr>
            <a:r>
              <a:rPr lang="en-US" dirty="0"/>
              <a:t>Strategies for pushing back, professionally, against paternalism in courts and agencies</a:t>
            </a:r>
          </a:p>
          <a:p>
            <a:pPr lvl="1">
              <a:lnSpc>
                <a:spcPct val="100000"/>
              </a:lnSpc>
              <a:buFont typeface="Wingdings" panose="05000000000000000000" pitchFamily="2" charset="2"/>
              <a:buChar char="§"/>
            </a:pPr>
            <a:r>
              <a:rPr lang="en-US" dirty="0"/>
              <a:t>Reframe autonomy as safety strategy and emphasize thoughtful decision making</a:t>
            </a:r>
          </a:p>
          <a:p>
            <a:pPr lvl="1">
              <a:lnSpc>
                <a:spcPct val="100000"/>
              </a:lnSpc>
              <a:buFont typeface="Wingdings" panose="05000000000000000000" pitchFamily="2" charset="2"/>
              <a:buChar char="§"/>
            </a:pPr>
            <a:r>
              <a:rPr lang="en-US" dirty="0"/>
              <a:t>Validate court concerns, then redirect</a:t>
            </a:r>
          </a:p>
          <a:p>
            <a:pPr lvl="1">
              <a:lnSpc>
                <a:spcPct val="100000"/>
              </a:lnSpc>
              <a:buFont typeface="Wingdings" panose="05000000000000000000" pitchFamily="2" charset="2"/>
              <a:buChar char="§"/>
            </a:pPr>
            <a:r>
              <a:rPr lang="en-US" dirty="0"/>
              <a:t>Use neutral, system-aligned language</a:t>
            </a:r>
          </a:p>
          <a:p>
            <a:pPr lvl="1">
              <a:lnSpc>
                <a:spcPct val="100000"/>
              </a:lnSpc>
              <a:buFont typeface="Wingdings" panose="05000000000000000000" pitchFamily="2" charset="2"/>
              <a:buChar char="§"/>
            </a:pPr>
            <a:r>
              <a:rPr lang="en-US" dirty="0"/>
              <a:t>Avoid direct confrontation, focus on framing</a:t>
            </a:r>
          </a:p>
          <a:p>
            <a:endParaRPr lang="en-US" dirty="0"/>
          </a:p>
        </p:txBody>
      </p:sp>
    </p:spTree>
    <p:extLst>
      <p:ext uri="{BB962C8B-B14F-4D97-AF65-F5344CB8AC3E}">
        <p14:creationId xmlns:p14="http://schemas.microsoft.com/office/powerpoint/2010/main" val="338637261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B5FA0F-2118-5E46-B310-80409C5DADC6}"/>
              </a:ext>
            </a:extLst>
          </p:cNvPr>
          <p:cNvSpPr>
            <a:spLocks noGrp="1"/>
          </p:cNvSpPr>
          <p:nvPr>
            <p:ph type="title"/>
          </p:nvPr>
        </p:nvSpPr>
        <p:spPr/>
        <p:txBody>
          <a:bodyPr/>
          <a:lstStyle/>
          <a:p>
            <a:r>
              <a:rPr kumimoji="0" lang="en-US" sz="4300" b="0" i="0" u="none" strike="noStrike" kern="1200" cap="none" spc="-50" normalizeH="0" baseline="0" noProof="0" dirty="0">
                <a:ln>
                  <a:noFill/>
                </a:ln>
                <a:solidFill>
                  <a:prstClr val="black">
                    <a:lumMod val="75000"/>
                    <a:lumOff val="25000"/>
                  </a:prstClr>
                </a:solidFill>
                <a:effectLst/>
                <a:uLnTx/>
                <a:uFillTx/>
                <a:latin typeface="Century Gothic" panose="020F0302020204030204"/>
                <a:ea typeface="+mj-ea"/>
                <a:cs typeface="+mj-cs"/>
              </a:rPr>
              <a:t>Lessons Learned: </a:t>
            </a:r>
            <a:br>
              <a:rPr kumimoji="0" lang="en-US" sz="4300" b="0" i="0" u="none" strike="noStrike" kern="1200" cap="none" spc="-50" normalizeH="0" baseline="0" noProof="0" dirty="0">
                <a:ln>
                  <a:noFill/>
                </a:ln>
                <a:solidFill>
                  <a:prstClr val="black">
                    <a:lumMod val="75000"/>
                    <a:lumOff val="25000"/>
                  </a:prstClr>
                </a:solidFill>
                <a:effectLst/>
                <a:uLnTx/>
                <a:uFillTx/>
                <a:latin typeface="Century Gothic" panose="020F0302020204030204"/>
                <a:ea typeface="+mj-ea"/>
                <a:cs typeface="+mj-cs"/>
              </a:rPr>
            </a:br>
            <a:r>
              <a:rPr kumimoji="0" lang="en-US" sz="3200" b="0" i="0" u="none" strike="noStrike" kern="1200" cap="none" spc="-50" normalizeH="0" baseline="0" noProof="0" dirty="0">
                <a:ln>
                  <a:noFill/>
                </a:ln>
                <a:solidFill>
                  <a:prstClr val="black">
                    <a:lumMod val="75000"/>
                    <a:lumOff val="25000"/>
                  </a:prstClr>
                </a:solidFill>
                <a:effectLst/>
                <a:uLnTx/>
                <a:uFillTx/>
                <a:latin typeface="Century Gothic" panose="020F0302020204030204"/>
                <a:ea typeface="+mj-ea"/>
                <a:cs typeface="+mj-cs"/>
              </a:rPr>
              <a:t>When Survivors Don’t Want What the System Wants </a:t>
            </a:r>
            <a:endParaRPr lang="en-US" dirty="0"/>
          </a:p>
        </p:txBody>
      </p:sp>
      <p:sp>
        <p:nvSpPr>
          <p:cNvPr id="3" name="Content Placeholder 2">
            <a:extLst>
              <a:ext uri="{FF2B5EF4-FFF2-40B4-BE49-F238E27FC236}">
                <a16:creationId xmlns:a16="http://schemas.microsoft.com/office/drawing/2014/main" id="{D4F2DC7C-CAD1-88CE-84BC-4499EE1EF1C0}"/>
              </a:ext>
            </a:extLst>
          </p:cNvPr>
          <p:cNvSpPr>
            <a:spLocks noGrp="1"/>
          </p:cNvSpPr>
          <p:nvPr>
            <p:ph idx="1"/>
          </p:nvPr>
        </p:nvSpPr>
        <p:spPr/>
        <p:txBody>
          <a:bodyPr/>
          <a:lstStyle/>
          <a:p>
            <a:pPr marL="91440" marR="0" lvl="0" indent="-91440" algn="l" defTabSz="914400" rtl="0" eaLnBrk="1" fontAlgn="auto" latinLnBrk="0" hangingPunct="1">
              <a:lnSpc>
                <a:spcPct val="100000"/>
              </a:lnSpc>
              <a:spcBef>
                <a:spcPts val="1200"/>
              </a:spcBef>
              <a:spcAft>
                <a:spcPts val="200"/>
              </a:spcAft>
              <a:buClr>
                <a:srgbClr val="4FB797"/>
              </a:buClr>
              <a:buSzPct val="100000"/>
              <a:buFont typeface="Wingdings" panose="05000000000000000000" pitchFamily="2" charset="2"/>
              <a:buChar char="§"/>
              <a:tabLst/>
              <a:defRPr/>
            </a:pPr>
            <a:r>
              <a:rPr kumimoji="0" lang="en-US" sz="2000" b="0" i="0" u="none" strike="noStrike" kern="1200" cap="none" spc="0" normalizeH="0" baseline="0" noProof="0" dirty="0">
                <a:ln>
                  <a:noFill/>
                </a:ln>
                <a:solidFill>
                  <a:prstClr val="black">
                    <a:lumMod val="75000"/>
                    <a:lumOff val="25000"/>
                  </a:prstClr>
                </a:solidFill>
                <a:effectLst/>
                <a:uLnTx/>
                <a:uFillTx/>
                <a:latin typeface="Century Gothic" panose="020F0302020204030204"/>
                <a:ea typeface="+mn-ea"/>
                <a:cs typeface="+mn-cs"/>
              </a:rPr>
              <a:t>What to do when clients are ordered by the Court to do things they don’t want to (ex: social services)</a:t>
            </a:r>
          </a:p>
          <a:p>
            <a:pPr lvl="1" indent="-91440">
              <a:lnSpc>
                <a:spcPct val="100000"/>
              </a:lnSpc>
              <a:spcBef>
                <a:spcPts val="1200"/>
              </a:spcBef>
              <a:spcAft>
                <a:spcPts val="200"/>
              </a:spcAft>
              <a:buClr>
                <a:srgbClr val="4FB797"/>
              </a:buClr>
              <a:buSzPct val="100000"/>
              <a:buFont typeface="Wingdings" panose="05000000000000000000" pitchFamily="2" charset="2"/>
              <a:buChar char="§"/>
              <a:defRPr/>
            </a:pPr>
            <a:r>
              <a:rPr lang="en-US" dirty="0">
                <a:solidFill>
                  <a:prstClr val="black">
                    <a:lumMod val="75000"/>
                    <a:lumOff val="25000"/>
                  </a:prstClr>
                </a:solidFill>
                <a:latin typeface="Century Gothic" panose="020F0302020204030204"/>
              </a:rPr>
              <a:t>Acknowledge limits of court authority vs survivor autonomy</a:t>
            </a:r>
          </a:p>
          <a:p>
            <a:pPr lvl="1" indent="-91440">
              <a:lnSpc>
                <a:spcPct val="100000"/>
              </a:lnSpc>
              <a:spcBef>
                <a:spcPts val="1200"/>
              </a:spcBef>
              <a:spcAft>
                <a:spcPts val="200"/>
              </a:spcAft>
              <a:buClr>
                <a:srgbClr val="4FB797"/>
              </a:buClr>
              <a:buSzPct val="100000"/>
              <a:buFont typeface="Wingdings" panose="05000000000000000000" pitchFamily="2" charset="2"/>
              <a:buChar char="§"/>
              <a:defRPr/>
            </a:pPr>
            <a:r>
              <a:rPr lang="en-US" dirty="0">
                <a:solidFill>
                  <a:prstClr val="black">
                    <a:lumMod val="75000"/>
                    <a:lumOff val="25000"/>
                  </a:prstClr>
                </a:solidFill>
                <a:latin typeface="Century Gothic" panose="020F0302020204030204"/>
              </a:rPr>
              <a:t>Help survivors understand what is required vs flexible</a:t>
            </a:r>
          </a:p>
          <a:p>
            <a:pPr lvl="1" indent="-91440">
              <a:lnSpc>
                <a:spcPct val="100000"/>
              </a:lnSpc>
              <a:spcBef>
                <a:spcPts val="1200"/>
              </a:spcBef>
              <a:spcAft>
                <a:spcPts val="200"/>
              </a:spcAft>
              <a:buClr>
                <a:srgbClr val="4FB797"/>
              </a:buClr>
              <a:buSzPct val="100000"/>
              <a:buFont typeface="Wingdings" panose="05000000000000000000" pitchFamily="2" charset="2"/>
              <a:buChar char="§"/>
              <a:defRPr/>
            </a:pPr>
            <a:r>
              <a:rPr lang="en-US" dirty="0">
                <a:solidFill>
                  <a:prstClr val="black">
                    <a:lumMod val="75000"/>
                    <a:lumOff val="25000"/>
                  </a:prstClr>
                </a:solidFill>
                <a:latin typeface="Century Gothic" panose="020F0302020204030204"/>
              </a:rPr>
              <a:t>Explore ways to comply while minimizing harm</a:t>
            </a:r>
          </a:p>
          <a:p>
            <a:pPr lvl="1" indent="-91440">
              <a:lnSpc>
                <a:spcPct val="100000"/>
              </a:lnSpc>
              <a:spcBef>
                <a:spcPts val="1200"/>
              </a:spcBef>
              <a:spcAft>
                <a:spcPts val="200"/>
              </a:spcAft>
              <a:buClr>
                <a:srgbClr val="4FB797"/>
              </a:buClr>
              <a:buSzPct val="100000"/>
              <a:buFont typeface="Wingdings" panose="05000000000000000000" pitchFamily="2" charset="2"/>
              <a:buChar char="§"/>
              <a:defRPr/>
            </a:pPr>
            <a:r>
              <a:rPr lang="en-US" dirty="0">
                <a:solidFill>
                  <a:prstClr val="black">
                    <a:lumMod val="75000"/>
                    <a:lumOff val="25000"/>
                  </a:prstClr>
                </a:solidFill>
                <a:latin typeface="Century Gothic" panose="020F0302020204030204"/>
              </a:rPr>
              <a:t>Maintain transparency about consequences</a:t>
            </a:r>
          </a:p>
          <a:p>
            <a:pPr lvl="1" indent="-91440">
              <a:lnSpc>
                <a:spcPct val="100000"/>
              </a:lnSpc>
              <a:spcBef>
                <a:spcPts val="1200"/>
              </a:spcBef>
              <a:spcAft>
                <a:spcPts val="200"/>
              </a:spcAft>
              <a:buClr>
                <a:srgbClr val="4FB797"/>
              </a:buClr>
              <a:buSzPct val="100000"/>
              <a:buFont typeface="Wingdings" panose="05000000000000000000" pitchFamily="2" charset="2"/>
              <a:buChar char="§"/>
              <a:defRPr/>
            </a:pPr>
            <a:r>
              <a:rPr lang="en-US" dirty="0">
                <a:solidFill>
                  <a:prstClr val="black">
                    <a:lumMod val="75000"/>
                    <a:lumOff val="25000"/>
                  </a:prstClr>
                </a:solidFill>
                <a:latin typeface="Century Gothic" panose="020F0302020204030204"/>
              </a:rPr>
              <a:t>Continue to center survivor voice and dignity</a:t>
            </a:r>
            <a:endParaRPr kumimoji="0" lang="en-US" b="0" i="0" u="none" strike="noStrike" kern="1200" cap="none" spc="0" normalizeH="0" baseline="0" noProof="0" dirty="0">
              <a:ln>
                <a:noFill/>
              </a:ln>
              <a:solidFill>
                <a:prstClr val="black">
                  <a:lumMod val="75000"/>
                  <a:lumOff val="25000"/>
                </a:prstClr>
              </a:solidFill>
              <a:effectLst/>
              <a:uLnTx/>
              <a:uFillTx/>
              <a:latin typeface="Century Gothic" panose="020F0302020204030204"/>
              <a:ea typeface="+mn-ea"/>
              <a:cs typeface="+mn-cs"/>
            </a:endParaRPr>
          </a:p>
          <a:p>
            <a:endParaRPr lang="en-US" dirty="0"/>
          </a:p>
        </p:txBody>
      </p:sp>
      <p:pic>
        <p:nvPicPr>
          <p:cNvPr id="5" name="Picture 4" descr="Woman leaning by the stairs">
            <a:extLst>
              <a:ext uri="{FF2B5EF4-FFF2-40B4-BE49-F238E27FC236}">
                <a16:creationId xmlns:a16="http://schemas.microsoft.com/office/drawing/2014/main" id="{2F1D0623-78B9-C431-7293-3C404CDFC8B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48575" y="3314699"/>
            <a:ext cx="4286250" cy="2857500"/>
          </a:xfrm>
          <a:prstGeom prst="rect">
            <a:avLst/>
          </a:prstGeom>
        </p:spPr>
      </p:pic>
    </p:spTree>
    <p:extLst>
      <p:ext uri="{BB962C8B-B14F-4D97-AF65-F5344CB8AC3E}">
        <p14:creationId xmlns:p14="http://schemas.microsoft.com/office/powerpoint/2010/main" val="11852189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Close up of checklist">
            <a:extLst>
              <a:ext uri="{FF2B5EF4-FFF2-40B4-BE49-F238E27FC236}">
                <a16:creationId xmlns:a16="http://schemas.microsoft.com/office/drawing/2014/main" id="{7F2F51D7-E72D-779E-3390-4BBA71924C81}"/>
              </a:ext>
            </a:extLst>
          </p:cNvPr>
          <p:cNvPicPr>
            <a:picLocks noChangeAspect="1"/>
          </p:cNvPicPr>
          <p:nvPr/>
        </p:nvPicPr>
        <p:blipFill>
          <a:blip r:embed="rId2">
            <a:alphaModFix amt="35000"/>
            <a:extLst>
              <a:ext uri="{28A0092B-C50C-407E-A947-70E740481C1C}">
                <a14:useLocalDpi xmlns:a14="http://schemas.microsoft.com/office/drawing/2010/main" val="0"/>
              </a:ext>
            </a:extLst>
          </a:blip>
          <a:stretch>
            <a:fillRect/>
          </a:stretch>
        </p:blipFill>
        <p:spPr>
          <a:xfrm>
            <a:off x="0" y="-1793875"/>
            <a:ext cx="12192000" cy="8128000"/>
          </a:xfrm>
          <a:prstGeom prst="rect">
            <a:avLst/>
          </a:prstGeom>
        </p:spPr>
      </p:pic>
      <p:sp>
        <p:nvSpPr>
          <p:cNvPr id="2" name="Title 1">
            <a:extLst>
              <a:ext uri="{FF2B5EF4-FFF2-40B4-BE49-F238E27FC236}">
                <a16:creationId xmlns:a16="http://schemas.microsoft.com/office/drawing/2014/main" id="{024F6A47-4B90-644B-45EF-5B2389AB842C}"/>
              </a:ext>
            </a:extLst>
          </p:cNvPr>
          <p:cNvSpPr>
            <a:spLocks noGrp="1"/>
          </p:cNvSpPr>
          <p:nvPr>
            <p:ph type="title"/>
          </p:nvPr>
        </p:nvSpPr>
        <p:spPr/>
        <p:txBody>
          <a:bodyPr/>
          <a:lstStyle/>
          <a:p>
            <a:r>
              <a:rPr lang="en-US" dirty="0"/>
              <a:t>The Autonomy Checklist</a:t>
            </a:r>
          </a:p>
        </p:txBody>
      </p:sp>
      <p:sp>
        <p:nvSpPr>
          <p:cNvPr id="3" name="Content Placeholder 2">
            <a:extLst>
              <a:ext uri="{FF2B5EF4-FFF2-40B4-BE49-F238E27FC236}">
                <a16:creationId xmlns:a16="http://schemas.microsoft.com/office/drawing/2014/main" id="{87692A0C-FFF5-5F8C-3918-D591832CAA03}"/>
              </a:ext>
            </a:extLst>
          </p:cNvPr>
          <p:cNvSpPr>
            <a:spLocks noGrp="1"/>
          </p:cNvSpPr>
          <p:nvPr>
            <p:ph idx="1"/>
          </p:nvPr>
        </p:nvSpPr>
        <p:spPr>
          <a:xfrm>
            <a:off x="1307592" y="1973750"/>
            <a:ext cx="9848088" cy="4023360"/>
          </a:xfrm>
        </p:spPr>
        <p:txBody>
          <a:bodyPr/>
          <a:lstStyle/>
          <a:p>
            <a:pPr>
              <a:buFont typeface="Wingdings" panose="05000000000000000000" pitchFamily="2" charset="2"/>
              <a:buChar char="§"/>
            </a:pPr>
            <a:r>
              <a:rPr lang="en-US" dirty="0"/>
              <a:t>Whose goal am I prioritizing? The survivor’s or the systems?</a:t>
            </a:r>
          </a:p>
          <a:p>
            <a:pPr>
              <a:buFont typeface="Wingdings" panose="05000000000000000000" pitchFamily="2" charset="2"/>
              <a:buChar char="§"/>
            </a:pPr>
            <a:r>
              <a:rPr lang="en-US" dirty="0"/>
              <a:t>Am I offering options or instructions?</a:t>
            </a:r>
          </a:p>
          <a:p>
            <a:pPr>
              <a:buFont typeface="Wingdings" panose="05000000000000000000" pitchFamily="2" charset="2"/>
              <a:buChar char="§"/>
            </a:pPr>
            <a:r>
              <a:rPr lang="en-US" dirty="0"/>
              <a:t>Have I explained risks and tradeoffs </a:t>
            </a:r>
            <a:r>
              <a:rPr lang="en-US" i="1" dirty="0"/>
              <a:t>without pressure</a:t>
            </a:r>
            <a:r>
              <a:rPr lang="en-US" dirty="0"/>
              <a:t>?</a:t>
            </a:r>
          </a:p>
          <a:p>
            <a:pPr>
              <a:buFont typeface="Wingdings" panose="05000000000000000000" pitchFamily="2" charset="2"/>
              <a:buChar char="§"/>
            </a:pPr>
            <a:r>
              <a:rPr lang="en-US" dirty="0"/>
              <a:t>Did I make sure the survivor understood all options?</a:t>
            </a:r>
          </a:p>
          <a:p>
            <a:pPr>
              <a:buFont typeface="Wingdings" panose="05000000000000000000" pitchFamily="2" charset="2"/>
              <a:buChar char="§"/>
            </a:pPr>
            <a:r>
              <a:rPr lang="en-US" dirty="0"/>
              <a:t>Am I respecting the survivor’s timing and readiness? </a:t>
            </a:r>
          </a:p>
          <a:p>
            <a:pPr>
              <a:buFont typeface="Wingdings" panose="05000000000000000000" pitchFamily="2" charset="2"/>
              <a:buChar char="§"/>
            </a:pPr>
            <a:r>
              <a:rPr lang="en-US" dirty="0"/>
              <a:t>If they choose differently than I would, will I still support them the same?</a:t>
            </a:r>
          </a:p>
        </p:txBody>
      </p:sp>
    </p:spTree>
    <p:extLst>
      <p:ext uri="{BB962C8B-B14F-4D97-AF65-F5344CB8AC3E}">
        <p14:creationId xmlns:p14="http://schemas.microsoft.com/office/powerpoint/2010/main" val="265562757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8D7611-3E3A-90E5-1330-4D46A287CB77}"/>
              </a:ext>
            </a:extLst>
          </p:cNvPr>
          <p:cNvSpPr>
            <a:spLocks noGrp="1"/>
          </p:cNvSpPr>
          <p:nvPr>
            <p:ph type="title"/>
          </p:nvPr>
        </p:nvSpPr>
        <p:spPr>
          <a:xfrm>
            <a:off x="1097280" y="5479650"/>
            <a:ext cx="10113264" cy="822960"/>
          </a:xfrm>
        </p:spPr>
        <p:txBody>
          <a:bodyPr/>
          <a:lstStyle/>
          <a:p>
            <a:pPr algn="ctr"/>
            <a:r>
              <a:rPr lang="en-US" sz="6000"/>
              <a:t>Questions?</a:t>
            </a:r>
            <a:endParaRPr lang="en-US" sz="6000" dirty="0"/>
          </a:p>
        </p:txBody>
      </p:sp>
      <p:pic>
        <p:nvPicPr>
          <p:cNvPr id="6" name="Picture Placeholder 5" descr="Wooden blocks with question marks">
            <a:extLst>
              <a:ext uri="{FF2B5EF4-FFF2-40B4-BE49-F238E27FC236}">
                <a16:creationId xmlns:a16="http://schemas.microsoft.com/office/drawing/2014/main" id="{57D85737-0752-7F22-1B01-8C9F9390C45B}"/>
              </a:ext>
            </a:extLst>
          </p:cNvPr>
          <p:cNvPicPr>
            <a:picLocks noGrp="1" noChangeAspect="1"/>
          </p:cNvPicPr>
          <p:nvPr>
            <p:ph type="pic" idx="1"/>
          </p:nvPr>
        </p:nvPicPr>
        <p:blipFill>
          <a:blip r:embed="rId2">
            <a:extLst>
              <a:ext uri="{28A0092B-C50C-407E-A947-70E740481C1C}">
                <a14:useLocalDpi xmlns:a14="http://schemas.microsoft.com/office/drawing/2010/main" val="0"/>
              </a:ext>
            </a:extLst>
          </a:blip>
          <a:srcRect t="19766" b="19766"/>
          <a:stretch>
            <a:fillRect/>
          </a:stretch>
        </p:blipFill>
        <p:spPr/>
      </p:pic>
    </p:spTree>
    <p:extLst>
      <p:ext uri="{BB962C8B-B14F-4D97-AF65-F5344CB8AC3E}">
        <p14:creationId xmlns:p14="http://schemas.microsoft.com/office/powerpoint/2010/main" val="144123144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747DB2-4B9E-2485-B6FA-91B06E2B3E3B}"/>
              </a:ext>
            </a:extLst>
          </p:cNvPr>
          <p:cNvSpPr>
            <a:spLocks noGrp="1"/>
          </p:cNvSpPr>
          <p:nvPr>
            <p:ph type="title"/>
          </p:nvPr>
        </p:nvSpPr>
        <p:spPr/>
        <p:txBody>
          <a:bodyPr/>
          <a:lstStyle/>
          <a:p>
            <a:r>
              <a:rPr lang="en-US" dirty="0"/>
              <a:t>Disclaimers</a:t>
            </a:r>
          </a:p>
        </p:txBody>
      </p:sp>
      <p:sp>
        <p:nvSpPr>
          <p:cNvPr id="3" name="Content Placeholder 2">
            <a:extLst>
              <a:ext uri="{FF2B5EF4-FFF2-40B4-BE49-F238E27FC236}">
                <a16:creationId xmlns:a16="http://schemas.microsoft.com/office/drawing/2014/main" id="{062076D8-8D57-3CF3-3A6B-0C77A9AA7633}"/>
              </a:ext>
            </a:extLst>
          </p:cNvPr>
          <p:cNvSpPr>
            <a:spLocks noGrp="1"/>
          </p:cNvSpPr>
          <p:nvPr>
            <p:ph idx="1"/>
          </p:nvPr>
        </p:nvSpPr>
        <p:spPr/>
        <p:txBody>
          <a:bodyPr/>
          <a:lstStyle/>
          <a:p>
            <a:pPr>
              <a:buFont typeface="Wingdings" panose="05000000000000000000" pitchFamily="2" charset="2"/>
              <a:buChar char="§"/>
            </a:pPr>
            <a:r>
              <a:rPr lang="en-US" u="sng" dirty="0"/>
              <a:t>Legal Disclaimer: </a:t>
            </a:r>
            <a:r>
              <a:rPr lang="en-US" dirty="0"/>
              <a:t>This presentation is for informational and educational purposes only and does not create or establish an attorney-client relationship</a:t>
            </a:r>
          </a:p>
          <a:p>
            <a:pPr>
              <a:buFont typeface="Wingdings" panose="05000000000000000000" pitchFamily="2" charset="2"/>
              <a:buChar char="§"/>
            </a:pPr>
            <a:r>
              <a:rPr lang="en-US" u="sng" dirty="0"/>
              <a:t>Personal Disclaimer:</a:t>
            </a:r>
          </a:p>
          <a:p>
            <a:pPr lvl="1">
              <a:buFont typeface="Wingdings" panose="05000000000000000000" pitchFamily="2" charset="2"/>
              <a:buChar char="§"/>
            </a:pPr>
            <a:r>
              <a:rPr lang="en-US" dirty="0"/>
              <a:t>I believe we all have room to grow, and that learning is ongoing.</a:t>
            </a:r>
          </a:p>
          <a:p>
            <a:pPr lvl="1">
              <a:buFont typeface="Wingdings" panose="05000000000000000000" pitchFamily="2" charset="2"/>
              <a:buChar char="§"/>
            </a:pPr>
            <a:r>
              <a:rPr lang="en-US" dirty="0"/>
              <a:t>As I strive to do better, I know there may be times when I misunderstand, accidentally say something harmful, or simply get something wrong.</a:t>
            </a:r>
          </a:p>
          <a:p>
            <a:pPr lvl="1">
              <a:buFont typeface="Wingdings" panose="05000000000000000000" pitchFamily="2" charset="2"/>
              <a:buChar char="§"/>
            </a:pPr>
            <a:r>
              <a:rPr lang="en-US" dirty="0"/>
              <a:t>If I ever say or do something that does not sit right with you, I welcome that feedback. My intention is never to cause harm, but I know that my intent does not matter more than how my words or actions are received.</a:t>
            </a:r>
          </a:p>
          <a:p>
            <a:pPr lvl="1">
              <a:buFont typeface="Wingdings" panose="05000000000000000000" pitchFamily="2" charset="2"/>
              <a:buChar char="§"/>
            </a:pPr>
            <a:r>
              <a:rPr lang="en-US" dirty="0"/>
              <a:t>While I recognize it is not others’ responsibility to carry my growth, I want to be clear that I deeply appreciate feedback and accountability.</a:t>
            </a:r>
          </a:p>
          <a:p>
            <a:pPr lvl="1">
              <a:buFont typeface="Wingdings" panose="05000000000000000000" pitchFamily="2" charset="2"/>
              <a:buChar char="§"/>
            </a:pPr>
            <a:r>
              <a:rPr lang="en-US" dirty="0"/>
              <a:t>Please do not feel shy about calling me in or calling me out. </a:t>
            </a:r>
          </a:p>
        </p:txBody>
      </p:sp>
    </p:spTree>
    <p:extLst>
      <p:ext uri="{BB962C8B-B14F-4D97-AF65-F5344CB8AC3E}">
        <p14:creationId xmlns:p14="http://schemas.microsoft.com/office/powerpoint/2010/main" val="328532112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B5EBC6B-A54F-69D6-B1EA-E89CF29C1174}"/>
              </a:ext>
            </a:extLst>
          </p:cNvPr>
          <p:cNvSpPr>
            <a:spLocks noGrp="1"/>
          </p:cNvSpPr>
          <p:nvPr>
            <p:ph idx="1"/>
          </p:nvPr>
        </p:nvSpPr>
        <p:spPr>
          <a:xfrm>
            <a:off x="4800600" y="1216152"/>
            <a:ext cx="6492240" cy="4709160"/>
          </a:xfrm>
        </p:spPr>
        <p:txBody>
          <a:bodyPr>
            <a:normAutofit/>
          </a:bodyPr>
          <a:lstStyle/>
          <a:p>
            <a:r>
              <a:rPr lang="en-US" sz="3600" dirty="0">
                <a:ln w="0"/>
                <a:solidFill>
                  <a:schemeClr val="accent1"/>
                </a:solidFill>
                <a:effectLst>
                  <a:outerShdw blurRad="38100" dist="25400" dir="5400000" algn="ctr" rotWithShape="0">
                    <a:srgbClr val="6E747A">
                      <a:alpha val="43000"/>
                    </a:srgbClr>
                  </a:outerShdw>
                </a:effectLst>
              </a:rPr>
              <a:t>Contact Us</a:t>
            </a:r>
          </a:p>
          <a:p>
            <a:pPr>
              <a:spcBef>
                <a:spcPts val="0"/>
              </a:spcBef>
            </a:pPr>
            <a:endParaRPr lang="en-US" dirty="0"/>
          </a:p>
          <a:p>
            <a:pPr>
              <a:spcBef>
                <a:spcPts val="0"/>
              </a:spcBef>
            </a:pPr>
            <a:r>
              <a:rPr lang="en-US" dirty="0">
                <a:ln w="0"/>
                <a:solidFill>
                  <a:schemeClr val="accent1"/>
                </a:solidFill>
                <a:effectLst>
                  <a:outerShdw blurRad="38100" dist="25400" dir="5400000" algn="ctr" rotWithShape="0">
                    <a:srgbClr val="6E747A">
                      <a:alpha val="43000"/>
                    </a:srgbClr>
                  </a:outerShdw>
                </a:effectLst>
              </a:rPr>
              <a:t>EMAIL ADDRESS</a:t>
            </a:r>
          </a:p>
          <a:p>
            <a:pPr>
              <a:spcBef>
                <a:spcPts val="0"/>
              </a:spcBef>
            </a:pPr>
            <a:r>
              <a:rPr lang="en-US" dirty="0">
                <a:ln w="0"/>
                <a:solidFill>
                  <a:schemeClr val="tx1"/>
                </a:solidFill>
                <a:effectLst>
                  <a:outerShdw blurRad="38100" dist="25400" dir="5400000" algn="ctr" rotWithShape="0">
                    <a:srgbClr val="6E747A">
                      <a:alpha val="43000"/>
                    </a:srgbClr>
                  </a:outerShdw>
                </a:effectLst>
              </a:rPr>
              <a:t>hzock@swwomenslaw.org</a:t>
            </a:r>
          </a:p>
          <a:p>
            <a:pPr>
              <a:spcBef>
                <a:spcPts val="0"/>
              </a:spcBef>
            </a:pPr>
            <a:endParaRPr lang="en-US" dirty="0">
              <a:ln w="0"/>
              <a:solidFill>
                <a:schemeClr val="accent1"/>
              </a:solidFill>
              <a:effectLst>
                <a:outerShdw blurRad="38100" dist="25400" dir="5400000" algn="ctr" rotWithShape="0">
                  <a:srgbClr val="6E747A">
                    <a:alpha val="43000"/>
                  </a:srgbClr>
                </a:outerShdw>
              </a:effectLst>
            </a:endParaRPr>
          </a:p>
          <a:p>
            <a:pPr>
              <a:spcBef>
                <a:spcPts val="0"/>
              </a:spcBef>
            </a:pPr>
            <a:r>
              <a:rPr lang="en-US" dirty="0">
                <a:ln w="0"/>
                <a:solidFill>
                  <a:schemeClr val="accent1"/>
                </a:solidFill>
                <a:effectLst>
                  <a:outerShdw blurRad="38100" dist="25400" dir="5400000" algn="ctr" rotWithShape="0">
                    <a:srgbClr val="6E747A">
                      <a:alpha val="43000"/>
                    </a:srgbClr>
                  </a:outerShdw>
                </a:effectLst>
              </a:rPr>
              <a:t>PHONE NUMBER</a:t>
            </a:r>
          </a:p>
          <a:p>
            <a:pPr>
              <a:spcBef>
                <a:spcPts val="0"/>
              </a:spcBef>
            </a:pPr>
            <a:r>
              <a:rPr lang="en-US" dirty="0">
                <a:ln w="0"/>
                <a:solidFill>
                  <a:schemeClr val="tx1"/>
                </a:solidFill>
                <a:effectLst>
                  <a:outerShdw blurRad="38100" dist="25400" dir="5400000" algn="ctr" rotWithShape="0">
                    <a:srgbClr val="6E747A">
                      <a:alpha val="43000"/>
                    </a:srgbClr>
                  </a:outerShdw>
                </a:effectLst>
              </a:rPr>
              <a:t>(505) 244-0502</a:t>
            </a:r>
          </a:p>
          <a:p>
            <a:pPr>
              <a:spcBef>
                <a:spcPts val="0"/>
              </a:spcBef>
            </a:pPr>
            <a:endParaRPr lang="en-US" dirty="0">
              <a:ln w="0"/>
              <a:solidFill>
                <a:schemeClr val="accent1"/>
              </a:solidFill>
              <a:effectLst>
                <a:outerShdw blurRad="38100" dist="25400" dir="5400000" algn="ctr" rotWithShape="0">
                  <a:srgbClr val="6E747A">
                    <a:alpha val="43000"/>
                  </a:srgbClr>
                </a:outerShdw>
              </a:effectLst>
            </a:endParaRPr>
          </a:p>
          <a:p>
            <a:pPr>
              <a:spcBef>
                <a:spcPts val="0"/>
              </a:spcBef>
            </a:pPr>
            <a:r>
              <a:rPr lang="en-US" dirty="0">
                <a:ln w="0"/>
                <a:solidFill>
                  <a:schemeClr val="accent1"/>
                </a:solidFill>
                <a:effectLst>
                  <a:outerShdw blurRad="38100" dist="25400" dir="5400000" algn="ctr" rotWithShape="0">
                    <a:srgbClr val="6E747A">
                      <a:alpha val="43000"/>
                    </a:srgbClr>
                  </a:outerShdw>
                </a:effectLst>
              </a:rPr>
              <a:t>MAILING ADDRESS</a:t>
            </a:r>
          </a:p>
          <a:p>
            <a:pPr>
              <a:spcBef>
                <a:spcPts val="0"/>
              </a:spcBef>
            </a:pPr>
            <a:r>
              <a:rPr lang="en-US" dirty="0">
                <a:ln w="0"/>
                <a:solidFill>
                  <a:schemeClr val="tx1"/>
                </a:solidFill>
                <a:effectLst>
                  <a:outerShdw blurRad="38100" dist="25400" dir="5400000" algn="ctr" rotWithShape="0">
                    <a:srgbClr val="6E747A">
                      <a:alpha val="43000"/>
                    </a:srgbClr>
                  </a:outerShdw>
                </a:effectLst>
              </a:rPr>
              <a:t>7510 Montgomery Blvd NE, Suite 106</a:t>
            </a:r>
          </a:p>
          <a:p>
            <a:pPr>
              <a:spcBef>
                <a:spcPts val="0"/>
              </a:spcBef>
            </a:pPr>
            <a:r>
              <a:rPr lang="en-US" dirty="0">
                <a:ln w="0"/>
                <a:solidFill>
                  <a:schemeClr val="tx1"/>
                </a:solidFill>
                <a:effectLst>
                  <a:outerShdw blurRad="38100" dist="25400" dir="5400000" algn="ctr" rotWithShape="0">
                    <a:srgbClr val="6E747A">
                      <a:alpha val="43000"/>
                    </a:srgbClr>
                  </a:outerShdw>
                </a:effectLst>
              </a:rPr>
              <a:t>Albuquerque, NM 87109</a:t>
            </a:r>
          </a:p>
          <a:p>
            <a:endParaRPr lang="en-US" dirty="0"/>
          </a:p>
        </p:txBody>
      </p:sp>
      <p:pic>
        <p:nvPicPr>
          <p:cNvPr id="6" name="Picture 5">
            <a:extLst>
              <a:ext uri="{FF2B5EF4-FFF2-40B4-BE49-F238E27FC236}">
                <a16:creationId xmlns:a16="http://schemas.microsoft.com/office/drawing/2014/main" id="{E380814D-0324-9D82-9F84-735F7276C570}"/>
              </a:ext>
            </a:extLst>
          </p:cNvPr>
          <p:cNvPicPr>
            <a:picLocks noChangeAspect="1"/>
          </p:cNvPicPr>
          <p:nvPr/>
        </p:nvPicPr>
        <p:blipFill>
          <a:blip r:embed="rId2"/>
          <a:stretch>
            <a:fillRect/>
          </a:stretch>
        </p:blipFill>
        <p:spPr>
          <a:xfrm>
            <a:off x="233679" y="1595475"/>
            <a:ext cx="3535986" cy="3529890"/>
          </a:xfrm>
          <a:prstGeom prst="rect">
            <a:avLst/>
          </a:prstGeom>
        </p:spPr>
      </p:pic>
    </p:spTree>
    <p:extLst>
      <p:ext uri="{BB962C8B-B14F-4D97-AF65-F5344CB8AC3E}">
        <p14:creationId xmlns:p14="http://schemas.microsoft.com/office/powerpoint/2010/main" val="238644379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CF30A5-8EAB-1602-A891-01AD5C35B68C}"/>
              </a:ext>
            </a:extLst>
          </p:cNvPr>
          <p:cNvSpPr>
            <a:spLocks noGrp="1"/>
          </p:cNvSpPr>
          <p:nvPr>
            <p:ph type="title"/>
          </p:nvPr>
        </p:nvSpPr>
        <p:spPr>
          <a:xfrm>
            <a:off x="3471202" y="286603"/>
            <a:ext cx="7684478" cy="1450757"/>
          </a:xfrm>
        </p:spPr>
        <p:txBody>
          <a:bodyPr/>
          <a:lstStyle/>
          <a:p>
            <a:r>
              <a:rPr lang="en-US" dirty="0"/>
              <a:t>About Me</a:t>
            </a:r>
          </a:p>
        </p:txBody>
      </p:sp>
      <p:sp>
        <p:nvSpPr>
          <p:cNvPr id="3" name="Content Placeholder 2">
            <a:extLst>
              <a:ext uri="{FF2B5EF4-FFF2-40B4-BE49-F238E27FC236}">
                <a16:creationId xmlns:a16="http://schemas.microsoft.com/office/drawing/2014/main" id="{2CD3A61C-49DC-5316-0140-C8185B02CE16}"/>
              </a:ext>
            </a:extLst>
          </p:cNvPr>
          <p:cNvSpPr>
            <a:spLocks noGrp="1"/>
          </p:cNvSpPr>
          <p:nvPr>
            <p:ph idx="1"/>
          </p:nvPr>
        </p:nvSpPr>
        <p:spPr>
          <a:xfrm>
            <a:off x="3882682" y="1845734"/>
            <a:ext cx="7272997" cy="4023360"/>
          </a:xfrm>
        </p:spPr>
        <p:txBody>
          <a:bodyPr/>
          <a:lstStyle/>
          <a:p>
            <a:pPr>
              <a:buFont typeface="Wingdings" panose="05000000000000000000" pitchFamily="2" charset="2"/>
              <a:buChar char="§"/>
            </a:pPr>
            <a:r>
              <a:rPr lang="en-US" dirty="0"/>
              <a:t>UNM Law graduate</a:t>
            </a:r>
          </a:p>
          <a:p>
            <a:pPr>
              <a:buFont typeface="Wingdings" panose="05000000000000000000" pitchFamily="2" charset="2"/>
              <a:buChar char="§"/>
            </a:pPr>
            <a:r>
              <a:rPr lang="en-US" dirty="0"/>
              <a:t>Bachelors in Psychology and Political Science</a:t>
            </a:r>
          </a:p>
          <a:p>
            <a:pPr>
              <a:buFont typeface="Wingdings" panose="05000000000000000000" pitchFamily="2" charset="2"/>
              <a:buChar char="§"/>
            </a:pPr>
            <a:r>
              <a:rPr lang="en-US" dirty="0"/>
              <a:t> I provide free legal representation, advice, and brief services to Native individuals experiencing DV/IPV</a:t>
            </a:r>
          </a:p>
          <a:p>
            <a:pPr>
              <a:buFont typeface="Wingdings" panose="05000000000000000000" pitchFamily="2" charset="2"/>
              <a:buChar char="§"/>
            </a:pPr>
            <a:r>
              <a:rPr lang="en-US" dirty="0"/>
              <a:t>Focus on helping survivors navigate family law matters in Tribal Courts in NM</a:t>
            </a:r>
          </a:p>
          <a:p>
            <a:pPr>
              <a:buFont typeface="Wingdings" panose="05000000000000000000" pitchFamily="2" charset="2"/>
              <a:buChar char="§"/>
            </a:pPr>
            <a:r>
              <a:rPr lang="en-US" dirty="0"/>
              <a:t>Protection Orders, Custody, Child Support, Safety Planning, and related legal issues</a:t>
            </a:r>
          </a:p>
          <a:p>
            <a:pPr>
              <a:buFont typeface="Wingdings" panose="05000000000000000000" pitchFamily="2" charset="2"/>
              <a:buChar char="§"/>
            </a:pPr>
            <a:endParaRPr lang="en-US" dirty="0"/>
          </a:p>
        </p:txBody>
      </p:sp>
      <p:pic>
        <p:nvPicPr>
          <p:cNvPr id="4" name="Picture 3">
            <a:extLst>
              <a:ext uri="{FF2B5EF4-FFF2-40B4-BE49-F238E27FC236}">
                <a16:creationId xmlns:a16="http://schemas.microsoft.com/office/drawing/2014/main" id="{4D90AA87-4129-0925-EDAF-F33DD65829CC}"/>
              </a:ext>
            </a:extLst>
          </p:cNvPr>
          <p:cNvPicPr>
            <a:picLocks noChangeAspect="1"/>
          </p:cNvPicPr>
          <p:nvPr/>
        </p:nvPicPr>
        <p:blipFill>
          <a:blip r:embed="rId2"/>
          <a:stretch>
            <a:fillRect/>
          </a:stretch>
        </p:blipFill>
        <p:spPr>
          <a:xfrm>
            <a:off x="-1" y="1737360"/>
            <a:ext cx="3471203" cy="4628269"/>
          </a:xfrm>
          <a:prstGeom prst="rect">
            <a:avLst/>
          </a:prstGeom>
        </p:spPr>
      </p:pic>
    </p:spTree>
    <p:extLst>
      <p:ext uri="{BB962C8B-B14F-4D97-AF65-F5344CB8AC3E}">
        <p14:creationId xmlns:p14="http://schemas.microsoft.com/office/powerpoint/2010/main" val="78540639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5CE1DF-36F8-B8B9-AA76-269EDC5C8967}"/>
              </a:ext>
            </a:extLst>
          </p:cNvPr>
          <p:cNvSpPr>
            <a:spLocks noGrp="1"/>
          </p:cNvSpPr>
          <p:nvPr>
            <p:ph type="title"/>
          </p:nvPr>
        </p:nvSpPr>
        <p:spPr/>
        <p:txBody>
          <a:bodyPr/>
          <a:lstStyle/>
          <a:p>
            <a:r>
              <a:rPr lang="en-US" dirty="0"/>
              <a:t>Learning Objectives</a:t>
            </a:r>
          </a:p>
        </p:txBody>
      </p:sp>
      <p:sp>
        <p:nvSpPr>
          <p:cNvPr id="3" name="Content Placeholder 2">
            <a:extLst>
              <a:ext uri="{FF2B5EF4-FFF2-40B4-BE49-F238E27FC236}">
                <a16:creationId xmlns:a16="http://schemas.microsoft.com/office/drawing/2014/main" id="{BBA08687-4A21-8A58-B2B7-6D64133084D3}"/>
              </a:ext>
            </a:extLst>
          </p:cNvPr>
          <p:cNvSpPr>
            <a:spLocks noGrp="1"/>
          </p:cNvSpPr>
          <p:nvPr>
            <p:ph idx="1"/>
          </p:nvPr>
        </p:nvSpPr>
        <p:spPr>
          <a:xfrm>
            <a:off x="1049656" y="2023963"/>
            <a:ext cx="8873834" cy="3968955"/>
          </a:xfrm>
        </p:spPr>
        <p:txBody>
          <a:bodyPr/>
          <a:lstStyle/>
          <a:p>
            <a:r>
              <a:rPr lang="en-US" dirty="0"/>
              <a:t>By the end of the presentation, you will be able to:</a:t>
            </a:r>
          </a:p>
          <a:p>
            <a:endParaRPr lang="en-US" dirty="0"/>
          </a:p>
          <a:p>
            <a:pPr lvl="1">
              <a:lnSpc>
                <a:spcPct val="100000"/>
              </a:lnSpc>
              <a:buFont typeface="Wingdings" panose="05000000000000000000" pitchFamily="2" charset="2"/>
              <a:buChar char="§"/>
            </a:pPr>
            <a:r>
              <a:rPr lang="en-US" sz="2000" dirty="0"/>
              <a:t>Identify common ways legal advocacy can unintentionally undermine survivor autonomy</a:t>
            </a:r>
          </a:p>
          <a:p>
            <a:pPr lvl="1">
              <a:lnSpc>
                <a:spcPct val="100000"/>
              </a:lnSpc>
              <a:buFont typeface="Wingdings" panose="05000000000000000000" pitchFamily="2" charset="2"/>
              <a:buChar char="§"/>
            </a:pPr>
            <a:r>
              <a:rPr lang="en-US" sz="2000" dirty="0"/>
              <a:t>Apply practical strategies for supporting survivor choice while still meeting legal and safety obligations</a:t>
            </a:r>
          </a:p>
          <a:p>
            <a:pPr lvl="1">
              <a:lnSpc>
                <a:spcPct val="100000"/>
              </a:lnSpc>
              <a:buFont typeface="Wingdings" panose="05000000000000000000" pitchFamily="2" charset="2"/>
              <a:buChar char="§"/>
            </a:pPr>
            <a:r>
              <a:rPr lang="en-US" sz="2000" dirty="0"/>
              <a:t>Navigate advocacy when survivors are hesitant, resistant, or distrustful of legal systems</a:t>
            </a:r>
          </a:p>
          <a:p>
            <a:pPr lvl="1">
              <a:lnSpc>
                <a:spcPct val="100000"/>
              </a:lnSpc>
              <a:buFont typeface="Wingdings" panose="05000000000000000000" pitchFamily="2" charset="2"/>
              <a:buChar char="§"/>
            </a:pPr>
            <a:r>
              <a:rPr lang="en-US" sz="2000" dirty="0"/>
              <a:t>Reflect on your own advocacy defaults and how to move beyond one-size-fits-all approaches</a:t>
            </a:r>
          </a:p>
          <a:p>
            <a:endParaRPr lang="en-US" dirty="0"/>
          </a:p>
        </p:txBody>
      </p:sp>
      <p:pic>
        <p:nvPicPr>
          <p:cNvPr id="5" name="Picture 4" descr="Paper head with rainbow gears">
            <a:extLst>
              <a:ext uri="{FF2B5EF4-FFF2-40B4-BE49-F238E27FC236}">
                <a16:creationId xmlns:a16="http://schemas.microsoft.com/office/drawing/2014/main" id="{62DF8595-DA5E-9B63-036F-E6420646AF8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51342" y="0"/>
            <a:ext cx="2352824" cy="3529584"/>
          </a:xfrm>
          <a:prstGeom prst="rect">
            <a:avLst/>
          </a:prstGeom>
        </p:spPr>
      </p:pic>
    </p:spTree>
    <p:extLst>
      <p:ext uri="{BB962C8B-B14F-4D97-AF65-F5344CB8AC3E}">
        <p14:creationId xmlns:p14="http://schemas.microsoft.com/office/powerpoint/2010/main" val="63995349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B5A82D-D536-7853-FD60-63B0D4BBB641}"/>
              </a:ext>
            </a:extLst>
          </p:cNvPr>
          <p:cNvSpPr>
            <a:spLocks noGrp="1"/>
          </p:cNvSpPr>
          <p:nvPr>
            <p:ph type="title"/>
          </p:nvPr>
        </p:nvSpPr>
        <p:spPr/>
        <p:txBody>
          <a:bodyPr/>
          <a:lstStyle/>
          <a:p>
            <a:r>
              <a:rPr lang="en-US" dirty="0"/>
              <a:t>Power Imbalances in </a:t>
            </a:r>
            <a:br>
              <a:rPr lang="en-US" dirty="0"/>
            </a:br>
            <a:r>
              <a:rPr lang="en-US" dirty="0"/>
              <a:t>Advocacy &amp; Legal Systems</a:t>
            </a:r>
          </a:p>
        </p:txBody>
      </p:sp>
      <p:sp>
        <p:nvSpPr>
          <p:cNvPr id="3" name="Content Placeholder 2">
            <a:extLst>
              <a:ext uri="{FF2B5EF4-FFF2-40B4-BE49-F238E27FC236}">
                <a16:creationId xmlns:a16="http://schemas.microsoft.com/office/drawing/2014/main" id="{3A8C6C2C-7993-5523-99AA-59A26BBEB50A}"/>
              </a:ext>
            </a:extLst>
          </p:cNvPr>
          <p:cNvSpPr>
            <a:spLocks noGrp="1"/>
          </p:cNvSpPr>
          <p:nvPr>
            <p:ph idx="1"/>
          </p:nvPr>
        </p:nvSpPr>
        <p:spPr>
          <a:xfrm>
            <a:off x="1533524" y="2066544"/>
            <a:ext cx="9622155" cy="3802550"/>
          </a:xfrm>
        </p:spPr>
        <p:txBody>
          <a:bodyPr/>
          <a:lstStyle/>
          <a:p>
            <a:pPr lvl="0">
              <a:lnSpc>
                <a:spcPct val="100000"/>
              </a:lnSpc>
              <a:buFont typeface="Wingdings" panose="05000000000000000000" pitchFamily="2" charset="2"/>
              <a:buChar char="§"/>
            </a:pPr>
            <a:r>
              <a:rPr lang="en-US" dirty="0"/>
              <a:t>Recognizing power imbalances in domestic violence relationships</a:t>
            </a:r>
          </a:p>
          <a:p>
            <a:pPr lvl="0">
              <a:lnSpc>
                <a:spcPct val="100000"/>
              </a:lnSpc>
              <a:buFont typeface="Wingdings" panose="05000000000000000000" pitchFamily="2" charset="2"/>
              <a:buChar char="§"/>
            </a:pPr>
            <a:r>
              <a:rPr lang="en-US" dirty="0"/>
              <a:t>Power within broader historical and cultural contexts</a:t>
            </a:r>
          </a:p>
          <a:p>
            <a:pPr lvl="0">
              <a:lnSpc>
                <a:spcPct val="100000"/>
              </a:lnSpc>
              <a:buFont typeface="Wingdings" panose="05000000000000000000" pitchFamily="2" charset="2"/>
              <a:buChar char="§"/>
            </a:pPr>
            <a:r>
              <a:rPr lang="en-US" dirty="0"/>
              <a:t>Examining advocacy-related power dynamics: advocates’ knowledge of systems vs survivors’ lived realities</a:t>
            </a:r>
          </a:p>
          <a:p>
            <a:pPr lvl="0">
              <a:lnSpc>
                <a:spcPct val="100000"/>
              </a:lnSpc>
              <a:buFont typeface="Wingdings" panose="05000000000000000000" pitchFamily="2" charset="2"/>
              <a:buChar char="§"/>
            </a:pPr>
            <a:r>
              <a:rPr lang="en-US" dirty="0"/>
              <a:t>“Best practices” can unintentionally override survivor autonomy and can become paternalistic</a:t>
            </a:r>
          </a:p>
          <a:p>
            <a:pPr lvl="0">
              <a:lnSpc>
                <a:spcPct val="100000"/>
              </a:lnSpc>
              <a:buFont typeface="Wingdings" panose="05000000000000000000" pitchFamily="2" charset="2"/>
              <a:buChar char="§"/>
            </a:pPr>
            <a:r>
              <a:rPr lang="en-US" dirty="0"/>
              <a:t>Understanding informed consent</a:t>
            </a:r>
          </a:p>
          <a:p>
            <a:pPr>
              <a:buFont typeface="Wingdings" panose="05000000000000000000" pitchFamily="2" charset="2"/>
              <a:buChar char="§"/>
            </a:pPr>
            <a:endParaRPr lang="en-US" dirty="0"/>
          </a:p>
        </p:txBody>
      </p:sp>
    </p:spTree>
    <p:extLst>
      <p:ext uri="{BB962C8B-B14F-4D97-AF65-F5344CB8AC3E}">
        <p14:creationId xmlns:p14="http://schemas.microsoft.com/office/powerpoint/2010/main" val="362733805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C2146E-4CB2-9A00-DD43-43265E752923}"/>
              </a:ext>
            </a:extLst>
          </p:cNvPr>
          <p:cNvSpPr>
            <a:spLocks noGrp="1"/>
          </p:cNvSpPr>
          <p:nvPr>
            <p:ph type="title"/>
          </p:nvPr>
        </p:nvSpPr>
        <p:spPr/>
        <p:txBody>
          <a:bodyPr/>
          <a:lstStyle/>
          <a:p>
            <a:r>
              <a:rPr lang="en-US" dirty="0"/>
              <a:t>The Tension Triangle: </a:t>
            </a:r>
            <a:br>
              <a:rPr lang="en-US" dirty="0"/>
            </a:br>
            <a:r>
              <a:rPr lang="en-US" dirty="0"/>
              <a:t>Safety, Strategy, and Choice </a:t>
            </a:r>
          </a:p>
        </p:txBody>
      </p:sp>
      <p:sp>
        <p:nvSpPr>
          <p:cNvPr id="3" name="Content Placeholder 2">
            <a:extLst>
              <a:ext uri="{FF2B5EF4-FFF2-40B4-BE49-F238E27FC236}">
                <a16:creationId xmlns:a16="http://schemas.microsoft.com/office/drawing/2014/main" id="{9533E068-FC62-237F-EADD-5068BC6E07AC}"/>
              </a:ext>
            </a:extLst>
          </p:cNvPr>
          <p:cNvSpPr>
            <a:spLocks noGrp="1"/>
          </p:cNvSpPr>
          <p:nvPr>
            <p:ph idx="1"/>
          </p:nvPr>
        </p:nvSpPr>
        <p:spPr>
          <a:xfrm>
            <a:off x="713233" y="2232660"/>
            <a:ext cx="6126480" cy="3912278"/>
          </a:xfrm>
        </p:spPr>
        <p:txBody>
          <a:bodyPr/>
          <a:lstStyle/>
          <a:p>
            <a:pPr lvl="0">
              <a:lnSpc>
                <a:spcPct val="100000"/>
              </a:lnSpc>
            </a:pPr>
            <a:r>
              <a:rPr lang="en-US" dirty="0"/>
              <a:t>Tension triangle framework:</a:t>
            </a:r>
          </a:p>
          <a:p>
            <a:pPr lvl="1">
              <a:lnSpc>
                <a:spcPct val="100000"/>
              </a:lnSpc>
            </a:pPr>
            <a:r>
              <a:rPr lang="en-US" b="1" dirty="0"/>
              <a:t>Safety: </a:t>
            </a:r>
            <a:r>
              <a:rPr lang="en-US" dirty="0"/>
              <a:t>physical, emotional, cultural</a:t>
            </a:r>
          </a:p>
          <a:p>
            <a:pPr lvl="1">
              <a:lnSpc>
                <a:spcPct val="100000"/>
              </a:lnSpc>
            </a:pPr>
            <a:r>
              <a:rPr lang="en-US" b="1" dirty="0"/>
              <a:t>Court strategy: </a:t>
            </a:r>
            <a:r>
              <a:rPr lang="en-US" dirty="0"/>
              <a:t>what judges, systems, or law reward</a:t>
            </a:r>
          </a:p>
          <a:p>
            <a:pPr lvl="1">
              <a:lnSpc>
                <a:spcPct val="100000"/>
              </a:lnSpc>
            </a:pPr>
            <a:r>
              <a:rPr lang="en-US" b="1" dirty="0"/>
              <a:t>Survivor choice</a:t>
            </a:r>
            <a:r>
              <a:rPr lang="en-US" dirty="0"/>
              <a:t> values, readiness, lived reality</a:t>
            </a:r>
          </a:p>
          <a:p>
            <a:endParaRPr lang="en-US" dirty="0"/>
          </a:p>
        </p:txBody>
      </p:sp>
      <p:pic>
        <p:nvPicPr>
          <p:cNvPr id="5" name="Picture 4">
            <a:extLst>
              <a:ext uri="{FF2B5EF4-FFF2-40B4-BE49-F238E27FC236}">
                <a16:creationId xmlns:a16="http://schemas.microsoft.com/office/drawing/2014/main" id="{EA27DED3-02C9-4672-4066-E461B777718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0" y="1462363"/>
            <a:ext cx="4901184" cy="4901184"/>
          </a:xfrm>
          <a:prstGeom prst="rect">
            <a:avLst/>
          </a:prstGeom>
        </p:spPr>
      </p:pic>
    </p:spTree>
    <p:extLst>
      <p:ext uri="{BB962C8B-B14F-4D97-AF65-F5344CB8AC3E}">
        <p14:creationId xmlns:p14="http://schemas.microsoft.com/office/powerpoint/2010/main" val="112752257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497546-2F1F-E37C-00CC-B892701DEA1A}"/>
              </a:ext>
            </a:extLst>
          </p:cNvPr>
          <p:cNvSpPr>
            <a:spLocks noGrp="1"/>
          </p:cNvSpPr>
          <p:nvPr>
            <p:ph type="title"/>
          </p:nvPr>
        </p:nvSpPr>
        <p:spPr>
          <a:xfrm>
            <a:off x="4799850" y="798599"/>
            <a:ext cx="6897724" cy="859687"/>
          </a:xfrm>
        </p:spPr>
        <p:txBody>
          <a:bodyPr/>
          <a:lstStyle/>
          <a:p>
            <a:r>
              <a:rPr lang="en-US" dirty="0">
                <a:solidFill>
                  <a:schemeClr val="tx1">
                    <a:lumMod val="75000"/>
                    <a:lumOff val="25000"/>
                  </a:schemeClr>
                </a:solidFill>
              </a:rPr>
              <a:t>Safety &amp; Advocate Experience</a:t>
            </a:r>
          </a:p>
        </p:txBody>
      </p:sp>
      <p:sp>
        <p:nvSpPr>
          <p:cNvPr id="3" name="Content Placeholder 2">
            <a:extLst>
              <a:ext uri="{FF2B5EF4-FFF2-40B4-BE49-F238E27FC236}">
                <a16:creationId xmlns:a16="http://schemas.microsoft.com/office/drawing/2014/main" id="{BAE50AFA-FBD1-143C-4D60-696E51388F24}"/>
              </a:ext>
            </a:extLst>
          </p:cNvPr>
          <p:cNvSpPr>
            <a:spLocks noGrp="1"/>
          </p:cNvSpPr>
          <p:nvPr>
            <p:ph idx="1"/>
          </p:nvPr>
        </p:nvSpPr>
        <p:spPr>
          <a:xfrm>
            <a:off x="5141626" y="2113612"/>
            <a:ext cx="6151213" cy="3875707"/>
          </a:xfrm>
        </p:spPr>
        <p:txBody>
          <a:bodyPr/>
          <a:lstStyle/>
          <a:p>
            <a:pPr marL="0" indent="0">
              <a:buNone/>
            </a:pPr>
            <a:r>
              <a:rPr lang="en-US" sz="2400" dirty="0"/>
              <a:t>Our own experiences can impact our advocacy</a:t>
            </a:r>
          </a:p>
          <a:p>
            <a:pPr lvl="2">
              <a:buFont typeface="Wingdings" panose="05000000000000000000" pitchFamily="2" charset="2"/>
              <a:buChar char="§"/>
            </a:pPr>
            <a:r>
              <a:rPr lang="en-US" sz="2400" dirty="0"/>
              <a:t>Secondary Trauma</a:t>
            </a:r>
          </a:p>
          <a:p>
            <a:pPr lvl="4">
              <a:buFont typeface="Wingdings" panose="05000000000000000000" pitchFamily="2" charset="2"/>
              <a:buChar char="§"/>
            </a:pPr>
            <a:r>
              <a:rPr lang="en-US" sz="2400" dirty="0"/>
              <a:t>Compassion fatigue</a:t>
            </a:r>
          </a:p>
          <a:p>
            <a:pPr lvl="2">
              <a:buFont typeface="Wingdings" panose="05000000000000000000" pitchFamily="2" charset="2"/>
              <a:buChar char="§"/>
            </a:pPr>
            <a:r>
              <a:rPr lang="en-US" sz="2400" dirty="0"/>
              <a:t>Experiences of other clients</a:t>
            </a:r>
          </a:p>
          <a:p>
            <a:pPr lvl="2">
              <a:buFont typeface="Wingdings" panose="05000000000000000000" pitchFamily="2" charset="2"/>
              <a:buChar char="§"/>
            </a:pPr>
            <a:r>
              <a:rPr lang="en-US" sz="2400" dirty="0"/>
              <a:t>Internalizing outcomes </a:t>
            </a:r>
          </a:p>
          <a:p>
            <a:endParaRPr lang="en-US" dirty="0"/>
          </a:p>
        </p:txBody>
      </p:sp>
      <p:pic>
        <p:nvPicPr>
          <p:cNvPr id="6" name="Picture 5">
            <a:extLst>
              <a:ext uri="{FF2B5EF4-FFF2-40B4-BE49-F238E27FC236}">
                <a16:creationId xmlns:a16="http://schemas.microsoft.com/office/drawing/2014/main" id="{30BCFC59-8EEE-6509-20C4-BA198286C3BA}"/>
              </a:ext>
            </a:extLst>
          </p:cNvPr>
          <p:cNvPicPr>
            <a:picLocks noChangeAspect="1"/>
          </p:cNvPicPr>
          <p:nvPr/>
        </p:nvPicPr>
        <p:blipFill>
          <a:blip r:embed="rId2"/>
          <a:stretch>
            <a:fillRect/>
          </a:stretch>
        </p:blipFill>
        <p:spPr>
          <a:xfrm>
            <a:off x="0" y="-2"/>
            <a:ext cx="4572000" cy="6858000"/>
          </a:xfrm>
          <a:prstGeom prst="rect">
            <a:avLst/>
          </a:prstGeom>
        </p:spPr>
      </p:pic>
    </p:spTree>
    <p:extLst>
      <p:ext uri="{BB962C8B-B14F-4D97-AF65-F5344CB8AC3E}">
        <p14:creationId xmlns:p14="http://schemas.microsoft.com/office/powerpoint/2010/main" val="176819695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539C9A-85B6-692E-A509-5270DAFB9661}"/>
              </a:ext>
            </a:extLst>
          </p:cNvPr>
          <p:cNvSpPr>
            <a:spLocks noGrp="1"/>
          </p:cNvSpPr>
          <p:nvPr>
            <p:ph type="title"/>
          </p:nvPr>
        </p:nvSpPr>
        <p:spPr>
          <a:xfrm>
            <a:off x="1097280" y="286603"/>
            <a:ext cx="10058400" cy="1450757"/>
          </a:xfrm>
        </p:spPr>
        <p:txBody>
          <a:bodyPr anchor="b">
            <a:normAutofit/>
          </a:bodyPr>
          <a:lstStyle/>
          <a:p>
            <a:r>
              <a:rPr lang="en-US" dirty="0"/>
              <a:t>Court Strategy</a:t>
            </a:r>
          </a:p>
        </p:txBody>
      </p:sp>
      <p:sp>
        <p:nvSpPr>
          <p:cNvPr id="3" name="Content Placeholder 2">
            <a:extLst>
              <a:ext uri="{FF2B5EF4-FFF2-40B4-BE49-F238E27FC236}">
                <a16:creationId xmlns:a16="http://schemas.microsoft.com/office/drawing/2014/main" id="{B5B64AE9-8A72-E83B-8E0A-D137C0B3281A}"/>
              </a:ext>
            </a:extLst>
          </p:cNvPr>
          <p:cNvSpPr>
            <a:spLocks noGrp="1"/>
          </p:cNvSpPr>
          <p:nvPr>
            <p:ph sz="half" idx="1"/>
          </p:nvPr>
        </p:nvSpPr>
        <p:spPr>
          <a:xfrm>
            <a:off x="1097278" y="1995634"/>
            <a:ext cx="5858158" cy="4360194"/>
          </a:xfrm>
        </p:spPr>
        <p:txBody>
          <a:bodyPr>
            <a:normAutofit/>
          </a:bodyPr>
          <a:lstStyle/>
          <a:p>
            <a:pPr>
              <a:buFont typeface="Wingdings" panose="05000000000000000000" pitchFamily="2" charset="2"/>
              <a:buChar char="§"/>
            </a:pPr>
            <a:r>
              <a:rPr lang="en-US" sz="1800" dirty="0"/>
              <a:t>Court expectations versus reality</a:t>
            </a:r>
          </a:p>
          <a:p>
            <a:pPr lvl="1">
              <a:buFont typeface="Wingdings" panose="05000000000000000000" pitchFamily="2" charset="2"/>
              <a:buChar char="§"/>
            </a:pPr>
            <a:r>
              <a:rPr lang="en-US" dirty="0"/>
              <a:t>Client behavior and abuser behavior  </a:t>
            </a:r>
          </a:p>
          <a:p>
            <a:pPr lvl="1">
              <a:buFont typeface="Wingdings" panose="05000000000000000000" pitchFamily="2" charset="2"/>
              <a:buChar char="§"/>
            </a:pPr>
            <a:r>
              <a:rPr lang="en-US" dirty="0"/>
              <a:t>Petitions </a:t>
            </a:r>
          </a:p>
          <a:p>
            <a:pPr lvl="1">
              <a:buFont typeface="Wingdings" panose="05000000000000000000" pitchFamily="2" charset="2"/>
              <a:buChar char="§"/>
            </a:pPr>
            <a:r>
              <a:rPr lang="en-US" dirty="0"/>
              <a:t>Evidence</a:t>
            </a:r>
          </a:p>
          <a:p>
            <a:pPr>
              <a:buFont typeface="Wingdings" panose="05000000000000000000" pitchFamily="2" charset="2"/>
              <a:buChar char="§"/>
            </a:pPr>
            <a:r>
              <a:rPr lang="en-US" sz="1800" dirty="0"/>
              <a:t>Protection Orders</a:t>
            </a:r>
          </a:p>
          <a:p>
            <a:pPr lvl="1">
              <a:buFont typeface="Wingdings" panose="05000000000000000000" pitchFamily="2" charset="2"/>
              <a:buChar char="§"/>
            </a:pPr>
            <a:r>
              <a:rPr lang="en-US" dirty="0"/>
              <a:t>Severe Emotional Distress evidence</a:t>
            </a:r>
          </a:p>
          <a:p>
            <a:pPr lvl="1">
              <a:buFont typeface="Wingdings" panose="05000000000000000000" pitchFamily="2" charset="2"/>
              <a:buChar char="§"/>
            </a:pPr>
            <a:r>
              <a:rPr lang="en-US" dirty="0"/>
              <a:t>Physical harm evidence</a:t>
            </a:r>
          </a:p>
          <a:p>
            <a:pPr lvl="1">
              <a:buFont typeface="Wingdings" panose="05000000000000000000" pitchFamily="2" charset="2"/>
              <a:buChar char="§"/>
            </a:pPr>
            <a:r>
              <a:rPr lang="en-US" dirty="0"/>
              <a:t>Impactful evidence</a:t>
            </a:r>
          </a:p>
          <a:p>
            <a:pPr>
              <a:buFont typeface="Wingdings" panose="05000000000000000000" pitchFamily="2" charset="2"/>
              <a:buChar char="§"/>
            </a:pPr>
            <a:r>
              <a:rPr lang="en-US" sz="1800" dirty="0"/>
              <a:t>Custody</a:t>
            </a:r>
          </a:p>
          <a:p>
            <a:pPr lvl="1">
              <a:buFont typeface="Wingdings" panose="05000000000000000000" pitchFamily="2" charset="2"/>
              <a:buChar char="§"/>
            </a:pPr>
            <a:r>
              <a:rPr lang="en-US" dirty="0"/>
              <a:t>Courts view of social services versus clients</a:t>
            </a:r>
          </a:p>
          <a:p>
            <a:pPr lvl="1">
              <a:buFont typeface="Wingdings" panose="05000000000000000000" pitchFamily="2" charset="2"/>
              <a:buChar char="§"/>
            </a:pPr>
            <a:r>
              <a:rPr lang="en-US" dirty="0"/>
              <a:t>Upholding status quo for children</a:t>
            </a:r>
          </a:p>
          <a:p>
            <a:pPr lvl="1">
              <a:buFont typeface="Wingdings" panose="05000000000000000000" pitchFamily="2" charset="2"/>
              <a:buChar char="§"/>
            </a:pPr>
            <a:endParaRPr lang="en-US" sz="1600" dirty="0"/>
          </a:p>
          <a:p>
            <a:pPr lvl="2">
              <a:buFont typeface="Wingdings" panose="05000000000000000000" pitchFamily="2" charset="2"/>
              <a:buChar char="§"/>
            </a:pPr>
            <a:endParaRPr lang="en-US" sz="1600" dirty="0"/>
          </a:p>
        </p:txBody>
      </p:sp>
      <p:pic>
        <p:nvPicPr>
          <p:cNvPr id="5" name="Graphic 4" descr="Scales of justice with solid fill">
            <a:extLst>
              <a:ext uri="{FF2B5EF4-FFF2-40B4-BE49-F238E27FC236}">
                <a16:creationId xmlns:a16="http://schemas.microsoft.com/office/drawing/2014/main" id="{FF4F1E07-D950-5E28-771F-5C38E2E7750F}"/>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a:off x="6675120" y="1635875"/>
            <a:ext cx="4023360" cy="4023360"/>
          </a:xfrm>
          <a:prstGeom prst="rect">
            <a:avLst/>
          </a:prstGeom>
        </p:spPr>
      </p:pic>
    </p:spTree>
    <p:extLst>
      <p:ext uri="{BB962C8B-B14F-4D97-AF65-F5344CB8AC3E}">
        <p14:creationId xmlns:p14="http://schemas.microsoft.com/office/powerpoint/2010/main" val="44467192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995DB0-AD02-3A82-729C-3F416BBDB780}"/>
              </a:ext>
            </a:extLst>
          </p:cNvPr>
          <p:cNvSpPr>
            <a:spLocks noGrp="1"/>
          </p:cNvSpPr>
          <p:nvPr>
            <p:ph type="title"/>
          </p:nvPr>
        </p:nvSpPr>
        <p:spPr/>
        <p:txBody>
          <a:bodyPr/>
          <a:lstStyle/>
          <a:p>
            <a:r>
              <a:rPr lang="en-US" dirty="0"/>
              <a:t>Supporting Survivor Choice</a:t>
            </a:r>
          </a:p>
        </p:txBody>
      </p:sp>
      <p:sp>
        <p:nvSpPr>
          <p:cNvPr id="3" name="Content Placeholder 2">
            <a:extLst>
              <a:ext uri="{FF2B5EF4-FFF2-40B4-BE49-F238E27FC236}">
                <a16:creationId xmlns:a16="http://schemas.microsoft.com/office/drawing/2014/main" id="{AB7496FF-1987-5048-F2ED-CBF3E3FB57FA}"/>
              </a:ext>
            </a:extLst>
          </p:cNvPr>
          <p:cNvSpPr>
            <a:spLocks noGrp="1"/>
          </p:cNvSpPr>
          <p:nvPr>
            <p:ph idx="1"/>
          </p:nvPr>
        </p:nvSpPr>
        <p:spPr>
          <a:xfrm>
            <a:off x="1307140" y="1845734"/>
            <a:ext cx="10058400" cy="4390174"/>
          </a:xfrm>
        </p:spPr>
        <p:txBody>
          <a:bodyPr>
            <a:normAutofit lnSpcReduction="10000"/>
          </a:bodyPr>
          <a:lstStyle/>
          <a:p>
            <a:pPr>
              <a:buFont typeface="Wingdings" panose="05000000000000000000" pitchFamily="2" charset="2"/>
              <a:buChar char="§"/>
            </a:pPr>
            <a:r>
              <a:rPr lang="en-US" dirty="0"/>
              <a:t>Clearly define your role</a:t>
            </a:r>
          </a:p>
          <a:p>
            <a:pPr>
              <a:buFont typeface="Wingdings" panose="05000000000000000000" pitchFamily="2" charset="2"/>
              <a:buChar char="§"/>
            </a:pPr>
            <a:r>
              <a:rPr lang="en-US" dirty="0"/>
              <a:t>Foster trust</a:t>
            </a:r>
          </a:p>
          <a:p>
            <a:pPr>
              <a:buFont typeface="Wingdings" panose="05000000000000000000" pitchFamily="2" charset="2"/>
              <a:buChar char="§"/>
            </a:pPr>
            <a:r>
              <a:rPr lang="en-US" dirty="0"/>
              <a:t>Listening time vs Strategizing time</a:t>
            </a:r>
          </a:p>
          <a:p>
            <a:pPr>
              <a:buFont typeface="Wingdings" panose="05000000000000000000" pitchFamily="2" charset="2"/>
              <a:buChar char="§"/>
            </a:pPr>
            <a:r>
              <a:rPr lang="en-US" dirty="0"/>
              <a:t>Understand their goals</a:t>
            </a:r>
          </a:p>
          <a:p>
            <a:pPr>
              <a:buFont typeface="Wingdings" panose="05000000000000000000" pitchFamily="2" charset="2"/>
              <a:buChar char="§"/>
            </a:pPr>
            <a:r>
              <a:rPr lang="en-US" dirty="0"/>
              <a:t>Offer options, not directives</a:t>
            </a:r>
          </a:p>
          <a:p>
            <a:pPr>
              <a:buFont typeface="Wingdings" panose="05000000000000000000" pitchFamily="2" charset="2"/>
              <a:buChar char="§"/>
            </a:pPr>
            <a:r>
              <a:rPr lang="en-US" dirty="0"/>
              <a:t>Explain risks, benefits, tradeoffs</a:t>
            </a:r>
          </a:p>
          <a:p>
            <a:pPr>
              <a:buFont typeface="Wingdings" panose="05000000000000000000" pitchFamily="2" charset="2"/>
              <a:buChar char="§"/>
            </a:pPr>
            <a:r>
              <a:rPr lang="en-US" dirty="0"/>
              <a:t>Ensure understanding (parrot back or ask “why?”)</a:t>
            </a:r>
          </a:p>
          <a:p>
            <a:pPr>
              <a:buFont typeface="Wingdings" panose="05000000000000000000" pitchFamily="2" charset="2"/>
              <a:buChar char="§"/>
            </a:pPr>
            <a:r>
              <a:rPr lang="en-US" dirty="0"/>
              <a:t>Use consent-forward language and center survivor expertise</a:t>
            </a:r>
          </a:p>
          <a:p>
            <a:pPr>
              <a:buFont typeface="Wingdings" panose="05000000000000000000" pitchFamily="2" charset="2"/>
              <a:buChar char="§"/>
            </a:pPr>
            <a:r>
              <a:rPr lang="en-US" dirty="0"/>
              <a:t>Distinguish legal requirements vs recommendations</a:t>
            </a:r>
          </a:p>
          <a:p>
            <a:pPr>
              <a:buFont typeface="Wingdings" panose="05000000000000000000" pitchFamily="2" charset="2"/>
              <a:buChar char="§"/>
            </a:pPr>
            <a:r>
              <a:rPr lang="en-US" dirty="0"/>
              <a:t>Document informed consent</a:t>
            </a:r>
          </a:p>
        </p:txBody>
      </p:sp>
    </p:spTree>
    <p:extLst>
      <p:ext uri="{BB962C8B-B14F-4D97-AF65-F5344CB8AC3E}">
        <p14:creationId xmlns:p14="http://schemas.microsoft.com/office/powerpoint/2010/main" val="3580156480"/>
      </p:ext>
    </p:extLst>
  </p:cSld>
  <p:clrMapOvr>
    <a:masterClrMapping/>
  </p:clrMapOvr>
</p:sld>
</file>

<file path=ppt/theme/theme1.xml><?xml version="1.0" encoding="utf-8"?>
<a:theme xmlns:a="http://schemas.openxmlformats.org/drawingml/2006/main" name="Retrospect">
  <a:themeElements>
    <a:clrScheme name="SWLC Brand Colors">
      <a:dk1>
        <a:sysClr val="windowText" lastClr="000000"/>
      </a:dk1>
      <a:lt1>
        <a:sysClr val="window" lastClr="FFFFFF"/>
      </a:lt1>
      <a:dk2>
        <a:srgbClr val="44546A"/>
      </a:dk2>
      <a:lt2>
        <a:srgbClr val="E7E6E6"/>
      </a:lt2>
      <a:accent1>
        <a:srgbClr val="4FB797"/>
      </a:accent1>
      <a:accent2>
        <a:srgbClr val="CC463F"/>
      </a:accent2>
      <a:accent3>
        <a:srgbClr val="F4C15B"/>
      </a:accent3>
      <a:accent4>
        <a:srgbClr val="098796"/>
      </a:accent4>
      <a:accent5>
        <a:srgbClr val="8FC7D3"/>
      </a:accent5>
      <a:accent6>
        <a:srgbClr val="1A1A1A"/>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SWLC PPT Template 2" id="{1B746A47-CE17-4C37-972B-C4A2D1CA5D2A}" vid="{38F0953E-E60E-41C6-9FD0-B4BA8FAFB95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SWLC PPT Template 2</Template>
  <TotalTime>1179</TotalTime>
  <Words>1316</Words>
  <Application>Microsoft Office PowerPoint</Application>
  <PresentationFormat>Widescreen</PresentationFormat>
  <Paragraphs>147</Paragraphs>
  <Slides>20</Slides>
  <Notes>2</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20</vt:i4>
      </vt:variant>
    </vt:vector>
  </HeadingPairs>
  <TitlesOfParts>
    <vt:vector size="26" baseType="lpstr">
      <vt:lpstr>Aptos</vt:lpstr>
      <vt:lpstr>Arial</vt:lpstr>
      <vt:lpstr>Calibri</vt:lpstr>
      <vt:lpstr>Century Gothic</vt:lpstr>
      <vt:lpstr>Wingdings</vt:lpstr>
      <vt:lpstr>Retrospect</vt:lpstr>
      <vt:lpstr>Centering Survivor Autonomy  in Legal Advocacy:  Balancing Safety, Strategy, and Choice</vt:lpstr>
      <vt:lpstr>Disclaimers</vt:lpstr>
      <vt:lpstr>About Me</vt:lpstr>
      <vt:lpstr>Learning Objectives</vt:lpstr>
      <vt:lpstr>Power Imbalances in  Advocacy &amp; Legal Systems</vt:lpstr>
      <vt:lpstr>The Tension Triangle:  Safety, Strategy, and Choice </vt:lpstr>
      <vt:lpstr>Safety &amp; Advocate Experience</vt:lpstr>
      <vt:lpstr>Court Strategy</vt:lpstr>
      <vt:lpstr>Supporting Survivor Choice</vt:lpstr>
      <vt:lpstr>Informed Consent</vt:lpstr>
      <vt:lpstr>What does this look like in practice?</vt:lpstr>
      <vt:lpstr>What does this look like in practice?</vt:lpstr>
      <vt:lpstr>Case Examples</vt:lpstr>
      <vt:lpstr>Lessons Learned:  When Survivors Don’t Want What the System Wants </vt:lpstr>
      <vt:lpstr>Lessons Learned:  When Survivors Don’t Want What the System Wants </vt:lpstr>
      <vt:lpstr>Lessons Learned:  When Survivors Don’t Want What the System Wants </vt:lpstr>
      <vt:lpstr>Lessons Learned:  When Survivors Don’t Want What the System Wants </vt:lpstr>
      <vt:lpstr>The Autonomy Checklist</vt:lpstr>
      <vt:lpstr>Questions?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Jennifer Paulsen</dc:creator>
  <cp:lastModifiedBy>Hailey Zock</cp:lastModifiedBy>
  <cp:revision>16</cp:revision>
  <dcterms:created xsi:type="dcterms:W3CDTF">2023-01-12T23:53:35Z</dcterms:created>
  <dcterms:modified xsi:type="dcterms:W3CDTF">2026-03-20T18:40:55Z</dcterms:modified>
</cp:coreProperties>
</file>