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Poppins Bold" charset="1" panose="00000800000000000000"/>
      <p:regular r:id="rId60"/>
    </p:embeddedFont>
    <p:embeddedFont>
      <p:font typeface="Poppins Ultra-Bold" charset="1" panose="00000900000000000000"/>
      <p:regular r:id="rId61"/>
    </p:embeddedFont>
    <p:embeddedFont>
      <p:font typeface="Poppins Medium" charset="1" panose="00000600000000000000"/>
      <p:regular r:id="rId62"/>
    </p:embeddedFont>
    <p:embeddedFont>
      <p:font typeface="Roboto Bold" charset="1" panose="02000000000000000000"/>
      <p:regular r:id="rId63"/>
    </p:embeddedFont>
    <p:embeddedFont>
      <p:font typeface="Kollektif" charset="1" panose="020B0604020101010102"/>
      <p:regular r:id="rId64"/>
    </p:embeddedFont>
    <p:embeddedFont>
      <p:font typeface="Kollektif Italics" charset="1" panose="020B0604020101010102"/>
      <p:regular r:id="rId71"/>
    </p:embeddedFont>
    <p:embeddedFont>
      <p:font typeface="Roboto Bold Italics" charset="1" panose="02000000000000000000"/>
      <p:regular r:id="rId72"/>
    </p:embeddedFont>
    <p:embeddedFont>
      <p:font typeface="Poppins" charset="1" panose="00000500000000000000"/>
      <p:regular r:id="rId74"/>
    </p:embeddedFont>
    <p:embeddedFont>
      <p:font typeface="Poppins Bold Italics" charset="1" panose="00000800000000000000"/>
      <p:regular r:id="rId75"/>
    </p:embeddedFont>
    <p:embeddedFont>
      <p:font typeface="Poppins Italics" charset="1" panose="00000500000000000000"/>
      <p:regular r:id="rId82"/>
    </p:embeddedFont>
    <p:embeddedFont>
      <p:font typeface="Holiday" charset="1" panose="00000000000000000000"/>
      <p:regular r:id="rId85"/>
    </p:embeddedFont>
    <p:embeddedFont>
      <p:font typeface="League Spartan" charset="1" panose="00000800000000000000"/>
      <p:regular r:id="rId90"/>
    </p:embeddedFont>
    <p:embeddedFont>
      <p:font typeface="Canva Sans 2" charset="1" panose="020B0503030501040103"/>
      <p:regular r:id="rId93"/>
    </p:embeddedFont>
    <p:embeddedFont>
      <p:font typeface="Kollektif Bold Italics" charset="1" panose="020B0604020101010102"/>
      <p:regular r:id="rId116"/>
    </p:embeddedFont>
    <p:embeddedFont>
      <p:font typeface="Public Sans Heavy" charset="1" panose="00000000000000000000"/>
      <p:regular r:id="rId123"/>
    </p:embeddedFont>
    <p:embeddedFont>
      <p:font typeface="Public Sans Bold" charset="1" panose="00000000000000000000"/>
      <p:regular r:id="rId124"/>
    </p:embeddedFont>
    <p:embeddedFont>
      <p:font typeface="Kollektif Bold" charset="1" panose="020B0604020101010102"/>
      <p:regular r:id="rId1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notesSlides/notesSlide26.xml" Type="http://schemas.openxmlformats.org/officeDocument/2006/relationships/notesSlide"/><Relationship Id="rId101" Target="notesSlides/notesSlide27.xml" Type="http://schemas.openxmlformats.org/officeDocument/2006/relationships/notesSlide"/><Relationship Id="rId102" Target="notesSlides/notesSlide28.xml" Type="http://schemas.openxmlformats.org/officeDocument/2006/relationships/notesSlide"/><Relationship Id="rId103" Target="notesSlides/notesSlide29.xml" Type="http://schemas.openxmlformats.org/officeDocument/2006/relationships/notesSlide"/><Relationship Id="rId104" Target="notesSlides/notesSlide30.xml" Type="http://schemas.openxmlformats.org/officeDocument/2006/relationships/notesSlide"/><Relationship Id="rId105" Target="notesSlides/notesSlide31.xml" Type="http://schemas.openxmlformats.org/officeDocument/2006/relationships/notesSlide"/><Relationship Id="rId106" Target="notesSlides/notesSlide32.xml" Type="http://schemas.openxmlformats.org/officeDocument/2006/relationships/notesSlide"/><Relationship Id="rId107" Target="notesSlides/notesSlide33.xml" Type="http://schemas.openxmlformats.org/officeDocument/2006/relationships/notesSlide"/><Relationship Id="rId108" Target="notesSlides/notesSlide34.xml" Type="http://schemas.openxmlformats.org/officeDocument/2006/relationships/notesSlide"/><Relationship Id="rId109" Target="notesSlides/notesSlide35.xml" Type="http://schemas.openxmlformats.org/officeDocument/2006/relationships/notesSlide"/><Relationship Id="rId11" Target="slides/slide6.xml" Type="http://schemas.openxmlformats.org/officeDocument/2006/relationships/slide"/><Relationship Id="rId110" Target="notesSlides/notesSlide36.xml" Type="http://schemas.openxmlformats.org/officeDocument/2006/relationships/notesSlide"/><Relationship Id="rId111" Target="notesSlides/notesSlide37.xml" Type="http://schemas.openxmlformats.org/officeDocument/2006/relationships/notesSlide"/><Relationship Id="rId112" Target="notesSlides/notesSlide38.xml" Type="http://schemas.openxmlformats.org/officeDocument/2006/relationships/notesSlide"/><Relationship Id="rId113" Target="notesSlides/notesSlide39.xml" Type="http://schemas.openxmlformats.org/officeDocument/2006/relationships/notesSlide"/><Relationship Id="rId114" Target="notesSlides/notesSlide40.xml" Type="http://schemas.openxmlformats.org/officeDocument/2006/relationships/notesSlide"/><Relationship Id="rId115" Target="notesSlides/notesSlide41.xml" Type="http://schemas.openxmlformats.org/officeDocument/2006/relationships/notesSlide"/><Relationship Id="rId116" Target="fonts/font116.fntdata" Type="http://schemas.openxmlformats.org/officeDocument/2006/relationships/font"/><Relationship Id="rId117" Target="notesSlides/notesSlide42.xml" Type="http://schemas.openxmlformats.org/officeDocument/2006/relationships/notesSlide"/><Relationship Id="rId118" Target="notesSlides/notesSlide43.xml" Type="http://schemas.openxmlformats.org/officeDocument/2006/relationships/notesSlide"/><Relationship Id="rId119" Target="notesSlides/notesSlide44.xml" Type="http://schemas.openxmlformats.org/officeDocument/2006/relationships/notesSlide"/><Relationship Id="rId12" Target="slides/slide7.xml" Type="http://schemas.openxmlformats.org/officeDocument/2006/relationships/slide"/><Relationship Id="rId120" Target="notesSlides/notesSlide45.xml" Type="http://schemas.openxmlformats.org/officeDocument/2006/relationships/notesSlide"/><Relationship Id="rId121" Target="notesSlides/notesSlide46.xml" Type="http://schemas.openxmlformats.org/officeDocument/2006/relationships/notesSlide"/><Relationship Id="rId122" Target="notesSlides/notesSlide47.xml" Type="http://schemas.openxmlformats.org/officeDocument/2006/relationships/notesSlide"/><Relationship Id="rId123" Target="fonts/font123.fntdata" Type="http://schemas.openxmlformats.org/officeDocument/2006/relationships/font"/><Relationship Id="rId124" Target="fonts/font124.fntdata" Type="http://schemas.openxmlformats.org/officeDocument/2006/relationships/font"/><Relationship Id="rId125" Target="fonts/font125.fntdata" Type="http://schemas.openxmlformats.org/officeDocument/2006/relationships/font"/><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notesMasters/notesMaster1.xml" Type="http://schemas.openxmlformats.org/officeDocument/2006/relationships/notesMaster"/><Relationship Id="rId66" Target="theme/theme2.xml" Type="http://schemas.openxmlformats.org/officeDocument/2006/relationships/theme"/><Relationship Id="rId67" Target="notesSlides/notesSlide1.xml" Type="http://schemas.openxmlformats.org/officeDocument/2006/relationships/notesSlide"/><Relationship Id="rId68" Target="notesSlides/notesSlide2.xml" Type="http://schemas.openxmlformats.org/officeDocument/2006/relationships/notesSlide"/><Relationship Id="rId69" Target="notesSlides/notesSlide3.xml" Type="http://schemas.openxmlformats.org/officeDocument/2006/relationships/notesSlide"/><Relationship Id="rId7" Target="slides/slide2.xml" Type="http://schemas.openxmlformats.org/officeDocument/2006/relationships/slide"/><Relationship Id="rId70" Target="notesSlides/notesSlide4.xml" Type="http://schemas.openxmlformats.org/officeDocument/2006/relationships/notesSlide"/><Relationship Id="rId71" Target="fonts/font71.fntdata" Type="http://schemas.openxmlformats.org/officeDocument/2006/relationships/font"/><Relationship Id="rId72" Target="fonts/font72.fntdata" Type="http://schemas.openxmlformats.org/officeDocument/2006/relationships/font"/><Relationship Id="rId73" Target="notesSlides/notesSlide5.xml" Type="http://schemas.openxmlformats.org/officeDocument/2006/relationships/notesSlide"/><Relationship Id="rId74" Target="fonts/font74.fntdata" Type="http://schemas.openxmlformats.org/officeDocument/2006/relationships/font"/><Relationship Id="rId75" Target="fonts/font75.fntdata" Type="http://schemas.openxmlformats.org/officeDocument/2006/relationships/font"/><Relationship Id="rId76" Target="notesSlides/notesSlide6.xml" Type="http://schemas.openxmlformats.org/officeDocument/2006/relationships/notesSlide"/><Relationship Id="rId77" Target="notesSlides/notesSlide7.xml" Type="http://schemas.openxmlformats.org/officeDocument/2006/relationships/notesSlide"/><Relationship Id="rId78" Target="notesSlides/notesSlide8.xml" Type="http://schemas.openxmlformats.org/officeDocument/2006/relationships/notesSlide"/><Relationship Id="rId79" Target="notesSlides/notesSlide9.xml" Type="http://schemas.openxmlformats.org/officeDocument/2006/relationships/notesSlide"/><Relationship Id="rId8" Target="slides/slide3.xml" Type="http://schemas.openxmlformats.org/officeDocument/2006/relationships/slide"/><Relationship Id="rId80" Target="notesSlides/notesSlide10.xml" Type="http://schemas.openxmlformats.org/officeDocument/2006/relationships/notesSlide"/><Relationship Id="rId81" Target="notesSlides/notesSlide11.xml" Type="http://schemas.openxmlformats.org/officeDocument/2006/relationships/notesSlide"/><Relationship Id="rId82" Target="fonts/font82.fntdata" Type="http://schemas.openxmlformats.org/officeDocument/2006/relationships/font"/><Relationship Id="rId83" Target="notesSlides/notesSlide12.xml" Type="http://schemas.openxmlformats.org/officeDocument/2006/relationships/notesSlide"/><Relationship Id="rId84" Target="notesSlides/notesSlide13.xml" Type="http://schemas.openxmlformats.org/officeDocument/2006/relationships/notesSlide"/><Relationship Id="rId85" Target="fonts/font85.fntdata" Type="http://schemas.openxmlformats.org/officeDocument/2006/relationships/font"/><Relationship Id="rId86" Target="notesSlides/notesSlide14.xml" Type="http://schemas.openxmlformats.org/officeDocument/2006/relationships/notesSlide"/><Relationship Id="rId87" Target="notesSlides/notesSlide15.xml" Type="http://schemas.openxmlformats.org/officeDocument/2006/relationships/notesSlide"/><Relationship Id="rId88" Target="notesSlides/notesSlide16.xml" Type="http://schemas.openxmlformats.org/officeDocument/2006/relationships/notesSlide"/><Relationship Id="rId89" Target="notesSlides/notesSlide17.xml" Type="http://schemas.openxmlformats.org/officeDocument/2006/relationships/notesSlide"/><Relationship Id="rId9" Target="slides/slide4.xml" Type="http://schemas.openxmlformats.org/officeDocument/2006/relationships/slide"/><Relationship Id="rId90" Target="fonts/font90.fntdata" Type="http://schemas.openxmlformats.org/officeDocument/2006/relationships/font"/><Relationship Id="rId91" Target="notesSlides/notesSlide18.xml" Type="http://schemas.openxmlformats.org/officeDocument/2006/relationships/notesSlide"/><Relationship Id="rId92" Target="notesSlides/notesSlide19.xml" Type="http://schemas.openxmlformats.org/officeDocument/2006/relationships/notesSlide"/><Relationship Id="rId93" Target="fonts/font93.fntdata" Type="http://schemas.openxmlformats.org/officeDocument/2006/relationships/font"/><Relationship Id="rId94" Target="notesSlides/notesSlide20.xml" Type="http://schemas.openxmlformats.org/officeDocument/2006/relationships/notesSlide"/><Relationship Id="rId95" Target="notesSlides/notesSlide21.xml" Type="http://schemas.openxmlformats.org/officeDocument/2006/relationships/notesSlide"/><Relationship Id="rId96" Target="notesSlides/notesSlide22.xml" Type="http://schemas.openxmlformats.org/officeDocument/2006/relationships/notesSlide"/><Relationship Id="rId97" Target="notesSlides/notesSlide23.xml" Type="http://schemas.openxmlformats.org/officeDocument/2006/relationships/notesSlide"/><Relationship Id="rId98" Target="notesSlides/notesSlide24.xml" Type="http://schemas.openxmlformats.org/officeDocument/2006/relationships/notesSlide"/><Relationship Id="rId99" Target="notesSlides/notesSlide25.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me, I like to do this superhero pose. And I invite you all to stand up if you’re able (but you can also totally do it sitting down). </a:t>
            </a:r>
          </a:p>
          <a:p>
            <a:r>
              <a:rPr lang="en-US"/>
              <a:t/>
            </a:r>
          </a:p>
          <a:p>
            <a:r>
              <a:rPr lang="en-US"/>
              <a:t>Let's get our bodies moving, let's get in our bodies. Some of us live our life in our heads always in doing mode, but this morning I invite you to get into being mode. </a:t>
            </a:r>
          </a:p>
          <a:p>
            <a:r>
              <a:rPr lang="en-US"/>
              <a:t/>
            </a:r>
          </a:p>
          <a:p>
            <a:r>
              <a:rPr lang="en-US"/>
              <a:t>Be with me. </a:t>
            </a:r>
          </a:p>
          <a:p>
            <a:r>
              <a:rPr lang="en-US"/>
              <a:t/>
            </a:r>
          </a:p>
          <a:p>
            <a:r>
              <a:rPr lang="en-US"/>
              <a:t>Put your hands on your hips. Imagine you are a superhero. Think about your fabulous cape that flows behind you. It’s wind powered by your ancestors.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good form of checking in is to check in with yourself on what your needs are. </a:t>
            </a:r>
          </a:p>
          <a:p>
            <a:r>
              <a:rPr lang="en-US"/>
              <a:t/>
            </a:r>
          </a:p>
          <a:p>
            <a:r>
              <a:rPr lang="en-US"/>
              <a:t>Take a look at this Needs Wheel to see if you can identify a need that you have today, this week, in this moment.  Once you've identified your need, remember the word or need you chose and think about it as we do a grounding breathing exercise.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why healing from the inside out is so important to supporting the world we wish to build, to create the transformations we are dreaming of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briefly review what mom said about words being seeds, share some examples of Words as Seeds. </a:t>
            </a:r>
          </a:p>
          <a:p>
            <a:r>
              <a:rPr lang="en-US"/>
              <a:t/>
            </a:r>
          </a:p>
          <a:p>
            <a:r>
              <a:rPr lang="en-US"/>
              <a:t>Because of my mom ingraining into me the power of words, that that our words can grow into something beautiful or harmful, something uplifting or empowering. it's why as a writer I believe in the power of words, that the stories we tell ourselves and each other can be healing, that words can be medicine. </a:t>
            </a:r>
          </a:p>
          <a:p>
            <a:r>
              <a:rPr lang="en-US"/>
              <a:t/>
            </a:r>
          </a:p>
          <a:p>
            <a:r>
              <a:rPr lang="en-US"/>
              <a:t>and when we think of words in this way, we can use them as building blocks, seeds of empowerment, connection, belonging (and even healing) in our programming, the services we provide, and even our policies. </a:t>
            </a:r>
          </a:p>
          <a:p>
            <a:r>
              <a:rPr lang="en-US"/>
              <a:t/>
            </a:r>
          </a:p>
          <a:p>
            <a:r>
              <a:rPr lang="en-US"/>
              <a:t>So as we spend this time together this morning, let's think about how we can infuse our values, beliefs, and stories into every aspect of our work.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of us has experienced words spoken about us at different points in our lives. For example, when you were younger, someone might have told you that you were good at a particular task or activity. Perhaps you were told you were a good listener. When people speak these words into existence, they can plant seeds that take root in our hearts and minds.</a:t>
            </a:r>
          </a:p>
          <a:p>
            <a:r>
              <a:rPr lang="en-US"/>
              <a:t/>
            </a:r>
          </a:p>
          <a:p>
            <a:r>
              <a:rPr lang="en-US"/>
              <a:t>Sometimes, the seeds planted in us are positive, full of hope, love, and good intentions. When those positive seeds are planted, it can feel like we have people cheering us on and wishing us good things. In a way, it could feel like an anchor, as if those positive seeds ground you no matter how hard life’s wind blows at you. At other times, the seeds planted in us (the words spoken to us) can be negative and feel hurtful or mean. Perhaps, out of frustration, someone may have told us we were unworthy, stupid, ugly, or bad. These negative seeds can have a greater impact on us than we realize. Instead of creating a healthy anchor for us to hold onto when we’re tested, upset, or unsure (like the positive seeds do for us), the negative seeds might try to tell us that the people who said bad things about us are right. We might even start to believe that we are unworthy or bad. We might begin to look for signs to prove it true. </a:t>
            </a:r>
          </a:p>
          <a:p>
            <a:r>
              <a:rPr lang="en-US"/>
              <a:t/>
            </a:r>
          </a:p>
          <a:p>
            <a:r>
              <a:rPr lang="en-US"/>
              <a:t>Essentially, words can be about how someone sees you, and what can make it frustrating is that you don’t have any control over the words they use and say about you. Not having control doesn’t always feel good, and depending on what’s said and how you think about it, it can have either a positive or a negative effect on your life. When you’re a child or young, you have even less control over what is said about you and limited power in how you might express yourself. In this way, the positive and the negative seeds planted in our lives can have an impact on how we think of, believe in, and even love ourselves. </a:t>
            </a:r>
          </a:p>
          <a:p>
            <a:r>
              <a:rPr lang="en-US"/>
              <a:t/>
            </a:r>
          </a:p>
          <a:p>
            <a:r>
              <a:rPr lang="en-US"/>
              <a:t>It’s important to note that positive and negative seeds can be planted in us using more than just words. Other people’s actions or inaction can also plant seeds in us. In this exercise, focusing on the words (seeds we carry) or perceptions of who you are versus how people see you can be beneficial to developing our healthy sense of self. </a:t>
            </a:r>
          </a:p>
          <a:p>
            <a:r>
              <a:rPr lang="en-US"/>
              <a:t/>
            </a:r>
          </a:p>
          <a:p>
            <a:r>
              <a:rPr lang="en-US"/>
              <a:t>For this prompt, participants should free-write and journal for 5-7 minutes, reflecting on some of the words that were planted in their hearts, minds, or spirits.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10-15 minutes</a:t>
            </a:r>
          </a:p>
          <a:p>
            <a:r>
              <a:rPr lang="en-US"/>
              <a:t/>
            </a:r>
          </a:p>
          <a:p>
            <a:r>
              <a:rPr lang="en-US"/>
              <a:t>Group or share in pairs to prompts (Also can be used as time to reflect on what’s rising to the surface in this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Everyone, get comfortable in your seat or if you’re standing, find a relaxed stance. You can also lay down on the floor if you want to. Once you’re comfortable, I invite you to close your eyes or look somewhere not too far from you in a soft gaze. Take some deep breaths in through your nose and out through your mouth. Do this for four deep breaths. </a:t>
            </a:r>
          </a:p>
          <a:p>
            <a:r>
              <a:rPr lang="en-US"/>
              <a:t/>
            </a:r>
          </a:p>
          <a:p>
            <a:r>
              <a:rPr lang="en-US"/>
              <a:t>Now imagine your ancestors, mentors, elders, or loved ones surrounding you. Each of them is using their breath of life to breathe good energy into you. Each of them are speaking love and good thoughts, wishes, and hopes for you directly over you, behind you, in front of you, and all around you. They are planting as many positive seeds as they can into your mind, body, heart, and spirit. Imagine what each of them is saying to you. Imagine receiving each of those seeds they’re planting in you, with open arms, welcoming in all the positive hopes and prayers they are gifting to you. Take a few deep breaths to breathe in that positivity and love. </a:t>
            </a:r>
          </a:p>
          <a:p>
            <a:r>
              <a:rPr lang="en-US"/>
              <a:t/>
            </a:r>
          </a:p>
          <a:p>
            <a:r>
              <a:rPr lang="en-US"/>
              <a:t>Now, take a few deep breaths to express gratitude to your ancestors, mentors, elders, or loved ones who showed up to support you. Now, let’s all do one final deep breath together. When you’re ready, open your eyes. Think or journal later this evening, about how you will nurture and tend to the seeds that were planted in you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Tell the story of the student in Owyhee who did a study on Chokecherry pudding with the seed that inhibits certain types of cancer cells from growing. </a:t>
            </a:r>
          </a:p>
          <a:p>
            <a:r>
              <a:rPr lang="en-US"/>
              <a:t/>
            </a:r>
          </a:p>
          <a:p>
            <a:r>
              <a:rPr lang="en-US"/>
              <a:t>The medicine is in the seed. So what are the seeds of your programs? What core cultural values drive the work you do? And when we examine those seeds, ask yourself: what medicine is there? How are you activating that medicine in your work? In my Upward Bound example, I truly believe we activated that FIRE in our students to empower them to burn brightly in this world. </a:t>
            </a:r>
          </a:p>
          <a:p>
            <a:r>
              <a:rPr lang="en-US"/>
              <a:t/>
            </a:r>
          </a:p>
          <a:p>
            <a:r>
              <a:rPr lang="en-US"/>
              <a:t>Again for me it is FIRE as a metaphor, it's also about circles. </a:t>
            </a:r>
          </a:p>
          <a:p>
            <a:r>
              <a:rPr lang="en-US"/>
              <a:t/>
            </a:r>
          </a:p>
          <a:p>
            <a:r>
              <a:rPr lang="en-US"/>
              <a:t>https://ictnews.org/archive/bringing-science-culture-together-chokecherry-pudding#:~:text=Traditionally%2C%20the%20Shoshone%20and%20Paiute,School%20in%20Nevada%2C%20told%20ICMN.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briefly review what mom said about words being seeds, share some examples of Words as Seeds. </a:t>
            </a:r>
          </a:p>
          <a:p>
            <a:r>
              <a:rPr lang="en-US"/>
              <a:t/>
            </a:r>
          </a:p>
          <a:p>
            <a:r>
              <a:rPr lang="en-US"/>
              <a:t>Because of my mom ingraining into me the power of words, that that our words can grow into something beautiful or harmful, something uplifting or empowering. it's why as a writer I believe in the power of words, that the stories we tell ourselves and each other can be healing, that words can be medicine. </a:t>
            </a:r>
          </a:p>
          <a:p>
            <a:r>
              <a:rPr lang="en-US"/>
              <a:t/>
            </a:r>
          </a:p>
          <a:p>
            <a:r>
              <a:rPr lang="en-US"/>
              <a:t>and when we think of words in this way, we can use them as building blocks, seeds of empowerment, connection, belonging (and even healing) in our programming, the services we provide, and even our policies. </a:t>
            </a:r>
          </a:p>
          <a:p>
            <a:r>
              <a:rPr lang="en-US"/>
              <a:t/>
            </a:r>
          </a:p>
          <a:p>
            <a:r>
              <a:rPr lang="en-US"/>
              <a:t>So as we spend this time together this morning, let's think about how we can infuse our values, beliefs, and stories into every aspect of our work.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reflect on what resonates from the poem or what it brings up.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if you’re not feeling the superhero pose, you can also think of it as a Care Bear Stare! </a:t>
            </a:r>
          </a:p>
          <a:p>
            <a:r>
              <a:rPr lang="en-US"/>
              <a:t/>
            </a:r>
          </a:p>
          <a:p>
            <a:r>
              <a:rPr lang="en-US"/>
              <a:t>What are you light are you letting emanate from you? </a:t>
            </a:r>
          </a:p>
          <a:p>
            <a:r>
              <a:rPr lang="en-US"/>
              <a:t/>
            </a:r>
          </a:p>
          <a:p>
            <a:r>
              <a:rPr lang="en-US"/>
              <a:t>What gifts of yours are you wanting to project and share with this world to help build it in a better more loving, more inclusive, more equitable way?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10-15 minutes</a:t>
            </a:r>
          </a:p>
          <a:p>
            <a:r>
              <a:rPr lang="en-US"/>
              <a:t/>
            </a:r>
          </a:p>
          <a:p>
            <a:r>
              <a:rPr lang="en-US"/>
              <a:t>Group or share in pairs to prompts (Also can be used as time to reflect on what’s rising to the surface in this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any questions or clarifications?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 somatic exercise about Closed Fist </a:t>
            </a:r>
          </a:p>
          <a:p>
            <a:r>
              <a:rPr lang="en-US"/>
              <a:t/>
            </a:r>
          </a:p>
          <a:p>
            <a:r>
              <a:rPr lang="en-US"/>
              <a:t>make a fist, clench it tight. </a:t>
            </a:r>
          </a:p>
          <a:p>
            <a:r>
              <a:rPr lang="en-US"/>
              <a:t>now put your other hand around that clenched fist to support it. </a:t>
            </a:r>
          </a:p>
          <a:p>
            <a:r>
              <a:rPr lang="en-US"/>
              <a:t/>
            </a:r>
          </a:p>
          <a:p>
            <a:r>
              <a:rPr lang="en-US"/>
              <a:t>what if anything do you notice about the clenched fist? </a:t>
            </a:r>
          </a:p>
          <a:p>
            <a:r>
              <a:rPr lang="en-US"/>
              <a:t/>
            </a:r>
          </a:p>
          <a:p>
            <a:r>
              <a:rPr lang="en-US"/>
              <a:t>did anything change with your clenched fist?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becomes possible for the clenched fists in our lives when they are offered support? or grounding?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Mantra Meditations (choose one sentence and repeat it over and over in your mind while you breathe easily)</a:t>
            </a:r>
          </a:p>
          <a:p>
            <a:r>
              <a:rPr lang="en-US"/>
              <a:t>I am enough</a:t>
            </a:r>
          </a:p>
          <a:p>
            <a:r>
              <a:rPr lang="en-US"/>
              <a:t>All that I need is within me</a:t>
            </a:r>
          </a:p>
          <a:p>
            <a:r>
              <a:rPr lang="en-US"/>
              <a:t>In alignment, I am powerful</a:t>
            </a:r>
          </a:p>
          <a:p>
            <a:r>
              <a:rPr lang="en-US"/>
              <a:t>May my heart’s wisdom shine through all I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reflect on what resonates from the poem or what it brings up.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reflect on what resonates from the poem or what it brings up.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reflect on what resonates from the poem or what it brings up.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our journeys to help uplift others, we learn how to further uplift (and heal) ourselves. </a:t>
            </a:r>
          </a:p>
          <a:p>
            <a:r>
              <a:rPr lang="en-US"/>
              <a:t/>
            </a:r>
          </a:p>
          <a:p>
            <a:r>
              <a:rPr lang="en-US"/>
              <a:t>But, trusting the powers we have and trusting our light and our magic can be challenging especially in a world and society that has done everything it can to remove us from our power and our intuition. </a:t>
            </a:r>
          </a:p>
          <a:p>
            <a:r>
              <a:rPr lang="en-US"/>
              <a:t/>
            </a:r>
          </a:p>
          <a:p>
            <a:r>
              <a:rPr lang="en-US"/>
              <a:t>Sometimes trusting our power or leaning into our light is difficult. Or, it can be difficult to access our light because we feel unworthy, not good enough, not smart enough, ill-equipped. </a:t>
            </a:r>
          </a:p>
          <a:p>
            <a:r>
              <a:rPr lang="en-US"/>
              <a:t/>
            </a:r>
          </a:p>
          <a:p>
            <a:r>
              <a:rPr lang="en-US"/>
              <a:t>We might feel this way because we feel in the deepest, most private, intimate part of us that we are not whole. In fact, we may feel like we have an actual hole in our hearts. </a:t>
            </a:r>
          </a:p>
          <a:p>
            <a:r>
              <a:rPr lang="en-US"/>
              <a:t/>
            </a:r>
          </a:p>
          <a:p>
            <a:r>
              <a:rPr lang="en-US"/>
              <a:t>So how can we get to the place where we can trust our power and lean into our gifts, lean into the light each of us carries within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Guided Visualization: Now that participants have reflected on their trauma, lead them through a guided visualization, adapted from Leslie Avant-Brown's book, "Blooming Willow's Pause as a Practice."</a:t>
            </a:r>
          </a:p>
          <a:p>
            <a:r>
              <a:rPr lang="en-US"/>
              <a:t/>
            </a:r>
          </a:p>
          <a:p>
            <a:r>
              <a:rPr lang="en-US"/>
              <a:t>Take a moment to ground yourself in your chair, feeling your feet planted on the ground, connected to Mother Earth’s healing energy. Breathe deeply and think of a behavior, thought pattern, or false belief that you no longer wish to carry—a burden you don’t want to pass on to future generations.</a:t>
            </a:r>
          </a:p>
          <a:p>
            <a:r>
              <a:rPr lang="en-US"/>
              <a:t/>
            </a:r>
          </a:p>
          <a:p>
            <a:r>
              <a:rPr lang="en-US"/>
              <a:t>Imagine holding this burden in your hands. Visualize releasing it back to the person who raised you, who then passes it back to their parents, and so forth through your ancestral line. Each ancestor who loves you does so without judgment, passing it back gently and without shame or blame.</a:t>
            </a:r>
          </a:p>
          <a:p>
            <a:r>
              <a:rPr lang="en-US"/>
              <a:t/>
            </a:r>
          </a:p>
          <a:p>
            <a:r>
              <a:rPr lang="en-US"/>
              <a:t>When it has been released as far back as you can imagine, envision your final ancestor letting it go into the universe—into the water, air, or back to Mother Earth. Take a moment to breathe and notice how you feel after letting go of this pain.</a:t>
            </a:r>
          </a:p>
          <a:p>
            <a:r>
              <a:rPr lang="en-US"/>
              <a:t/>
            </a:r>
          </a:p>
          <a:p>
            <a:r>
              <a:rPr lang="en-US"/>
              <a:t>Now, visualize this ancestral figure deciding to offer you a beautiful gift. This gift could be words, an image, a feeling, or anything else you need most. See this gift being passed down through your ancestors until it reaches you. Imagine it entering your body as a beam of light, radiating throughout you. Spend a moment connecting to this experience.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live in the past, we can no longer learn from it." Prentis Hemphill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10-15 minutes</a:t>
            </a:r>
          </a:p>
          <a:p>
            <a:r>
              <a:rPr lang="en-US"/>
              <a:t/>
            </a:r>
          </a:p>
          <a:p>
            <a:r>
              <a:rPr lang="en-US"/>
              <a:t>Group or share in pairs to prompts (Also can be used as time to reflect on what’s rising to the surface in this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why healing from the inside out is so important to supporting the world we wish to build, to create the transformations we are dreaming of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10-15 minutes</a:t>
            </a:r>
          </a:p>
          <a:p>
            <a:r>
              <a:rPr lang="en-US"/>
              <a:t/>
            </a:r>
          </a:p>
          <a:p>
            <a:r>
              <a:rPr lang="en-US"/>
              <a:t>Group or share in pairs to prompts (Also can be used as time to reflect on what’s rising to the surface in this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any time we make or create space for connection, we are doing something sacred. Connection is sacred, making spaces to connect is a sacred act.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this quote/sentiment resonates with you, you might be wondering "How can I let my heartwork lead me if I feel like my heart isn't whole?" </a:t>
            </a:r>
          </a:p>
          <a:p>
            <a:r>
              <a:rPr lang="en-US"/>
              <a:t/>
            </a:r>
          </a:p>
          <a:p>
            <a:r>
              <a:rPr lang="en-US"/>
              <a:t>"How can I let my heartwork lead me if my heart has a hole in it that's so big that it's God-shaped? Creator-shaped? Universe-shaped?" </a:t>
            </a:r>
          </a:p>
          <a:p>
            <a:r>
              <a:rPr lang="en-US"/>
              <a:t/>
            </a:r>
          </a:p>
          <a:p>
            <a:r>
              <a:rPr lang="en-US"/>
              <a:t>In my time with you today, I'll take you on a journey through what it means to live with purpose and how to honor your heartwork. </a:t>
            </a:r>
          </a:p>
          <a:p>
            <a:r>
              <a:rPr lang="en-US"/>
              <a:t/>
            </a:r>
          </a:p>
          <a:p>
            <a:r>
              <a:rPr lang="en-US"/>
              <a:t>I'll share with you the guide posts that have been helpful to me in letting my heartwork lead me. On this journey we'll take together in the next 45 minutes, it may get heavy, it may get "real" but I ask for your trust that I'll bring us through the other side.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aloud the Nayyirah Waheed excerpt. Have participants close their eyes and focus on breathing while you read the quote. </a:t>
            </a:r>
          </a:p>
          <a:p>
            <a:r>
              <a:rPr lang="en-US"/>
              <a:t/>
            </a:r>
          </a:p>
          <a:p>
            <a:r>
              <a:rPr lang="en-US"/>
              <a:t>Then ask the participants to share what comes to mind from the quote. What resonates? </a:t>
            </a:r>
          </a:p>
          <a:p>
            <a:r>
              <a:rPr lang="en-US"/>
              <a:t>You can also have everyone write their own versions of “As You Are” in response to the quote. </a:t>
            </a:r>
          </a:p>
          <a:p>
            <a:r>
              <a:rPr lang="en-US"/>
              <a:t/>
            </a:r>
          </a:p>
          <a:p>
            <a:r>
              <a:rPr lang="en-US"/>
              <a:t>For instance, what questions do you continually ask the universe? Are there questions you ask daily? What are those questions? Imagine the universe responding to you with love, with the grounding that you are breathtaking, beautiful, and powerful just as you are. What comes up for you when you think of the concept “as you 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good form of checking in is to check in with yourself on what your needs are. </a:t>
            </a:r>
          </a:p>
          <a:p>
            <a:r>
              <a:rPr lang="en-US"/>
              <a:t/>
            </a:r>
          </a:p>
          <a:p>
            <a:r>
              <a:rPr lang="en-US"/>
              <a:t>Take a look at this Needs Wheel to see if you can identify a need that you have today, this week, in this moment.  Once you've identified your need, remember the word or need you chose and think about it as we do a grounding breathing exercise.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you've grounded in your body, let's journal and reflect on the need or needs you identified.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foot in the doing and one foot in the being for balance</a:t>
            </a:r>
          </a:p>
          <a:p>
            <a:r>
              <a:rPr lang="en-US"/>
              <a:t/>
            </a:r>
          </a:p>
          <a:p>
            <a:r>
              <a:rPr lang="en-US"/>
              <a:t>slowing down and having a powerful pause helps us move from misalignment to alignment</a:t>
            </a:r>
          </a:p>
          <a:p>
            <a:r>
              <a:rPr lang="en-US"/>
              <a:t/>
            </a:r>
          </a:p>
          <a:p>
            <a:r>
              <a:rPr lang="en-US"/>
              <a:t>Soft belly breathing (M/B)</a:t>
            </a:r>
          </a:p>
          <a:p>
            <a:r>
              <a:rPr lang="en-US"/>
              <a:t/>
            </a:r>
          </a:p>
          <a:p>
            <a:r>
              <a:rPr lang="en-US"/>
              <a:t>Our breath is always with us and one of the most powerful ways to tap into and influence our nervous system. Just as short-shallow breathing can quickly put the body into a fight/flight response, so can deep belly breathing with long exhales shift the nervous system into the parasympathetic or “rest and digest” state. Sleep, digestion, and healing can only happen when our parasympathetic nervous system is activated. </a:t>
            </a:r>
          </a:p>
          <a:p>
            <a:r>
              <a:rPr lang="en-US"/>
              <a:t/>
            </a:r>
          </a:p>
          <a:p>
            <a:r>
              <a:rPr lang="en-US"/>
              <a:t>Soft-belly breathing stimulates the vagal or “wandering” nerve, which connects to all major organs in the torso including the heart and stomach. When we can take a long, deep breath, it means we are not in immediate danger and do not need to run from or fight; the fact we can take a slow deep belly breath is a way for the body to message to the brain that it can shut off the alarm, we are physically safe. </a:t>
            </a:r>
          </a:p>
          <a:p>
            <a:r>
              <a:rPr lang="en-US"/>
              <a:t/>
            </a:r>
          </a:p>
          <a:p>
            <a:r>
              <a:rPr lang="en-US"/>
              <a:t>If closing your eyes feels good you can close them, otherwise soften your gaze as you look at whatever is in front of you. Begin bringing your awareness inward, to your breath. </a:t>
            </a:r>
          </a:p>
          <a:p>
            <a:r>
              <a:rPr lang="en-US"/>
              <a:t>As you continue breathing, breathe in through your nose, and out through your mouth at a slow, deep pace. </a:t>
            </a:r>
          </a:p>
          <a:p>
            <a:r>
              <a:rPr lang="en-US"/>
              <a:t>As you breathe in through your nose, bring your breath down into your belly, imagining your belly is like a balloon that is filling up with air on the inhale. </a:t>
            </a:r>
          </a:p>
          <a:p>
            <a:r>
              <a:rPr lang="en-US"/>
              <a:t>As you exhale, breathe out slowly through your mouth, extending the exhale as long as you comfortably can.</a:t>
            </a:r>
          </a:p>
          <a:p>
            <a:r>
              <a:rPr lang="en-US"/>
              <a:t>Continue breathing slowly and intentionally in this way; in through your nose, and out through your mouth. If it’s helpful for you, you can say in your mind, “soft” as you breathe in, and “belly” as you breathe out, reminding yourself to keep your belly nice and soft as inhale deeply. </a:t>
            </a:r>
          </a:p>
          <a:p>
            <a:r>
              <a:rPr lang="en-US"/>
              <a:t>To close the practice, we will close with one mindful breath together. Taking a nice big inhale through the nose, and a slow exhale out through the mouth.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svg" Type="http://schemas.openxmlformats.org/officeDocument/2006/relationships/image"/><Relationship Id="rId2" Target="../notesSlides/notesSlide9.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jpeg" Type="http://schemas.openxmlformats.org/officeDocument/2006/relationships/image"/><Relationship Id="rId2" Target="../notesSlides/notesSlide10.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3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3.jpe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4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http://www.tanayawinder.com"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50.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5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43.jpe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56.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5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3.png" Type="http://schemas.openxmlformats.org/officeDocument/2006/relationships/image"/><Relationship Id="rId5" Target="../media/image10.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svg" Type="http://schemas.openxmlformats.org/officeDocument/2006/relationships/image"/><Relationship Id="rId2" Target="../notesSlides/notesSlide30.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 Id="rId9" Target="../media/image29.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https://www.spiritualityandpractice.com/search?author_first=Chief+John&amp;author_last=Yellow+Lark%2C+Trans."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43.jpe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5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1.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43.jpe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52.png" Type="http://schemas.openxmlformats.org/officeDocument/2006/relationships/image"/><Relationship Id="rId6" Target="../media/image53.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59.jpe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https://www.goodreads.com/quotes/7403876-as-you-are-says-the-universe-after-you-answer-as"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64.jpe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6.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2.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67.png" Type="http://schemas.openxmlformats.org/officeDocument/2006/relationships/image"/><Relationship Id="rId2" Target="../notesSlides/notesSlide47.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39.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69.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69.png" Type="http://schemas.openxmlformats.org/officeDocument/2006/relationships/image"/><Relationship Id="rId4" Target="../media/image51.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9.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11" Target="../media/image79.svg" Type="http://schemas.openxmlformats.org/officeDocument/2006/relationships/image"/><Relationship Id="rId12" Target="../media/image69.pn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1.jpeg" Type="http://schemas.openxmlformats.org/officeDocument/2006/relationships/image"/><Relationship Id="rId4" Target="../media/image1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3.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95249" y="1828509"/>
            <a:ext cx="6873872" cy="162473"/>
          </a:xfrm>
          <a:custGeom>
            <a:avLst/>
            <a:gdLst/>
            <a:ahLst/>
            <a:cxnLst/>
            <a:rect r="r" b="b" t="t" l="l"/>
            <a:pathLst>
              <a:path h="162473" w="6873872">
                <a:moveTo>
                  <a:pt x="0" y="0"/>
                </a:moveTo>
                <a:lnTo>
                  <a:pt x="6873872" y="0"/>
                </a:lnTo>
                <a:lnTo>
                  <a:pt x="6873872" y="162474"/>
                </a:lnTo>
                <a:lnTo>
                  <a:pt x="0" y="1624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2566" y="165464"/>
            <a:ext cx="1825519" cy="1825519"/>
          </a:xfrm>
          <a:custGeom>
            <a:avLst/>
            <a:gdLst/>
            <a:ahLst/>
            <a:cxnLst/>
            <a:rect r="r" b="b" t="t" l="l"/>
            <a:pathLst>
              <a:path h="1825519" w="1825519">
                <a:moveTo>
                  <a:pt x="0" y="0"/>
                </a:moveTo>
                <a:lnTo>
                  <a:pt x="1825518" y="0"/>
                </a:lnTo>
                <a:lnTo>
                  <a:pt x="1825518" y="1825519"/>
                </a:lnTo>
                <a:lnTo>
                  <a:pt x="0" y="1825519"/>
                </a:lnTo>
                <a:lnTo>
                  <a:pt x="0" y="0"/>
                </a:lnTo>
                <a:close/>
              </a:path>
            </a:pathLst>
          </a:custGeom>
          <a:blipFill>
            <a:blip r:embed="rId4"/>
            <a:stretch>
              <a:fillRect l="0" t="0" r="0" b="0"/>
            </a:stretch>
          </a:blipFill>
        </p:spPr>
      </p:sp>
      <p:sp>
        <p:nvSpPr>
          <p:cNvPr name="TextBox 4" id="4"/>
          <p:cNvSpPr txBox="true"/>
          <p:nvPr/>
        </p:nvSpPr>
        <p:spPr>
          <a:xfrm rot="0">
            <a:off x="1306767" y="3119600"/>
            <a:ext cx="11526956" cy="1702174"/>
          </a:xfrm>
          <a:prstGeom prst="rect">
            <a:avLst/>
          </a:prstGeom>
        </p:spPr>
        <p:txBody>
          <a:bodyPr anchor="t" rtlCol="false" tIns="0" lIns="0" bIns="0" rIns="0">
            <a:spAutoFit/>
          </a:bodyPr>
          <a:lstStyle/>
          <a:p>
            <a:pPr algn="l">
              <a:lnSpc>
                <a:spcPts val="12613"/>
              </a:lnSpc>
            </a:pPr>
            <a:r>
              <a:rPr lang="en-US" sz="10511" b="true">
                <a:solidFill>
                  <a:srgbClr val="F97761"/>
                </a:solidFill>
                <a:latin typeface="Poppins Bold"/>
                <a:ea typeface="Poppins Bold"/>
                <a:cs typeface="Poppins Bold"/>
                <a:sym typeface="Poppins Bold"/>
              </a:rPr>
              <a:t>Igniting Healing</a:t>
            </a:r>
          </a:p>
        </p:txBody>
      </p:sp>
      <p:sp>
        <p:nvSpPr>
          <p:cNvPr name="Freeform 5" id="5"/>
          <p:cNvSpPr/>
          <p:nvPr/>
        </p:nvSpPr>
        <p:spPr>
          <a:xfrm flipH="false" flipV="false" rot="0">
            <a:off x="13091422" y="0"/>
            <a:ext cx="9547799" cy="11860619"/>
          </a:xfrm>
          <a:custGeom>
            <a:avLst/>
            <a:gdLst/>
            <a:ahLst/>
            <a:cxnLst/>
            <a:rect r="r" b="b" t="t" l="l"/>
            <a:pathLst>
              <a:path h="11860619" w="9547799">
                <a:moveTo>
                  <a:pt x="0" y="0"/>
                </a:moveTo>
                <a:lnTo>
                  <a:pt x="9547799" y="0"/>
                </a:lnTo>
                <a:lnTo>
                  <a:pt x="9547799" y="11860619"/>
                </a:lnTo>
                <a:lnTo>
                  <a:pt x="0" y="11860619"/>
                </a:lnTo>
                <a:lnTo>
                  <a:pt x="0" y="0"/>
                </a:lnTo>
                <a:close/>
              </a:path>
            </a:pathLst>
          </a:custGeom>
          <a:blipFill>
            <a:blip r:embed="rId5"/>
            <a:stretch>
              <a:fillRect l="0" t="0" r="0" b="0"/>
            </a:stretch>
          </a:blipFill>
        </p:spPr>
      </p:sp>
      <p:sp>
        <p:nvSpPr>
          <p:cNvPr name="TextBox 6" id="6"/>
          <p:cNvSpPr txBox="true"/>
          <p:nvPr/>
        </p:nvSpPr>
        <p:spPr>
          <a:xfrm rot="0">
            <a:off x="1306767" y="4901610"/>
            <a:ext cx="15060425" cy="1438256"/>
          </a:xfrm>
          <a:prstGeom prst="rect">
            <a:avLst/>
          </a:prstGeom>
        </p:spPr>
        <p:txBody>
          <a:bodyPr anchor="t" rtlCol="false" tIns="0" lIns="0" bIns="0" rIns="0">
            <a:spAutoFit/>
          </a:bodyPr>
          <a:lstStyle/>
          <a:p>
            <a:pPr algn="l">
              <a:lnSpc>
                <a:spcPts val="10799"/>
              </a:lnSpc>
            </a:pPr>
            <a:r>
              <a:rPr lang="en-US" sz="8999" b="true">
                <a:solidFill>
                  <a:srgbClr val="000000"/>
                </a:solidFill>
                <a:latin typeface="Poppins Bold"/>
                <a:ea typeface="Poppins Bold"/>
                <a:cs typeface="Poppins Bold"/>
                <a:sym typeface="Poppins Bold"/>
              </a:rPr>
              <a:t>through Storytelling</a:t>
            </a:r>
          </a:p>
        </p:txBody>
      </p:sp>
      <p:grpSp>
        <p:nvGrpSpPr>
          <p:cNvPr name="Group 7" id="7"/>
          <p:cNvGrpSpPr/>
          <p:nvPr/>
        </p:nvGrpSpPr>
        <p:grpSpPr>
          <a:xfrm rot="0">
            <a:off x="1652172" y="7550685"/>
            <a:ext cx="7184808" cy="705098"/>
            <a:chOff x="0" y="0"/>
            <a:chExt cx="9579745" cy="940130"/>
          </a:xfrm>
        </p:grpSpPr>
        <p:sp>
          <p:nvSpPr>
            <p:cNvPr name="Freeform 8" id="8"/>
            <p:cNvSpPr/>
            <p:nvPr/>
          </p:nvSpPr>
          <p:spPr>
            <a:xfrm flipH="false" flipV="false" rot="0">
              <a:off x="0" y="0"/>
              <a:ext cx="9579745" cy="940130"/>
            </a:xfrm>
            <a:custGeom>
              <a:avLst/>
              <a:gdLst/>
              <a:ahLst/>
              <a:cxnLst/>
              <a:rect r="r" b="b" t="t" l="l"/>
              <a:pathLst>
                <a:path h="940130" w="9579745">
                  <a:moveTo>
                    <a:pt x="0" y="0"/>
                  </a:moveTo>
                  <a:lnTo>
                    <a:pt x="9579745" y="0"/>
                  </a:lnTo>
                  <a:lnTo>
                    <a:pt x="9579745" y="940130"/>
                  </a:lnTo>
                  <a:lnTo>
                    <a:pt x="0" y="940130"/>
                  </a:lnTo>
                  <a:lnTo>
                    <a:pt x="0" y="0"/>
                  </a:lnTo>
                  <a:close/>
                </a:path>
              </a:pathLst>
            </a:custGeom>
            <a:blipFill>
              <a:blip r:embed="rId6">
                <a:extLst>
                  <a:ext uri="{96DAC541-7B7A-43D3-8B79-37D633B846F1}">
                    <asvg:svgBlip xmlns:asvg="http://schemas.microsoft.com/office/drawing/2016/SVG/main" r:embed="rId7"/>
                  </a:ext>
                </a:extLst>
              </a:blip>
              <a:stretch>
                <a:fillRect l="0" t="-7433" r="0" b="-7433"/>
              </a:stretch>
            </a:blipFill>
          </p:spPr>
        </p:sp>
        <p:sp>
          <p:nvSpPr>
            <p:cNvPr name="TextBox 9" id="9"/>
            <p:cNvSpPr txBox="true"/>
            <p:nvPr/>
          </p:nvSpPr>
          <p:spPr>
            <a:xfrm rot="0">
              <a:off x="1218791" y="106886"/>
              <a:ext cx="7142162" cy="641850"/>
            </a:xfrm>
            <a:prstGeom prst="rect">
              <a:avLst/>
            </a:prstGeom>
          </p:spPr>
          <p:txBody>
            <a:bodyPr anchor="t" rtlCol="false" tIns="0" lIns="0" bIns="0" rIns="0">
              <a:spAutoFit/>
            </a:bodyPr>
            <a:lstStyle/>
            <a:p>
              <a:pPr algn="ctr">
                <a:lnSpc>
                  <a:spcPts val="3656"/>
                </a:lnSpc>
              </a:pPr>
              <a:r>
                <a:rPr lang="en-US" b="true" sz="3047">
                  <a:solidFill>
                    <a:srgbClr val="000000"/>
                  </a:solidFill>
                  <a:latin typeface="Poppins Bold"/>
                  <a:ea typeface="Poppins Bold"/>
                  <a:cs typeface="Poppins Bold"/>
                  <a:sym typeface="Poppins Bold"/>
                </a:rPr>
                <a:t>April 7, 2026</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64332" y="2312017"/>
            <a:ext cx="11755255" cy="6402240"/>
          </a:xfrm>
          <a:prstGeom prst="rect">
            <a:avLst/>
          </a:prstGeom>
        </p:spPr>
        <p:txBody>
          <a:bodyPr anchor="t" rtlCol="false" tIns="0" lIns="0" bIns="0" rIns="0">
            <a:spAutoFit/>
          </a:bodyPr>
          <a:lstStyle/>
          <a:p>
            <a:pPr algn="l" marL="777245" indent="-388622" lvl="1">
              <a:lnSpc>
                <a:spcPts val="5436"/>
              </a:lnSpc>
              <a:buFont typeface="Arial"/>
              <a:buChar char="•"/>
            </a:pPr>
            <a:r>
              <a:rPr lang="en-US" sz="3600">
                <a:solidFill>
                  <a:srgbClr val="000000"/>
                </a:solidFill>
                <a:latin typeface="Poppins"/>
                <a:ea typeface="Poppins"/>
                <a:cs typeface="Poppins"/>
                <a:sym typeface="Poppins"/>
              </a:rPr>
              <a:t>One good tip is to use a pen and paper, not a keyboard</a:t>
            </a:r>
          </a:p>
          <a:p>
            <a:pPr algn="l">
              <a:lnSpc>
                <a:spcPts val="1812"/>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W</a:t>
            </a:r>
            <a:r>
              <a:rPr lang="en-US" sz="3600">
                <a:solidFill>
                  <a:srgbClr val="000000"/>
                </a:solidFill>
                <a:latin typeface="Poppins"/>
                <a:ea typeface="Poppins"/>
                <a:cs typeface="Poppins"/>
                <a:sym typeface="Poppins"/>
              </a:rPr>
              <a:t>riting longhand uses many more areas of the brain than typing</a:t>
            </a:r>
          </a:p>
          <a:p>
            <a:pPr algn="l">
              <a:lnSpc>
                <a:spcPts val="1812"/>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200+ research studies show enhanced learning capability with longhand writing </a:t>
            </a:r>
          </a:p>
          <a:p>
            <a:pPr algn="l">
              <a:lnSpc>
                <a:spcPts val="1812"/>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Writing longhand allows for more creativity </a:t>
            </a:r>
          </a:p>
          <a:p>
            <a:pPr algn="l">
              <a:lnSpc>
                <a:spcPts val="1812"/>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Writing longhand makes your brain slow down</a:t>
            </a:r>
          </a:p>
        </p:txBody>
      </p:sp>
      <p:sp>
        <p:nvSpPr>
          <p:cNvPr name="Freeform 3" id="3"/>
          <p:cNvSpPr/>
          <p:nvPr/>
        </p:nvSpPr>
        <p:spPr>
          <a:xfrm flipH="false" flipV="false" rot="0">
            <a:off x="13334656" y="3086100"/>
            <a:ext cx="4125113" cy="4114800"/>
          </a:xfrm>
          <a:custGeom>
            <a:avLst/>
            <a:gdLst/>
            <a:ahLst/>
            <a:cxnLst/>
            <a:rect r="r" b="b" t="t" l="l"/>
            <a:pathLst>
              <a:path h="4114800" w="4125113">
                <a:moveTo>
                  <a:pt x="0" y="0"/>
                </a:moveTo>
                <a:lnTo>
                  <a:pt x="4125112" y="0"/>
                </a:lnTo>
                <a:lnTo>
                  <a:pt x="41251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04101" y="1056589"/>
            <a:ext cx="12435656" cy="1036278"/>
          </a:xfrm>
          <a:prstGeom prst="rect">
            <a:avLst/>
          </a:prstGeom>
        </p:spPr>
        <p:txBody>
          <a:bodyPr anchor="t" rtlCol="false" tIns="0" lIns="0" bIns="0" rIns="0">
            <a:spAutoFit/>
          </a:bodyPr>
          <a:lstStyle/>
          <a:p>
            <a:pPr algn="l">
              <a:lnSpc>
                <a:spcPts val="7980"/>
              </a:lnSpc>
              <a:spcBef>
                <a:spcPct val="0"/>
              </a:spcBef>
            </a:pPr>
            <a:r>
              <a:rPr lang="en-US" b="true" sz="5700" i="true">
                <a:solidFill>
                  <a:srgbClr val="C229B7"/>
                </a:solidFill>
                <a:latin typeface="Poppins Bold Italics"/>
                <a:ea typeface="Poppins Bold Italics"/>
                <a:cs typeface="Poppins Bold Italics"/>
                <a:sym typeface="Poppins Bold Italics"/>
              </a:rPr>
              <a:t>How and Where to Start: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31932" y="2023266"/>
            <a:ext cx="15173461" cy="7618398"/>
          </a:xfrm>
          <a:prstGeom prst="rect">
            <a:avLst/>
          </a:prstGeom>
        </p:spPr>
        <p:txBody>
          <a:bodyPr anchor="t" rtlCol="false" tIns="0" lIns="0" bIns="0" rIns="0">
            <a:spAutoFit/>
          </a:bodyPr>
          <a:lstStyle/>
          <a:p>
            <a:pPr algn="l" marL="690887" indent="-345444" lvl="1">
              <a:lnSpc>
                <a:spcPts val="4832"/>
              </a:lnSpc>
              <a:buFont typeface="Arial"/>
              <a:buChar char="•"/>
            </a:pPr>
            <a:r>
              <a:rPr lang="en-US" sz="3200">
                <a:solidFill>
                  <a:srgbClr val="000000"/>
                </a:solidFill>
                <a:latin typeface="Poppins"/>
                <a:ea typeface="Poppins"/>
                <a:cs typeface="Poppins"/>
                <a:sym typeface="Poppins"/>
              </a:rPr>
              <a:t>Expressive writing is for you and you alone. So, it doesn’t matter whether the page is messy or the grammar is correct. </a:t>
            </a:r>
          </a:p>
          <a:p>
            <a:pPr algn="l">
              <a:lnSpc>
                <a:spcPts val="1812"/>
              </a:lnSpc>
            </a:pPr>
          </a:p>
          <a:p>
            <a:pPr algn="l" marL="690887" indent="-345444" lvl="1">
              <a:lnSpc>
                <a:spcPts val="4832"/>
              </a:lnSpc>
              <a:buFont typeface="Arial"/>
              <a:buChar char="•"/>
            </a:pPr>
            <a:r>
              <a:rPr lang="en-US" sz="3200">
                <a:solidFill>
                  <a:srgbClr val="000000"/>
                </a:solidFill>
                <a:latin typeface="Poppins"/>
                <a:ea typeface="Poppins"/>
                <a:cs typeface="Poppins"/>
                <a:sym typeface="Poppins"/>
              </a:rPr>
              <a:t>Focus on telling your story and expressing whatever is in your heart or surfaces to the top of your mind. </a:t>
            </a:r>
          </a:p>
          <a:p>
            <a:pPr algn="l">
              <a:lnSpc>
                <a:spcPts val="1812"/>
              </a:lnSpc>
            </a:pPr>
          </a:p>
          <a:p>
            <a:pPr algn="l" marL="690887" indent="-345444" lvl="1">
              <a:lnSpc>
                <a:spcPts val="4832"/>
              </a:lnSpc>
              <a:buFont typeface="Arial"/>
              <a:buChar char="•"/>
            </a:pPr>
            <a:r>
              <a:rPr lang="en-US" sz="3200">
                <a:solidFill>
                  <a:srgbClr val="000000"/>
                </a:solidFill>
                <a:latin typeface="Poppins"/>
                <a:ea typeface="Poppins"/>
                <a:cs typeface="Poppins"/>
                <a:sym typeface="Poppins"/>
              </a:rPr>
              <a:t>It’s okay to be nervous, anxious, or even scared about putting your thoughts and feelings in writing. </a:t>
            </a:r>
          </a:p>
          <a:p>
            <a:pPr algn="l">
              <a:lnSpc>
                <a:spcPts val="1812"/>
              </a:lnSpc>
            </a:pPr>
          </a:p>
          <a:p>
            <a:pPr algn="l" marL="690887" indent="-345444" lvl="1">
              <a:lnSpc>
                <a:spcPts val="4832"/>
              </a:lnSpc>
              <a:buFont typeface="Arial"/>
              <a:buChar char="•"/>
            </a:pPr>
            <a:r>
              <a:rPr lang="en-US" sz="3200">
                <a:solidFill>
                  <a:srgbClr val="000000"/>
                </a:solidFill>
                <a:latin typeface="Poppins"/>
                <a:ea typeface="Poppins"/>
                <a:cs typeface="Poppins"/>
                <a:sym typeface="Poppins"/>
              </a:rPr>
              <a:t>It’s okay to trust the w</a:t>
            </a:r>
            <a:r>
              <a:rPr lang="en-US" sz="3200">
                <a:solidFill>
                  <a:srgbClr val="000000"/>
                </a:solidFill>
                <a:latin typeface="Poppins"/>
                <a:ea typeface="Poppins"/>
                <a:cs typeface="Poppins"/>
                <a:sym typeface="Poppins"/>
              </a:rPr>
              <a:t>riting where it leads you even if you don’t know where it will take you or lead you.</a:t>
            </a:r>
          </a:p>
          <a:p>
            <a:pPr algn="l">
              <a:lnSpc>
                <a:spcPts val="1812"/>
              </a:lnSpc>
            </a:pPr>
          </a:p>
          <a:p>
            <a:pPr algn="l" marL="690887" indent="-345444" lvl="1">
              <a:lnSpc>
                <a:spcPts val="4832"/>
              </a:lnSpc>
              <a:buFont typeface="Arial"/>
              <a:buChar char="•"/>
            </a:pPr>
            <a:r>
              <a:rPr lang="en-US" sz="3200">
                <a:solidFill>
                  <a:srgbClr val="000000"/>
                </a:solidFill>
                <a:latin typeface="Poppins"/>
                <a:ea typeface="Poppins"/>
                <a:cs typeface="Poppins"/>
                <a:sym typeface="Poppins"/>
              </a:rPr>
              <a:t>It’s okay to get emotional while you’re writing. Remember: feeling is healing. Give yourself permission to feel whatever emotions come up in your writing. </a:t>
            </a:r>
          </a:p>
        </p:txBody>
      </p:sp>
      <p:sp>
        <p:nvSpPr>
          <p:cNvPr name="Freeform 3" id="3"/>
          <p:cNvSpPr/>
          <p:nvPr/>
        </p:nvSpPr>
        <p:spPr>
          <a:xfrm flipH="false" flipV="false" rot="0">
            <a:off x="15545185" y="429291"/>
            <a:ext cx="2313462" cy="2425649"/>
          </a:xfrm>
          <a:custGeom>
            <a:avLst/>
            <a:gdLst/>
            <a:ahLst/>
            <a:cxnLst/>
            <a:rect r="r" b="b" t="t" l="l"/>
            <a:pathLst>
              <a:path h="2425649" w="2313462">
                <a:moveTo>
                  <a:pt x="0" y="0"/>
                </a:moveTo>
                <a:lnTo>
                  <a:pt x="2313463" y="0"/>
                </a:lnTo>
                <a:lnTo>
                  <a:pt x="2313463" y="2425649"/>
                </a:lnTo>
                <a:lnTo>
                  <a:pt x="0" y="24256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31932" y="695250"/>
            <a:ext cx="12435656" cy="1036278"/>
          </a:xfrm>
          <a:prstGeom prst="rect">
            <a:avLst/>
          </a:prstGeom>
        </p:spPr>
        <p:txBody>
          <a:bodyPr anchor="t" rtlCol="false" tIns="0" lIns="0" bIns="0" rIns="0">
            <a:spAutoFit/>
          </a:bodyPr>
          <a:lstStyle/>
          <a:p>
            <a:pPr algn="l">
              <a:lnSpc>
                <a:spcPts val="7980"/>
              </a:lnSpc>
              <a:spcBef>
                <a:spcPct val="0"/>
              </a:spcBef>
            </a:pPr>
            <a:r>
              <a:rPr lang="en-US" b="true" sz="5700" i="true">
                <a:solidFill>
                  <a:srgbClr val="C229B7"/>
                </a:solidFill>
                <a:latin typeface="Poppins Bold Italics"/>
                <a:ea typeface="Poppins Bold Italics"/>
                <a:cs typeface="Poppins Bold Italics"/>
                <a:sym typeface="Poppins Bold Italics"/>
              </a:rPr>
              <a:t>Things to Remember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258300"/>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6056492" y="3707907"/>
            <a:ext cx="6843742" cy="4114800"/>
          </a:xfrm>
          <a:custGeom>
            <a:avLst/>
            <a:gdLst/>
            <a:ahLst/>
            <a:cxnLst/>
            <a:rect r="r" b="b" t="t" l="l"/>
            <a:pathLst>
              <a:path h="4114800" w="6843742">
                <a:moveTo>
                  <a:pt x="0" y="0"/>
                </a:moveTo>
                <a:lnTo>
                  <a:pt x="6843742" y="0"/>
                </a:lnTo>
                <a:lnTo>
                  <a:pt x="684374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813155" y="3707907"/>
            <a:ext cx="3446145" cy="4114800"/>
          </a:xfrm>
          <a:custGeom>
            <a:avLst/>
            <a:gdLst/>
            <a:ahLst/>
            <a:cxnLst/>
            <a:rect r="r" b="b" t="t" l="l"/>
            <a:pathLst>
              <a:path h="4114800" w="3446145">
                <a:moveTo>
                  <a:pt x="0" y="0"/>
                </a:moveTo>
                <a:lnTo>
                  <a:pt x="3446145" y="0"/>
                </a:lnTo>
                <a:lnTo>
                  <a:pt x="34461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1629081" y="3707907"/>
            <a:ext cx="3513010" cy="4114800"/>
          </a:xfrm>
          <a:custGeom>
            <a:avLst/>
            <a:gdLst/>
            <a:ahLst/>
            <a:cxnLst/>
            <a:rect r="r" b="b" t="t" l="l"/>
            <a:pathLst>
              <a:path h="4114800" w="3513010">
                <a:moveTo>
                  <a:pt x="0" y="0"/>
                </a:moveTo>
                <a:lnTo>
                  <a:pt x="3513011" y="0"/>
                </a:lnTo>
                <a:lnTo>
                  <a:pt x="351301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1062192" y="1822694"/>
            <a:ext cx="16163615" cy="1109345"/>
          </a:xfrm>
          <a:prstGeom prst="rect">
            <a:avLst/>
          </a:prstGeom>
        </p:spPr>
        <p:txBody>
          <a:bodyPr anchor="t" rtlCol="false" tIns="0" lIns="0" bIns="0" rIns="0">
            <a:spAutoFit/>
          </a:bodyPr>
          <a:lstStyle/>
          <a:p>
            <a:pPr algn="ctr">
              <a:lnSpc>
                <a:spcPts val="8680"/>
              </a:lnSpc>
            </a:pPr>
            <a:r>
              <a:rPr lang="en-US" b="true" sz="6200">
                <a:solidFill>
                  <a:srgbClr val="28094B"/>
                </a:solidFill>
                <a:latin typeface="Poppins Bold"/>
                <a:ea typeface="Poppins Bold"/>
                <a:cs typeface="Poppins Bold"/>
                <a:sym typeface="Poppins Bold"/>
              </a:rPr>
              <a:t>Getting Grounded: The Power of a Pause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258300"/>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2514811" y="140314"/>
            <a:ext cx="11042529" cy="10006372"/>
          </a:xfrm>
          <a:custGeom>
            <a:avLst/>
            <a:gdLst/>
            <a:ahLst/>
            <a:cxnLst/>
            <a:rect r="r" b="b" t="t" l="l"/>
            <a:pathLst>
              <a:path h="10006372" w="11042529">
                <a:moveTo>
                  <a:pt x="0" y="0"/>
                </a:moveTo>
                <a:lnTo>
                  <a:pt x="11042529" y="0"/>
                </a:lnTo>
                <a:lnTo>
                  <a:pt x="11042529" y="10006372"/>
                </a:lnTo>
                <a:lnTo>
                  <a:pt x="0" y="10006372"/>
                </a:lnTo>
                <a:lnTo>
                  <a:pt x="0" y="0"/>
                </a:lnTo>
                <a:close/>
              </a:path>
            </a:pathLst>
          </a:custGeom>
          <a:blipFill>
            <a:blip r:embed="rId9"/>
            <a:stretch>
              <a:fillRect l="0" t="-17552" r="0" b="0"/>
            </a:stretch>
          </a:blipFill>
        </p:spPr>
      </p:sp>
      <p:sp>
        <p:nvSpPr>
          <p:cNvPr name="Freeform 6" id="6"/>
          <p:cNvSpPr/>
          <p:nvPr/>
        </p:nvSpPr>
        <p:spPr>
          <a:xfrm flipH="false" flipV="false" rot="0">
            <a:off x="12826728" y="1268486"/>
            <a:ext cx="5204687" cy="1179754"/>
          </a:xfrm>
          <a:custGeom>
            <a:avLst/>
            <a:gdLst/>
            <a:ahLst/>
            <a:cxnLst/>
            <a:rect r="r" b="b" t="t" l="l"/>
            <a:pathLst>
              <a:path h="1179754" w="5204687">
                <a:moveTo>
                  <a:pt x="0" y="0"/>
                </a:moveTo>
                <a:lnTo>
                  <a:pt x="5204687" y="0"/>
                </a:lnTo>
                <a:lnTo>
                  <a:pt x="5204687" y="1179753"/>
                </a:lnTo>
                <a:lnTo>
                  <a:pt x="0" y="1179753"/>
                </a:lnTo>
                <a:lnTo>
                  <a:pt x="0" y="0"/>
                </a:lnTo>
                <a:close/>
              </a:path>
            </a:pathLst>
          </a:custGeom>
          <a:blipFill>
            <a:blip r:embed="rId10"/>
            <a:stretch>
              <a:fillRect l="-24866" t="0" r="-20503" b="-583149"/>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072367"/>
            <a:ext cx="28642885" cy="19119126"/>
          </a:xfrm>
          <a:custGeom>
            <a:avLst/>
            <a:gdLst/>
            <a:ahLst/>
            <a:cxnLst/>
            <a:rect r="r" b="b" t="t" l="l"/>
            <a:pathLst>
              <a:path h="19119126" w="28642885">
                <a:moveTo>
                  <a:pt x="0" y="0"/>
                </a:moveTo>
                <a:lnTo>
                  <a:pt x="28642885" y="0"/>
                </a:lnTo>
                <a:lnTo>
                  <a:pt x="28642885" y="19119126"/>
                </a:lnTo>
                <a:lnTo>
                  <a:pt x="0" y="19119126"/>
                </a:lnTo>
                <a:lnTo>
                  <a:pt x="0" y="0"/>
                </a:lnTo>
                <a:close/>
              </a:path>
            </a:pathLst>
          </a:custGeom>
          <a:blipFill>
            <a:blip r:embed="rId3"/>
            <a:stretch>
              <a:fillRect l="0" t="0" r="0" b="0"/>
            </a:stretch>
          </a:blipFill>
        </p:spPr>
      </p:sp>
      <p:grpSp>
        <p:nvGrpSpPr>
          <p:cNvPr name="Group 3" id="3"/>
          <p:cNvGrpSpPr/>
          <p:nvPr/>
        </p:nvGrpSpPr>
        <p:grpSpPr>
          <a:xfrm rot="0">
            <a:off x="375466" y="522455"/>
            <a:ext cx="12461225" cy="9242090"/>
            <a:chOff x="0" y="0"/>
            <a:chExt cx="3281969" cy="2434131"/>
          </a:xfrm>
        </p:grpSpPr>
        <p:sp>
          <p:nvSpPr>
            <p:cNvPr name="Freeform 4" id="4"/>
            <p:cNvSpPr/>
            <p:nvPr/>
          </p:nvSpPr>
          <p:spPr>
            <a:xfrm flipH="false" flipV="false" rot="0">
              <a:off x="0" y="0"/>
              <a:ext cx="3281969" cy="2434131"/>
            </a:xfrm>
            <a:custGeom>
              <a:avLst/>
              <a:gdLst/>
              <a:ahLst/>
              <a:cxnLst/>
              <a:rect r="r" b="b" t="t" l="l"/>
              <a:pathLst>
                <a:path h="2434131" w="3281969">
                  <a:moveTo>
                    <a:pt x="0" y="0"/>
                  </a:moveTo>
                  <a:lnTo>
                    <a:pt x="3281969" y="0"/>
                  </a:lnTo>
                  <a:lnTo>
                    <a:pt x="3281969" y="2434131"/>
                  </a:lnTo>
                  <a:lnTo>
                    <a:pt x="0" y="2434131"/>
                  </a:lnTo>
                  <a:close/>
                </a:path>
              </a:pathLst>
            </a:custGeom>
            <a:solidFill>
              <a:srgbClr val="FFFFFF">
                <a:alpha val="90980"/>
              </a:srgbClr>
            </a:solidFill>
          </p:spPr>
        </p:sp>
        <p:sp>
          <p:nvSpPr>
            <p:cNvPr name="TextBox 5" id="5"/>
            <p:cNvSpPr txBox="true"/>
            <p:nvPr/>
          </p:nvSpPr>
          <p:spPr>
            <a:xfrm>
              <a:off x="0" y="-57150"/>
              <a:ext cx="3281969" cy="2491281"/>
            </a:xfrm>
            <a:prstGeom prst="rect">
              <a:avLst/>
            </a:prstGeom>
          </p:spPr>
          <p:txBody>
            <a:bodyPr anchor="ctr" rtlCol="false" tIns="50800" lIns="50800" bIns="50800" rIns="50800"/>
            <a:lstStyle/>
            <a:p>
              <a:pPr algn="ctr">
                <a:lnSpc>
                  <a:spcPts val="3115"/>
                </a:lnSpc>
              </a:pPr>
            </a:p>
          </p:txBody>
        </p:sp>
      </p:grpSp>
      <p:sp>
        <p:nvSpPr>
          <p:cNvPr name="TextBox 6" id="6"/>
          <p:cNvSpPr txBox="true"/>
          <p:nvPr/>
        </p:nvSpPr>
        <p:spPr>
          <a:xfrm rot="0">
            <a:off x="575099" y="531529"/>
            <a:ext cx="12035708" cy="8387221"/>
          </a:xfrm>
          <a:prstGeom prst="rect">
            <a:avLst/>
          </a:prstGeom>
        </p:spPr>
        <p:txBody>
          <a:bodyPr anchor="t" rtlCol="false" tIns="0" lIns="0" bIns="0" rIns="0">
            <a:spAutoFit/>
          </a:bodyPr>
          <a:lstStyle/>
          <a:p>
            <a:pPr algn="ctr">
              <a:lnSpc>
                <a:spcPts val="5161"/>
              </a:lnSpc>
            </a:pPr>
            <a:r>
              <a:rPr lang="en-US" sz="2899" i="true">
                <a:solidFill>
                  <a:srgbClr val="000000"/>
                </a:solidFill>
                <a:latin typeface="Poppins Italics"/>
                <a:ea typeface="Poppins Italics"/>
                <a:cs typeface="Poppins Italics"/>
                <a:sym typeface="Poppins Italics"/>
              </a:rPr>
              <a:t>“</a:t>
            </a:r>
            <a:r>
              <a:rPr lang="en-US" b="true" sz="2899" i="true">
                <a:solidFill>
                  <a:srgbClr val="000000"/>
                </a:solidFill>
                <a:latin typeface="Poppins Bold Italics"/>
                <a:ea typeface="Poppins Bold Italics"/>
                <a:cs typeface="Poppins Bold Italics"/>
                <a:sym typeface="Poppins Bold Italics"/>
              </a:rPr>
              <a:t>There’s something revolutionary about creating a space for people to lay down what burdens them.</a:t>
            </a:r>
            <a:r>
              <a:rPr lang="en-US" sz="2899" i="true">
                <a:solidFill>
                  <a:srgbClr val="000000"/>
                </a:solidFill>
                <a:latin typeface="Poppins Italics"/>
                <a:ea typeface="Poppins Italics"/>
                <a:cs typeface="Poppins Italics"/>
                <a:sym typeface="Poppins Italics"/>
              </a:rPr>
              <a:t> We can carry </a:t>
            </a:r>
            <a:r>
              <a:rPr lang="en-US" sz="2899" i="true">
                <a:solidFill>
                  <a:srgbClr val="000000"/>
                </a:solidFill>
                <a:latin typeface="Poppins Italics"/>
                <a:ea typeface="Poppins Italics"/>
                <a:cs typeface="Poppins Italics"/>
                <a:sym typeface="Poppins Italics"/>
              </a:rPr>
              <a:t>o</a:t>
            </a:r>
            <a:r>
              <a:rPr lang="en-US" sz="2899" i="true">
                <a:solidFill>
                  <a:srgbClr val="000000"/>
                </a:solidFill>
                <a:latin typeface="Poppins Italics"/>
                <a:ea typeface="Poppins Italics"/>
                <a:cs typeface="Poppins Italics"/>
                <a:sym typeface="Poppins Italics"/>
              </a:rPr>
              <a:t>ur pa</a:t>
            </a:r>
            <a:r>
              <a:rPr lang="en-US" sz="2899" i="true">
                <a:solidFill>
                  <a:srgbClr val="000000"/>
                </a:solidFill>
                <a:latin typeface="Poppins Italics"/>
                <a:ea typeface="Poppins Italics"/>
                <a:cs typeface="Poppins Italics"/>
                <a:sym typeface="Poppins Italics"/>
              </a:rPr>
              <a:t>i</a:t>
            </a:r>
            <a:r>
              <a:rPr lang="en-US" sz="2899" i="true">
                <a:solidFill>
                  <a:srgbClr val="000000"/>
                </a:solidFill>
                <a:latin typeface="Poppins Italics"/>
                <a:ea typeface="Poppins Italics"/>
                <a:cs typeface="Poppins Italics"/>
                <a:sym typeface="Poppins Italics"/>
              </a:rPr>
              <a:t>n </a:t>
            </a:r>
            <a:r>
              <a:rPr lang="en-US" sz="2899" i="true">
                <a:solidFill>
                  <a:srgbClr val="000000"/>
                </a:solidFill>
                <a:latin typeface="Poppins Italics"/>
                <a:ea typeface="Poppins Italics"/>
                <a:cs typeface="Poppins Italics"/>
                <a:sym typeface="Poppins Italics"/>
              </a:rPr>
              <a:t>l</a:t>
            </a:r>
            <a:r>
              <a:rPr lang="en-US" sz="2899" i="true">
                <a:solidFill>
                  <a:srgbClr val="000000"/>
                </a:solidFill>
                <a:latin typeface="Poppins Italics"/>
                <a:ea typeface="Poppins Italics"/>
                <a:cs typeface="Poppins Italics"/>
                <a:sym typeface="Poppins Italics"/>
              </a:rPr>
              <a:t>ike</a:t>
            </a:r>
            <a:r>
              <a:rPr lang="en-US" sz="2899" i="true">
                <a:solidFill>
                  <a:srgbClr val="000000"/>
                </a:solidFill>
                <a:latin typeface="Poppins Italics"/>
                <a:ea typeface="Poppins Italics"/>
                <a:cs typeface="Poppins Italics"/>
                <a:sym typeface="Poppins Italics"/>
              </a:rPr>
              <a:t> </a:t>
            </a:r>
            <a:r>
              <a:rPr lang="en-US" sz="2899" i="true">
                <a:solidFill>
                  <a:srgbClr val="000000"/>
                </a:solidFill>
                <a:latin typeface="Poppins Italics"/>
                <a:ea typeface="Poppins Italics"/>
                <a:cs typeface="Poppins Italics"/>
                <a:sym typeface="Poppins Italics"/>
              </a:rPr>
              <a:t>a secre</a:t>
            </a:r>
            <a:r>
              <a:rPr lang="en-US" sz="2899" i="true">
                <a:solidFill>
                  <a:srgbClr val="000000"/>
                </a:solidFill>
                <a:latin typeface="Poppins Italics"/>
                <a:ea typeface="Poppins Italics"/>
                <a:cs typeface="Poppins Italics"/>
                <a:sym typeface="Poppins Italics"/>
              </a:rPr>
              <a:t>t</a:t>
            </a:r>
            <a:r>
              <a:rPr lang="en-US" sz="2899" i="true">
                <a:solidFill>
                  <a:srgbClr val="000000"/>
                </a:solidFill>
                <a:latin typeface="Poppins Italics"/>
                <a:ea typeface="Poppins Italics"/>
                <a:cs typeface="Poppins Italics"/>
                <a:sym typeface="Poppins Italics"/>
              </a:rPr>
              <a:t>. We le</a:t>
            </a:r>
            <a:r>
              <a:rPr lang="en-US" sz="2899" i="true">
                <a:solidFill>
                  <a:srgbClr val="000000"/>
                </a:solidFill>
                <a:latin typeface="Poppins Italics"/>
                <a:ea typeface="Poppins Italics"/>
                <a:cs typeface="Poppins Italics"/>
                <a:sym typeface="Poppins Italics"/>
              </a:rPr>
              <a:t>a</a:t>
            </a:r>
            <a:r>
              <a:rPr lang="en-US" sz="2899" i="true">
                <a:solidFill>
                  <a:srgbClr val="000000"/>
                </a:solidFill>
                <a:latin typeface="Poppins Italics"/>
                <a:ea typeface="Poppins Italics"/>
                <a:cs typeface="Poppins Italics"/>
                <a:sym typeface="Poppins Italics"/>
              </a:rPr>
              <a:t>r</a:t>
            </a:r>
            <a:r>
              <a:rPr lang="en-US" sz="2899" i="true">
                <a:solidFill>
                  <a:srgbClr val="000000"/>
                </a:solidFill>
                <a:latin typeface="Poppins Italics"/>
                <a:ea typeface="Poppins Italics"/>
                <a:cs typeface="Poppins Italics"/>
                <a:sym typeface="Poppins Italics"/>
              </a:rPr>
              <a:t>n</a:t>
            </a:r>
            <a:r>
              <a:rPr lang="en-US" sz="2899" i="true">
                <a:solidFill>
                  <a:srgbClr val="000000"/>
                </a:solidFill>
                <a:latin typeface="Poppins Italics"/>
                <a:ea typeface="Poppins Italics"/>
                <a:cs typeface="Poppins Italics"/>
                <a:sym typeface="Poppins Italics"/>
              </a:rPr>
              <a:t> </a:t>
            </a:r>
            <a:r>
              <a:rPr lang="en-US" sz="2899" i="true">
                <a:solidFill>
                  <a:srgbClr val="000000"/>
                </a:solidFill>
                <a:latin typeface="Poppins Italics"/>
                <a:ea typeface="Poppins Italics"/>
                <a:cs typeface="Poppins Italics"/>
                <a:sym typeface="Poppins Italics"/>
              </a:rPr>
              <a:t>so</a:t>
            </a:r>
            <a:r>
              <a:rPr lang="en-US" sz="2899" i="true">
                <a:solidFill>
                  <a:srgbClr val="000000"/>
                </a:solidFill>
                <a:latin typeface="Poppins Italics"/>
                <a:ea typeface="Poppins Italics"/>
                <a:cs typeface="Poppins Italics"/>
                <a:sym typeface="Poppins Italics"/>
              </a:rPr>
              <a:t>mewhe</a:t>
            </a:r>
            <a:r>
              <a:rPr lang="en-US" sz="2899" i="true">
                <a:solidFill>
                  <a:srgbClr val="000000"/>
                </a:solidFill>
                <a:latin typeface="Poppins Italics"/>
                <a:ea typeface="Poppins Italics"/>
                <a:cs typeface="Poppins Italics"/>
                <a:sym typeface="Poppins Italics"/>
              </a:rPr>
              <a:t>r</a:t>
            </a:r>
            <a:r>
              <a:rPr lang="en-US" sz="2899" i="true">
                <a:solidFill>
                  <a:srgbClr val="000000"/>
                </a:solidFill>
                <a:latin typeface="Poppins Italics"/>
                <a:ea typeface="Poppins Italics"/>
                <a:cs typeface="Poppins Italics"/>
                <a:sym typeface="Poppins Italics"/>
              </a:rPr>
              <a:t>e </a:t>
            </a:r>
            <a:r>
              <a:rPr lang="en-US" sz="2899" i="true">
                <a:solidFill>
                  <a:srgbClr val="000000"/>
                </a:solidFill>
                <a:latin typeface="Poppins Italics"/>
                <a:ea typeface="Poppins Italics"/>
                <a:cs typeface="Poppins Italics"/>
                <a:sym typeface="Poppins Italics"/>
              </a:rPr>
              <a:t>a</a:t>
            </a:r>
            <a:r>
              <a:rPr lang="en-US" sz="2899" i="true">
                <a:solidFill>
                  <a:srgbClr val="000000"/>
                </a:solidFill>
                <a:latin typeface="Poppins Italics"/>
                <a:ea typeface="Poppins Italics"/>
                <a:cs typeface="Poppins Italics"/>
                <a:sym typeface="Poppins Italics"/>
              </a:rPr>
              <a:t>l</a:t>
            </a:r>
            <a:r>
              <a:rPr lang="en-US" sz="2899" i="true">
                <a:solidFill>
                  <a:srgbClr val="000000"/>
                </a:solidFill>
                <a:latin typeface="Poppins Italics"/>
                <a:ea typeface="Poppins Italics"/>
                <a:cs typeface="Poppins Italics"/>
                <a:sym typeface="Poppins Italics"/>
              </a:rPr>
              <a:t>on</a:t>
            </a:r>
            <a:r>
              <a:rPr lang="en-US" sz="2899" i="true">
                <a:solidFill>
                  <a:srgbClr val="000000"/>
                </a:solidFill>
                <a:latin typeface="Poppins Italics"/>
                <a:ea typeface="Poppins Italics"/>
                <a:cs typeface="Poppins Italics"/>
                <a:sym typeface="Poppins Italics"/>
              </a:rPr>
              <a:t>g the way that we are to blame for our own hurt, our shame, the feeling that we don’t belong. We bottle these secrets up, push them down, b</a:t>
            </a:r>
            <a:r>
              <a:rPr lang="en-US" sz="2899" i="true">
                <a:solidFill>
                  <a:srgbClr val="000000"/>
                </a:solidFill>
                <a:latin typeface="Poppins Italics"/>
                <a:ea typeface="Poppins Italics"/>
                <a:cs typeface="Poppins Italics"/>
                <a:sym typeface="Poppins Italics"/>
              </a:rPr>
              <a:t>e</a:t>
            </a:r>
            <a:r>
              <a:rPr lang="en-US" sz="2899" i="true">
                <a:solidFill>
                  <a:srgbClr val="000000"/>
                </a:solidFill>
                <a:latin typeface="Poppins Italics"/>
                <a:ea typeface="Poppins Italics"/>
                <a:cs typeface="Poppins Italics"/>
                <a:sym typeface="Poppins Italics"/>
              </a:rPr>
              <a:t>cau</a:t>
            </a:r>
            <a:r>
              <a:rPr lang="en-US" sz="2899" i="true">
                <a:solidFill>
                  <a:srgbClr val="000000"/>
                </a:solidFill>
                <a:latin typeface="Poppins Italics"/>
                <a:ea typeface="Poppins Italics"/>
                <a:cs typeface="Poppins Italics"/>
                <a:sym typeface="Poppins Italics"/>
              </a:rPr>
              <a:t>s</a:t>
            </a:r>
            <a:r>
              <a:rPr lang="en-US" sz="2899" i="true">
                <a:solidFill>
                  <a:srgbClr val="000000"/>
                </a:solidFill>
                <a:latin typeface="Poppins Italics"/>
                <a:ea typeface="Poppins Italics"/>
                <a:cs typeface="Poppins Italics"/>
                <a:sym typeface="Poppins Italics"/>
              </a:rPr>
              <a:t>e we d</a:t>
            </a:r>
            <a:r>
              <a:rPr lang="en-US" sz="2899" i="true">
                <a:solidFill>
                  <a:srgbClr val="000000"/>
                </a:solidFill>
                <a:latin typeface="Poppins Italics"/>
                <a:ea typeface="Poppins Italics"/>
                <a:cs typeface="Poppins Italics"/>
                <a:sym typeface="Poppins Italics"/>
              </a:rPr>
              <a:t>on</a:t>
            </a:r>
            <a:r>
              <a:rPr lang="en-US" sz="2899" i="true">
                <a:solidFill>
                  <a:srgbClr val="000000"/>
                </a:solidFill>
                <a:latin typeface="Poppins Italics"/>
                <a:ea typeface="Poppins Italics"/>
                <a:cs typeface="Poppins Italics"/>
                <a:sym typeface="Poppins Italics"/>
              </a:rPr>
              <a:t>’t h</a:t>
            </a:r>
            <a:r>
              <a:rPr lang="en-US" sz="2899" i="true">
                <a:solidFill>
                  <a:srgbClr val="000000"/>
                </a:solidFill>
                <a:latin typeface="Poppins Italics"/>
                <a:ea typeface="Poppins Italics"/>
                <a:cs typeface="Poppins Italics"/>
                <a:sym typeface="Poppins Italics"/>
              </a:rPr>
              <a:t>a</a:t>
            </a:r>
            <a:r>
              <a:rPr lang="en-US" sz="2899" i="true">
                <a:solidFill>
                  <a:srgbClr val="000000"/>
                </a:solidFill>
                <a:latin typeface="Poppins Italics"/>
                <a:ea typeface="Poppins Italics"/>
                <a:cs typeface="Poppins Italics"/>
                <a:sym typeface="Poppins Italics"/>
              </a:rPr>
              <a:t>ve the</a:t>
            </a:r>
            <a:r>
              <a:rPr lang="en-US" sz="2899" i="true">
                <a:solidFill>
                  <a:srgbClr val="000000"/>
                </a:solidFill>
                <a:latin typeface="Poppins Italics"/>
                <a:ea typeface="Poppins Italics"/>
                <a:cs typeface="Poppins Italics"/>
                <a:sym typeface="Poppins Italics"/>
              </a:rPr>
              <a:t> t</a:t>
            </a:r>
            <a:r>
              <a:rPr lang="en-US" sz="2899" i="true">
                <a:solidFill>
                  <a:srgbClr val="000000"/>
                </a:solidFill>
                <a:latin typeface="Poppins Italics"/>
                <a:ea typeface="Poppins Italics"/>
                <a:cs typeface="Poppins Italics"/>
                <a:sym typeface="Poppins Italics"/>
              </a:rPr>
              <a:t>ime o</a:t>
            </a:r>
            <a:r>
              <a:rPr lang="en-US" sz="2899" i="true">
                <a:solidFill>
                  <a:srgbClr val="000000"/>
                </a:solidFill>
                <a:latin typeface="Poppins Italics"/>
                <a:ea typeface="Poppins Italics"/>
                <a:cs typeface="Poppins Italics"/>
                <a:sym typeface="Poppins Italics"/>
              </a:rPr>
              <a:t>r</a:t>
            </a:r>
            <a:r>
              <a:rPr lang="en-US" sz="2899" i="true">
                <a:solidFill>
                  <a:srgbClr val="000000"/>
                </a:solidFill>
                <a:latin typeface="Poppins Italics"/>
                <a:ea typeface="Poppins Italics"/>
                <a:cs typeface="Poppins Italics"/>
                <a:sym typeface="Poppins Italics"/>
              </a:rPr>
              <a:t> </a:t>
            </a:r>
            <a:r>
              <a:rPr lang="en-US" sz="2899" i="true">
                <a:solidFill>
                  <a:srgbClr val="000000"/>
                </a:solidFill>
                <a:latin typeface="Poppins Italics"/>
                <a:ea typeface="Poppins Italics"/>
                <a:cs typeface="Poppins Italics"/>
                <a:sym typeface="Poppins Italics"/>
              </a:rPr>
              <a:t>s</a:t>
            </a:r>
            <a:r>
              <a:rPr lang="en-US" sz="2899" i="true">
                <a:solidFill>
                  <a:srgbClr val="000000"/>
                </a:solidFill>
                <a:latin typeface="Poppins Italics"/>
                <a:ea typeface="Poppins Italics"/>
                <a:cs typeface="Poppins Italics"/>
                <a:sym typeface="Poppins Italics"/>
              </a:rPr>
              <a:t>p</a:t>
            </a:r>
            <a:r>
              <a:rPr lang="en-US" sz="2899" i="true">
                <a:solidFill>
                  <a:srgbClr val="000000"/>
                </a:solidFill>
                <a:latin typeface="Poppins Italics"/>
                <a:ea typeface="Poppins Italics"/>
                <a:cs typeface="Poppins Italics"/>
                <a:sym typeface="Poppins Italics"/>
              </a:rPr>
              <a:t>a</a:t>
            </a:r>
            <a:r>
              <a:rPr lang="en-US" sz="2899" i="true">
                <a:solidFill>
                  <a:srgbClr val="000000"/>
                </a:solidFill>
                <a:latin typeface="Poppins Italics"/>
                <a:ea typeface="Poppins Italics"/>
                <a:cs typeface="Poppins Italics"/>
                <a:sym typeface="Poppins Italics"/>
              </a:rPr>
              <a:t>ce </a:t>
            </a:r>
            <a:r>
              <a:rPr lang="en-US" sz="2899" i="true">
                <a:solidFill>
                  <a:srgbClr val="000000"/>
                </a:solidFill>
                <a:latin typeface="Poppins Italics"/>
                <a:ea typeface="Poppins Italics"/>
                <a:cs typeface="Poppins Italics"/>
                <a:sym typeface="Poppins Italics"/>
              </a:rPr>
              <a:t>t</a:t>
            </a:r>
            <a:r>
              <a:rPr lang="en-US" sz="2899" i="true">
                <a:solidFill>
                  <a:srgbClr val="000000"/>
                </a:solidFill>
                <a:latin typeface="Poppins Italics"/>
                <a:ea typeface="Poppins Italics"/>
                <a:cs typeface="Poppins Italics"/>
                <a:sym typeface="Poppins Italics"/>
              </a:rPr>
              <a:t>o lo</a:t>
            </a:r>
            <a:r>
              <a:rPr lang="en-US" sz="2899" i="true">
                <a:solidFill>
                  <a:srgbClr val="000000"/>
                </a:solidFill>
                <a:latin typeface="Poppins Italics"/>
                <a:ea typeface="Poppins Italics"/>
                <a:cs typeface="Poppins Italics"/>
                <a:sym typeface="Poppins Italics"/>
              </a:rPr>
              <a:t>o</a:t>
            </a:r>
            <a:r>
              <a:rPr lang="en-US" sz="2899" i="true">
                <a:solidFill>
                  <a:srgbClr val="000000"/>
                </a:solidFill>
                <a:latin typeface="Poppins Italics"/>
                <a:ea typeface="Poppins Italics"/>
                <a:cs typeface="Poppins Italics"/>
                <a:sym typeface="Poppins Italics"/>
              </a:rPr>
              <a:t>k them in the eye or to fall apart. We find ways to cope, drowning our histories in substances or overwork, but we forget how, over time, the past and our efforts to stifle it erode our focus, our ability to be present, and our sense of power and agency in the world. Concealing this pain wears down our capacity for vulnerability and connection, and eventually our bodies, too. </a:t>
            </a:r>
            <a:r>
              <a:rPr lang="en-US" b="true" sz="2899" i="true">
                <a:solidFill>
                  <a:srgbClr val="000000"/>
                </a:solidFill>
                <a:latin typeface="Poppins Bold Italics"/>
                <a:ea typeface="Poppins Bold Italics"/>
                <a:cs typeface="Poppins Bold Italics"/>
                <a:sym typeface="Poppins Bold Italics"/>
              </a:rPr>
              <a:t>Our stories need airing out and places to land.</a:t>
            </a:r>
            <a:r>
              <a:rPr lang="en-US" sz="2899" i="true">
                <a:solidFill>
                  <a:srgbClr val="000000"/>
                </a:solidFill>
                <a:latin typeface="Poppins Italics"/>
                <a:ea typeface="Poppins Italics"/>
                <a:cs typeface="Poppins Italics"/>
                <a:sym typeface="Poppins Italics"/>
              </a:rPr>
              <a:t>” </a:t>
            </a:r>
          </a:p>
        </p:txBody>
      </p:sp>
      <p:sp>
        <p:nvSpPr>
          <p:cNvPr name="TextBox 7" id="7"/>
          <p:cNvSpPr txBox="true"/>
          <p:nvPr/>
        </p:nvSpPr>
        <p:spPr>
          <a:xfrm rot="0">
            <a:off x="5145856" y="9154655"/>
            <a:ext cx="7464951" cy="473075"/>
          </a:xfrm>
          <a:prstGeom prst="rect">
            <a:avLst/>
          </a:prstGeom>
        </p:spPr>
        <p:txBody>
          <a:bodyPr anchor="t" rtlCol="false" tIns="0" lIns="0" bIns="0" rIns="0">
            <a:spAutoFit/>
          </a:bodyPr>
          <a:lstStyle/>
          <a:p>
            <a:pPr algn="r">
              <a:lnSpc>
                <a:spcPts val="3774"/>
              </a:lnSpc>
            </a:pPr>
            <a:r>
              <a:rPr lang="en-US" b="true" sz="2499">
                <a:solidFill>
                  <a:srgbClr val="C228B7"/>
                </a:solidFill>
                <a:latin typeface="Poppins Bold"/>
                <a:ea typeface="Poppins Bold"/>
                <a:cs typeface="Poppins Bold"/>
                <a:sym typeface="Poppins Bold"/>
              </a:rPr>
              <a:t>― Prentis Hemphill, </a:t>
            </a:r>
            <a:r>
              <a:rPr lang="en-US" b="true" sz="2499" i="true">
                <a:solidFill>
                  <a:srgbClr val="C228B7"/>
                </a:solidFill>
                <a:latin typeface="Poppins Bold Italics"/>
                <a:ea typeface="Poppins Bold Italics"/>
                <a:cs typeface="Poppins Bold Italics"/>
                <a:sym typeface="Poppins Bold Italics"/>
              </a:rPr>
              <a:t>What It takes To Heal</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9738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6820510" y="4306826"/>
            <a:ext cx="10978483" cy="1673349"/>
            <a:chOff x="0" y="0"/>
            <a:chExt cx="14637977" cy="2231132"/>
          </a:xfrm>
        </p:grpSpPr>
        <p:grpSp>
          <p:nvGrpSpPr>
            <p:cNvPr name="Group 4" id="4"/>
            <p:cNvGrpSpPr/>
            <p:nvPr/>
          </p:nvGrpSpPr>
          <p:grpSpPr>
            <a:xfrm rot="0">
              <a:off x="0" y="0"/>
              <a:ext cx="14637977" cy="2231132"/>
              <a:chOff x="0" y="0"/>
              <a:chExt cx="2891452" cy="440717"/>
            </a:xfrm>
          </p:grpSpPr>
          <p:sp>
            <p:nvSpPr>
              <p:cNvPr name="Freeform 5" id="5"/>
              <p:cNvSpPr/>
              <p:nvPr/>
            </p:nvSpPr>
            <p:spPr>
              <a:xfrm flipH="false" flipV="false" rot="0">
                <a:off x="0" y="0"/>
                <a:ext cx="2891452" cy="440717"/>
              </a:xfrm>
              <a:custGeom>
                <a:avLst/>
                <a:gdLst/>
                <a:ahLst/>
                <a:cxnLst/>
                <a:rect r="r" b="b" t="t" l="l"/>
                <a:pathLst>
                  <a:path h="440717" w="2891452">
                    <a:moveTo>
                      <a:pt x="0" y="0"/>
                    </a:moveTo>
                    <a:lnTo>
                      <a:pt x="2891452" y="0"/>
                    </a:lnTo>
                    <a:lnTo>
                      <a:pt x="2891452" y="440717"/>
                    </a:lnTo>
                    <a:lnTo>
                      <a:pt x="0" y="440717"/>
                    </a:lnTo>
                    <a:close/>
                  </a:path>
                </a:pathLst>
              </a:custGeom>
              <a:solidFill>
                <a:srgbClr val="EBD6BC">
                  <a:alpha val="74902"/>
                </a:srgbClr>
              </a:solidFill>
            </p:spPr>
          </p:sp>
          <p:sp>
            <p:nvSpPr>
              <p:cNvPr name="TextBox 6" id="6"/>
              <p:cNvSpPr txBox="true"/>
              <p:nvPr/>
            </p:nvSpPr>
            <p:spPr>
              <a:xfrm>
                <a:off x="0" y="-57150"/>
                <a:ext cx="2891452" cy="497867"/>
              </a:xfrm>
              <a:prstGeom prst="rect">
                <a:avLst/>
              </a:prstGeom>
            </p:spPr>
            <p:txBody>
              <a:bodyPr anchor="ctr" rtlCol="false" tIns="50800" lIns="50800" bIns="50800" rIns="50800"/>
              <a:lstStyle/>
              <a:p>
                <a:pPr algn="ctr">
                  <a:lnSpc>
                    <a:spcPts val="3115"/>
                  </a:lnSpc>
                </a:pPr>
              </a:p>
            </p:txBody>
          </p:sp>
        </p:grpSp>
        <p:sp>
          <p:nvSpPr>
            <p:cNvPr name="TextBox 7" id="7"/>
            <p:cNvSpPr txBox="true"/>
            <p:nvPr/>
          </p:nvSpPr>
          <p:spPr>
            <a:xfrm rot="0">
              <a:off x="379426" y="-170969"/>
              <a:ext cx="13901192" cy="2287320"/>
            </a:xfrm>
            <a:prstGeom prst="rect">
              <a:avLst/>
            </a:prstGeom>
          </p:spPr>
          <p:txBody>
            <a:bodyPr anchor="t" rtlCol="false" tIns="0" lIns="0" bIns="0" rIns="0">
              <a:spAutoFit/>
            </a:bodyPr>
            <a:lstStyle/>
            <a:p>
              <a:pPr algn="ctr">
                <a:lnSpc>
                  <a:spcPts val="13860"/>
                </a:lnSpc>
              </a:pPr>
              <a:r>
                <a:rPr lang="en-US" b="true" sz="9900">
                  <a:solidFill>
                    <a:srgbClr val="000000"/>
                  </a:solidFill>
                  <a:latin typeface="Poppins Bold"/>
                  <a:ea typeface="Poppins Bold"/>
                  <a:cs typeface="Poppins Bold"/>
                  <a:sym typeface="Poppins Bold"/>
                </a:rPr>
                <a:t>Words as Seeds</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530564" y="4000822"/>
            <a:ext cx="2684152" cy="2684152"/>
            <a:chOff x="0" y="0"/>
            <a:chExt cx="812800" cy="812800"/>
          </a:xfrm>
        </p:grpSpPr>
        <p:sp>
          <p:nvSpPr>
            <p:cNvPr name="Freeform 3" id="3"/>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2897869" y="336442"/>
            <a:ext cx="4853038" cy="1185949"/>
            <a:chOff x="0" y="0"/>
            <a:chExt cx="6470717" cy="1581266"/>
          </a:xfrm>
        </p:grpSpPr>
        <p:sp>
          <p:nvSpPr>
            <p:cNvPr name="Freeform 6" id="6"/>
            <p:cNvSpPr/>
            <p:nvPr/>
          </p:nvSpPr>
          <p:spPr>
            <a:xfrm flipH="false" flipV="false" rot="0">
              <a:off x="3672017" y="0"/>
              <a:ext cx="2798700" cy="1581266"/>
            </a:xfrm>
            <a:custGeom>
              <a:avLst/>
              <a:gdLst/>
              <a:ahLst/>
              <a:cxnLst/>
              <a:rect r="r" b="b" t="t" l="l"/>
              <a:pathLst>
                <a:path h="1581266" w="2798700">
                  <a:moveTo>
                    <a:pt x="0" y="0"/>
                  </a:moveTo>
                  <a:lnTo>
                    <a:pt x="2798700" y="0"/>
                  </a:lnTo>
                  <a:lnTo>
                    <a:pt x="2798700" y="1581266"/>
                  </a:lnTo>
                  <a:lnTo>
                    <a:pt x="0" y="15812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0" y="343749"/>
              <a:ext cx="5879337" cy="893768"/>
            </a:xfrm>
            <a:prstGeom prst="rect">
              <a:avLst/>
            </a:prstGeom>
          </p:spPr>
          <p:txBody>
            <a:bodyPr anchor="t" rtlCol="false" tIns="0" lIns="0" bIns="0" rIns="0">
              <a:spAutoFit/>
            </a:bodyPr>
            <a:lstStyle/>
            <a:p>
              <a:pPr algn="ctr">
                <a:lnSpc>
                  <a:spcPts val="5277"/>
                </a:lnSpc>
              </a:pPr>
              <a:r>
                <a:rPr lang="en-US" sz="4398">
                  <a:solidFill>
                    <a:srgbClr val="000000"/>
                  </a:solidFill>
                  <a:latin typeface="Holiday"/>
                  <a:ea typeface="Holiday"/>
                  <a:cs typeface="Holiday"/>
                  <a:sym typeface="Holiday"/>
                </a:rPr>
                <a:t>Journaling</a:t>
              </a:r>
              <a:r>
                <a:rPr lang="en-US" sz="4398">
                  <a:solidFill>
                    <a:srgbClr val="000000"/>
                  </a:solidFill>
                  <a:latin typeface="Holiday"/>
                  <a:ea typeface="Holiday"/>
                  <a:cs typeface="Holiday"/>
                  <a:sym typeface="Holiday"/>
                </a:rPr>
                <a:t> Prompt</a:t>
              </a:r>
            </a:p>
          </p:txBody>
        </p:sp>
      </p:grpSp>
      <p:sp>
        <p:nvSpPr>
          <p:cNvPr name="Freeform 8" id="8"/>
          <p:cNvSpPr/>
          <p:nvPr/>
        </p:nvSpPr>
        <p:spPr>
          <a:xfrm flipH="false" flipV="false" rot="0">
            <a:off x="12383756" y="8465760"/>
            <a:ext cx="4713994" cy="1585081"/>
          </a:xfrm>
          <a:custGeom>
            <a:avLst/>
            <a:gdLst/>
            <a:ahLst/>
            <a:cxnLst/>
            <a:rect r="r" b="b" t="t" l="l"/>
            <a:pathLst>
              <a:path h="1585081" w="4713994">
                <a:moveTo>
                  <a:pt x="0" y="0"/>
                </a:moveTo>
                <a:lnTo>
                  <a:pt x="4713994" y="0"/>
                </a:lnTo>
                <a:lnTo>
                  <a:pt x="4713994" y="1585080"/>
                </a:lnTo>
                <a:lnTo>
                  <a:pt x="0" y="15850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71436" y="640303"/>
            <a:ext cx="8680900" cy="1177883"/>
          </a:xfrm>
          <a:prstGeom prst="rect">
            <a:avLst/>
          </a:prstGeom>
        </p:spPr>
        <p:txBody>
          <a:bodyPr anchor="t" rtlCol="false" tIns="0" lIns="0" bIns="0" rIns="0">
            <a:spAutoFit/>
          </a:bodyPr>
          <a:lstStyle/>
          <a:p>
            <a:pPr algn="l">
              <a:lnSpc>
                <a:spcPts val="9100"/>
              </a:lnSpc>
              <a:spcBef>
                <a:spcPct val="0"/>
              </a:spcBef>
            </a:pPr>
            <a:r>
              <a:rPr lang="en-US" b="true" sz="6500" i="true">
                <a:solidFill>
                  <a:srgbClr val="C229B7"/>
                </a:solidFill>
                <a:latin typeface="Poppins Bold Italics"/>
                <a:ea typeface="Poppins Bold Italics"/>
                <a:cs typeface="Poppins Bold Italics"/>
                <a:sym typeface="Poppins Bold Italics"/>
              </a:rPr>
              <a:t>The Seeds We Carry</a:t>
            </a:r>
          </a:p>
        </p:txBody>
      </p:sp>
      <p:sp>
        <p:nvSpPr>
          <p:cNvPr name="TextBox 10" id="10"/>
          <p:cNvSpPr txBox="true"/>
          <p:nvPr/>
        </p:nvSpPr>
        <p:spPr>
          <a:xfrm rot="0">
            <a:off x="1271436" y="3433878"/>
            <a:ext cx="14429911" cy="5031882"/>
          </a:xfrm>
          <a:prstGeom prst="rect">
            <a:avLst/>
          </a:prstGeom>
        </p:spPr>
        <p:txBody>
          <a:bodyPr anchor="t" rtlCol="false" tIns="0" lIns="0" bIns="0" rIns="0">
            <a:spAutoFit/>
          </a:bodyPr>
          <a:lstStyle/>
          <a:p>
            <a:pPr algn="l" marL="820424" indent="-410212" lvl="1">
              <a:lnSpc>
                <a:spcPts val="5738"/>
              </a:lnSpc>
              <a:buFont typeface="Arial"/>
              <a:buChar char="•"/>
            </a:pPr>
            <a:r>
              <a:rPr lang="en-US" sz="3800">
                <a:solidFill>
                  <a:srgbClr val="000000"/>
                </a:solidFill>
                <a:latin typeface="Poppins"/>
                <a:ea typeface="Poppins"/>
                <a:cs typeface="Poppins"/>
                <a:sym typeface="Poppins"/>
              </a:rPr>
              <a:t>What words were spoken over you as a young person or child?</a:t>
            </a:r>
          </a:p>
          <a:p>
            <a:pPr algn="l">
              <a:lnSpc>
                <a:spcPts val="1812"/>
              </a:lnSpc>
            </a:pPr>
          </a:p>
          <a:p>
            <a:pPr algn="l" marL="820424" indent="-410212" lvl="1">
              <a:lnSpc>
                <a:spcPts val="5738"/>
              </a:lnSpc>
              <a:buFont typeface="Arial"/>
              <a:buChar char="•"/>
            </a:pPr>
            <a:r>
              <a:rPr lang="en-US" sz="3800">
                <a:solidFill>
                  <a:srgbClr val="000000"/>
                </a:solidFill>
                <a:latin typeface="Poppins"/>
                <a:ea typeface="Poppins"/>
                <a:cs typeface="Poppins"/>
                <a:sym typeface="Poppins"/>
              </a:rPr>
              <a:t>What words do you carry with you today? </a:t>
            </a:r>
          </a:p>
          <a:p>
            <a:pPr algn="l">
              <a:lnSpc>
                <a:spcPts val="1812"/>
              </a:lnSpc>
            </a:pPr>
          </a:p>
          <a:p>
            <a:pPr algn="l" marL="820424" indent="-410212" lvl="1">
              <a:lnSpc>
                <a:spcPts val="5738"/>
              </a:lnSpc>
              <a:buFont typeface="Arial"/>
              <a:buChar char="•"/>
            </a:pPr>
            <a:r>
              <a:rPr lang="en-US" sz="3800">
                <a:solidFill>
                  <a:srgbClr val="000000"/>
                </a:solidFill>
                <a:latin typeface="Poppins"/>
                <a:ea typeface="Poppins"/>
                <a:cs typeface="Poppins"/>
                <a:sym typeface="Poppins"/>
              </a:rPr>
              <a:t>What words do you wish were spoken </a:t>
            </a:r>
            <a:r>
              <a:rPr lang="en-US" sz="3800">
                <a:solidFill>
                  <a:srgbClr val="000000"/>
                </a:solidFill>
                <a:latin typeface="Poppins"/>
                <a:ea typeface="Poppins"/>
                <a:cs typeface="Poppins"/>
                <a:sym typeface="Poppins"/>
              </a:rPr>
              <a:t>over you? </a:t>
            </a:r>
          </a:p>
          <a:p>
            <a:pPr algn="l">
              <a:lnSpc>
                <a:spcPts val="1812"/>
              </a:lnSpc>
            </a:pPr>
          </a:p>
          <a:p>
            <a:pPr algn="l" marL="820424" indent="-410212" lvl="1">
              <a:lnSpc>
                <a:spcPts val="5738"/>
              </a:lnSpc>
              <a:buFont typeface="Arial"/>
              <a:buChar char="•"/>
            </a:pPr>
            <a:r>
              <a:rPr lang="en-US" sz="3800">
                <a:solidFill>
                  <a:srgbClr val="000000"/>
                </a:solidFill>
                <a:latin typeface="Poppins"/>
                <a:ea typeface="Poppins"/>
                <a:cs typeface="Poppins"/>
                <a:sym typeface="Poppins"/>
              </a:rPr>
              <a:t>If you could speak to your younger self, what are some seeds you would plant? </a:t>
            </a:r>
          </a:p>
        </p:txBody>
      </p:sp>
      <p:sp>
        <p:nvSpPr>
          <p:cNvPr name="TextBox 11" id="11"/>
          <p:cNvSpPr txBox="true"/>
          <p:nvPr/>
        </p:nvSpPr>
        <p:spPr>
          <a:xfrm rot="0">
            <a:off x="1271436" y="2027945"/>
            <a:ext cx="14429911" cy="796708"/>
          </a:xfrm>
          <a:prstGeom prst="rect">
            <a:avLst/>
          </a:prstGeom>
        </p:spPr>
        <p:txBody>
          <a:bodyPr anchor="t" rtlCol="false" tIns="0" lIns="0" bIns="0" rIns="0">
            <a:spAutoFit/>
          </a:bodyPr>
          <a:lstStyle/>
          <a:p>
            <a:pPr algn="l">
              <a:lnSpc>
                <a:spcPts val="6342"/>
              </a:lnSpc>
            </a:pPr>
            <a:r>
              <a:rPr lang="en-US" sz="4200">
                <a:solidFill>
                  <a:srgbClr val="000000"/>
                </a:solidFill>
                <a:latin typeface="Poppins"/>
                <a:ea typeface="Poppins"/>
                <a:cs typeface="Poppins"/>
                <a:sym typeface="Poppins"/>
              </a:rPr>
              <a:t>Reflect and journal to the following questions: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8892" y="-630893"/>
            <a:ext cx="19006892" cy="12687100"/>
          </a:xfrm>
          <a:custGeom>
            <a:avLst/>
            <a:gdLst/>
            <a:ahLst/>
            <a:cxnLst/>
            <a:rect r="r" b="b" t="t" l="l"/>
            <a:pathLst>
              <a:path h="12687100" w="19006892">
                <a:moveTo>
                  <a:pt x="0" y="0"/>
                </a:moveTo>
                <a:lnTo>
                  <a:pt x="19006892" y="0"/>
                </a:lnTo>
                <a:lnTo>
                  <a:pt x="19006892" y="12687100"/>
                </a:lnTo>
                <a:lnTo>
                  <a:pt x="0" y="12687100"/>
                </a:lnTo>
                <a:lnTo>
                  <a:pt x="0" y="0"/>
                </a:lnTo>
                <a:close/>
              </a:path>
            </a:pathLst>
          </a:custGeom>
          <a:blipFill>
            <a:blip r:embed="rId3"/>
            <a:stretch>
              <a:fillRect l="0" t="0" r="0" b="0"/>
            </a:stretch>
          </a:blipFill>
        </p:spPr>
      </p:sp>
      <p:grpSp>
        <p:nvGrpSpPr>
          <p:cNvPr name="Group 3" id="3"/>
          <p:cNvGrpSpPr/>
          <p:nvPr/>
        </p:nvGrpSpPr>
        <p:grpSpPr>
          <a:xfrm rot="0">
            <a:off x="-4473417" y="-1670834"/>
            <a:ext cx="5671656" cy="5671656"/>
            <a:chOff x="0" y="0"/>
            <a:chExt cx="812800" cy="812800"/>
          </a:xfrm>
        </p:grpSpPr>
        <p:sp>
          <p:nvSpPr>
            <p:cNvPr name="Freeform 4" id="4"/>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7463438" y="8126021"/>
            <a:ext cx="2684152" cy="2684152"/>
            <a:chOff x="0" y="0"/>
            <a:chExt cx="812800" cy="812800"/>
          </a:xfrm>
        </p:grpSpPr>
        <p:sp>
          <p:nvSpPr>
            <p:cNvPr name="Freeform 7" id="7"/>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1553712">
            <a:off x="14611679" y="360340"/>
            <a:ext cx="4006786" cy="4114800"/>
          </a:xfrm>
          <a:custGeom>
            <a:avLst/>
            <a:gdLst/>
            <a:ahLst/>
            <a:cxnLst/>
            <a:rect r="r" b="b" t="t" l="l"/>
            <a:pathLst>
              <a:path h="4114800" w="4006786">
                <a:moveTo>
                  <a:pt x="0" y="0"/>
                </a:moveTo>
                <a:lnTo>
                  <a:pt x="4006786" y="0"/>
                </a:lnTo>
                <a:lnTo>
                  <a:pt x="40067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718517" y="2129827"/>
            <a:ext cx="2704989" cy="5423536"/>
          </a:xfrm>
          <a:custGeom>
            <a:avLst/>
            <a:gdLst/>
            <a:ahLst/>
            <a:cxnLst/>
            <a:rect r="r" b="b" t="t" l="l"/>
            <a:pathLst>
              <a:path h="5423536" w="2704989">
                <a:moveTo>
                  <a:pt x="0" y="0"/>
                </a:moveTo>
                <a:lnTo>
                  <a:pt x="2704989" y="0"/>
                </a:lnTo>
                <a:lnTo>
                  <a:pt x="2704989" y="5423536"/>
                </a:lnTo>
                <a:lnTo>
                  <a:pt x="0" y="5423536"/>
                </a:lnTo>
                <a:lnTo>
                  <a:pt x="0" y="0"/>
                </a:lnTo>
                <a:close/>
              </a:path>
            </a:pathLst>
          </a:custGeom>
          <a:blipFill>
            <a:blip r:embed="rId6"/>
            <a:stretch>
              <a:fillRect l="0" t="0" r="0" b="0"/>
            </a:stretch>
          </a:blipFill>
        </p:spPr>
      </p:sp>
      <p:sp>
        <p:nvSpPr>
          <p:cNvPr name="Freeform 11" id="11"/>
          <p:cNvSpPr/>
          <p:nvPr/>
        </p:nvSpPr>
        <p:spPr>
          <a:xfrm flipH="false" flipV="false" rot="-1868239">
            <a:off x="15301944" y="7223645"/>
            <a:ext cx="4728803" cy="2210715"/>
          </a:xfrm>
          <a:custGeom>
            <a:avLst/>
            <a:gdLst/>
            <a:ahLst/>
            <a:cxnLst/>
            <a:rect r="r" b="b" t="t" l="l"/>
            <a:pathLst>
              <a:path h="2210715" w="4728803">
                <a:moveTo>
                  <a:pt x="0" y="0"/>
                </a:moveTo>
                <a:lnTo>
                  <a:pt x="4728802" y="0"/>
                </a:lnTo>
                <a:lnTo>
                  <a:pt x="4728802" y="2210715"/>
                </a:lnTo>
                <a:lnTo>
                  <a:pt x="0" y="2210715"/>
                </a:lnTo>
                <a:lnTo>
                  <a:pt x="0" y="0"/>
                </a:lnTo>
                <a:close/>
              </a:path>
            </a:pathLst>
          </a:custGeom>
          <a:blipFill>
            <a:blip r:embed="rId7"/>
            <a:stretch>
              <a:fillRect l="0" t="0" r="0" b="0"/>
            </a:stretch>
          </a:blipFill>
        </p:spPr>
      </p:sp>
      <p:sp>
        <p:nvSpPr>
          <p:cNvPr name="Freeform 12" id="12"/>
          <p:cNvSpPr/>
          <p:nvPr/>
        </p:nvSpPr>
        <p:spPr>
          <a:xfrm flipH="false" flipV="false" rot="5659537">
            <a:off x="13507795" y="6515003"/>
            <a:ext cx="4442586" cy="2743297"/>
          </a:xfrm>
          <a:custGeom>
            <a:avLst/>
            <a:gdLst/>
            <a:ahLst/>
            <a:cxnLst/>
            <a:rect r="r" b="b" t="t" l="l"/>
            <a:pathLst>
              <a:path h="2743297" w="4442586">
                <a:moveTo>
                  <a:pt x="0" y="0"/>
                </a:moveTo>
                <a:lnTo>
                  <a:pt x="4442586" y="0"/>
                </a:lnTo>
                <a:lnTo>
                  <a:pt x="4442586" y="2743297"/>
                </a:lnTo>
                <a:lnTo>
                  <a:pt x="0" y="2743297"/>
                </a:lnTo>
                <a:lnTo>
                  <a:pt x="0" y="0"/>
                </a:lnTo>
                <a:close/>
              </a:path>
            </a:pathLst>
          </a:custGeom>
          <a:blipFill>
            <a:blip r:embed="rId8"/>
            <a:stretch>
              <a:fillRect l="0" t="0" r="0" b="0"/>
            </a:stretch>
          </a:blipFill>
        </p:spPr>
      </p:sp>
      <p:sp>
        <p:nvSpPr>
          <p:cNvPr name="TextBox 13" id="13"/>
          <p:cNvSpPr txBox="true"/>
          <p:nvPr/>
        </p:nvSpPr>
        <p:spPr>
          <a:xfrm rot="0">
            <a:off x="5022683" y="4184632"/>
            <a:ext cx="6160173" cy="2330371"/>
          </a:xfrm>
          <a:prstGeom prst="rect">
            <a:avLst/>
          </a:prstGeom>
        </p:spPr>
        <p:txBody>
          <a:bodyPr anchor="t" rtlCol="false" tIns="0" lIns="0" bIns="0" rIns="0">
            <a:spAutoFit/>
          </a:bodyPr>
          <a:lstStyle/>
          <a:p>
            <a:pPr algn="ctr">
              <a:lnSpc>
                <a:spcPts val="9100"/>
              </a:lnSpc>
              <a:spcBef>
                <a:spcPct val="0"/>
              </a:spcBef>
            </a:pPr>
            <a:r>
              <a:rPr lang="en-US" b="true" sz="6500" i="true">
                <a:solidFill>
                  <a:srgbClr val="FFFFFF"/>
                </a:solidFill>
                <a:latin typeface="Poppins Bold Italics"/>
                <a:ea typeface="Poppins Bold Italics"/>
                <a:cs typeface="Poppins Bold Italics"/>
                <a:sym typeface="Poppins Bold Italics"/>
              </a:rPr>
              <a:t>Sharing and Holding Space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2613088" y="7721310"/>
            <a:ext cx="14490062" cy="1673349"/>
            <a:chOff x="0" y="0"/>
            <a:chExt cx="19320083" cy="2231132"/>
          </a:xfrm>
        </p:grpSpPr>
        <p:grpSp>
          <p:nvGrpSpPr>
            <p:cNvPr name="Group 4" id="4"/>
            <p:cNvGrpSpPr/>
            <p:nvPr/>
          </p:nvGrpSpPr>
          <p:grpSpPr>
            <a:xfrm rot="0">
              <a:off x="0" y="0"/>
              <a:ext cx="19320083" cy="2231132"/>
              <a:chOff x="0" y="0"/>
              <a:chExt cx="3816313" cy="440717"/>
            </a:xfrm>
          </p:grpSpPr>
          <p:sp>
            <p:nvSpPr>
              <p:cNvPr name="Freeform 5" id="5"/>
              <p:cNvSpPr/>
              <p:nvPr/>
            </p:nvSpPr>
            <p:spPr>
              <a:xfrm flipH="false" flipV="false" rot="0">
                <a:off x="0" y="0"/>
                <a:ext cx="3816313" cy="440717"/>
              </a:xfrm>
              <a:custGeom>
                <a:avLst/>
                <a:gdLst/>
                <a:ahLst/>
                <a:cxnLst/>
                <a:rect r="r" b="b" t="t" l="l"/>
                <a:pathLst>
                  <a:path h="440717" w="3816313">
                    <a:moveTo>
                      <a:pt x="0" y="0"/>
                    </a:moveTo>
                    <a:lnTo>
                      <a:pt x="3816313" y="0"/>
                    </a:lnTo>
                    <a:lnTo>
                      <a:pt x="3816313" y="440717"/>
                    </a:lnTo>
                    <a:lnTo>
                      <a:pt x="0" y="440717"/>
                    </a:lnTo>
                    <a:close/>
                  </a:path>
                </a:pathLst>
              </a:custGeom>
              <a:solidFill>
                <a:srgbClr val="EBD6BC">
                  <a:alpha val="74902"/>
                </a:srgbClr>
              </a:solidFill>
            </p:spPr>
          </p:sp>
          <p:sp>
            <p:nvSpPr>
              <p:cNvPr name="TextBox 6" id="6"/>
              <p:cNvSpPr txBox="true"/>
              <p:nvPr/>
            </p:nvSpPr>
            <p:spPr>
              <a:xfrm>
                <a:off x="0" y="-57150"/>
                <a:ext cx="3816313" cy="497867"/>
              </a:xfrm>
              <a:prstGeom prst="rect">
                <a:avLst/>
              </a:prstGeom>
            </p:spPr>
            <p:txBody>
              <a:bodyPr anchor="ctr" rtlCol="false" tIns="50800" lIns="50800" bIns="50800" rIns="50800"/>
              <a:lstStyle/>
              <a:p>
                <a:pPr algn="ctr">
                  <a:lnSpc>
                    <a:spcPts val="3115"/>
                  </a:lnSpc>
                </a:pPr>
              </a:p>
            </p:txBody>
          </p:sp>
        </p:grpSp>
        <p:sp>
          <p:nvSpPr>
            <p:cNvPr name="TextBox 7" id="7"/>
            <p:cNvSpPr txBox="true"/>
            <p:nvPr/>
          </p:nvSpPr>
          <p:spPr>
            <a:xfrm rot="0">
              <a:off x="500789" y="-170969"/>
              <a:ext cx="18347629" cy="2287320"/>
            </a:xfrm>
            <a:prstGeom prst="rect">
              <a:avLst/>
            </a:prstGeom>
          </p:spPr>
          <p:txBody>
            <a:bodyPr anchor="t" rtlCol="false" tIns="0" lIns="0" bIns="0" rIns="0">
              <a:spAutoFit/>
            </a:bodyPr>
            <a:lstStyle/>
            <a:p>
              <a:pPr algn="ctr">
                <a:lnSpc>
                  <a:spcPts val="13860"/>
                </a:lnSpc>
              </a:pPr>
              <a:r>
                <a:rPr lang="en-US" b="true" sz="9900">
                  <a:solidFill>
                    <a:srgbClr val="000000"/>
                  </a:solidFill>
                  <a:latin typeface="Poppins Bold"/>
                  <a:ea typeface="Poppins Bold"/>
                  <a:cs typeface="Poppins Bold"/>
                  <a:sym typeface="Poppins Bold"/>
                </a:rPr>
                <a:t>Guided Visualization</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530564" y="4000822"/>
            <a:ext cx="2684152" cy="2684152"/>
            <a:chOff x="0" y="0"/>
            <a:chExt cx="812800" cy="812800"/>
          </a:xfrm>
        </p:grpSpPr>
        <p:sp>
          <p:nvSpPr>
            <p:cNvPr name="Freeform 3" id="3"/>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2897869" y="336442"/>
            <a:ext cx="4853038" cy="1185949"/>
            <a:chOff x="0" y="0"/>
            <a:chExt cx="6470717" cy="1581266"/>
          </a:xfrm>
        </p:grpSpPr>
        <p:sp>
          <p:nvSpPr>
            <p:cNvPr name="Freeform 6" id="6"/>
            <p:cNvSpPr/>
            <p:nvPr/>
          </p:nvSpPr>
          <p:spPr>
            <a:xfrm flipH="false" flipV="false" rot="0">
              <a:off x="3672017" y="0"/>
              <a:ext cx="2798700" cy="1581266"/>
            </a:xfrm>
            <a:custGeom>
              <a:avLst/>
              <a:gdLst/>
              <a:ahLst/>
              <a:cxnLst/>
              <a:rect r="r" b="b" t="t" l="l"/>
              <a:pathLst>
                <a:path h="1581266" w="2798700">
                  <a:moveTo>
                    <a:pt x="0" y="0"/>
                  </a:moveTo>
                  <a:lnTo>
                    <a:pt x="2798700" y="0"/>
                  </a:lnTo>
                  <a:lnTo>
                    <a:pt x="2798700" y="1581266"/>
                  </a:lnTo>
                  <a:lnTo>
                    <a:pt x="0" y="15812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0" y="343749"/>
              <a:ext cx="5879337" cy="893768"/>
            </a:xfrm>
            <a:prstGeom prst="rect">
              <a:avLst/>
            </a:prstGeom>
          </p:spPr>
          <p:txBody>
            <a:bodyPr anchor="t" rtlCol="false" tIns="0" lIns="0" bIns="0" rIns="0">
              <a:spAutoFit/>
            </a:bodyPr>
            <a:lstStyle/>
            <a:p>
              <a:pPr algn="ctr">
                <a:lnSpc>
                  <a:spcPts val="5277"/>
                </a:lnSpc>
              </a:pPr>
              <a:r>
                <a:rPr lang="en-US" sz="4398">
                  <a:solidFill>
                    <a:srgbClr val="000000"/>
                  </a:solidFill>
                  <a:latin typeface="Holiday"/>
                  <a:ea typeface="Holiday"/>
                  <a:cs typeface="Holiday"/>
                  <a:sym typeface="Holiday"/>
                </a:rPr>
                <a:t>Journaling</a:t>
              </a:r>
              <a:r>
                <a:rPr lang="en-US" sz="4398">
                  <a:solidFill>
                    <a:srgbClr val="000000"/>
                  </a:solidFill>
                  <a:latin typeface="Holiday"/>
                  <a:ea typeface="Holiday"/>
                  <a:cs typeface="Holiday"/>
                  <a:sym typeface="Holiday"/>
                </a:rPr>
                <a:t> Prompt</a:t>
              </a:r>
            </a:p>
          </p:txBody>
        </p:sp>
      </p:grpSp>
      <p:sp>
        <p:nvSpPr>
          <p:cNvPr name="Freeform 8" id="8"/>
          <p:cNvSpPr/>
          <p:nvPr/>
        </p:nvSpPr>
        <p:spPr>
          <a:xfrm flipH="false" flipV="false" rot="0">
            <a:off x="12383756" y="8465760"/>
            <a:ext cx="4713994" cy="1585081"/>
          </a:xfrm>
          <a:custGeom>
            <a:avLst/>
            <a:gdLst/>
            <a:ahLst/>
            <a:cxnLst/>
            <a:rect r="r" b="b" t="t" l="l"/>
            <a:pathLst>
              <a:path h="1585081" w="4713994">
                <a:moveTo>
                  <a:pt x="0" y="0"/>
                </a:moveTo>
                <a:lnTo>
                  <a:pt x="4713994" y="0"/>
                </a:lnTo>
                <a:lnTo>
                  <a:pt x="4713994" y="1585080"/>
                </a:lnTo>
                <a:lnTo>
                  <a:pt x="0" y="15850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71436" y="640303"/>
            <a:ext cx="8680900" cy="1177883"/>
          </a:xfrm>
          <a:prstGeom prst="rect">
            <a:avLst/>
          </a:prstGeom>
        </p:spPr>
        <p:txBody>
          <a:bodyPr anchor="t" rtlCol="false" tIns="0" lIns="0" bIns="0" rIns="0">
            <a:spAutoFit/>
          </a:bodyPr>
          <a:lstStyle/>
          <a:p>
            <a:pPr algn="l">
              <a:lnSpc>
                <a:spcPts val="9100"/>
              </a:lnSpc>
              <a:spcBef>
                <a:spcPct val="0"/>
              </a:spcBef>
            </a:pPr>
            <a:r>
              <a:rPr lang="en-US" b="true" sz="6500" i="true">
                <a:solidFill>
                  <a:srgbClr val="C229B7"/>
                </a:solidFill>
                <a:latin typeface="Poppins Bold Italics"/>
                <a:ea typeface="Poppins Bold Italics"/>
                <a:cs typeface="Poppins Bold Italics"/>
                <a:sym typeface="Poppins Bold Italics"/>
              </a:rPr>
              <a:t>The Seeds We Carry</a:t>
            </a:r>
          </a:p>
        </p:txBody>
      </p:sp>
      <p:sp>
        <p:nvSpPr>
          <p:cNvPr name="TextBox 10" id="10"/>
          <p:cNvSpPr txBox="true"/>
          <p:nvPr/>
        </p:nvSpPr>
        <p:spPr>
          <a:xfrm rot="0">
            <a:off x="1271436" y="3231259"/>
            <a:ext cx="14429911" cy="4955607"/>
          </a:xfrm>
          <a:prstGeom prst="rect">
            <a:avLst/>
          </a:prstGeom>
        </p:spPr>
        <p:txBody>
          <a:bodyPr anchor="t" rtlCol="false" tIns="0" lIns="0" bIns="0" rIns="0">
            <a:spAutoFit/>
          </a:bodyPr>
          <a:lstStyle/>
          <a:p>
            <a:pPr algn="l" marL="820424" indent="-410212" lvl="1">
              <a:lnSpc>
                <a:spcPts val="5738"/>
              </a:lnSpc>
              <a:buFont typeface="Arial"/>
              <a:buChar char="•"/>
            </a:pPr>
            <a:r>
              <a:rPr lang="en-US" sz="3800">
                <a:solidFill>
                  <a:srgbClr val="000000"/>
                </a:solidFill>
                <a:latin typeface="Poppins"/>
                <a:ea typeface="Poppins"/>
                <a:cs typeface="Poppins"/>
                <a:sym typeface="Poppins"/>
              </a:rPr>
              <a:t>What positive words or wishes did you imagine your Ancestors planting in your life?</a:t>
            </a:r>
          </a:p>
          <a:p>
            <a:pPr algn="l">
              <a:lnSpc>
                <a:spcPts val="2415"/>
              </a:lnSpc>
            </a:pPr>
          </a:p>
          <a:p>
            <a:pPr algn="l" marL="820424" indent="-410212" lvl="1">
              <a:lnSpc>
                <a:spcPts val="5738"/>
              </a:lnSpc>
              <a:buFont typeface="Arial"/>
              <a:buChar char="•"/>
            </a:pPr>
            <a:r>
              <a:rPr lang="en-US" sz="3800">
                <a:solidFill>
                  <a:srgbClr val="000000"/>
                </a:solidFill>
                <a:latin typeface="Poppins"/>
                <a:ea typeface="Poppins"/>
                <a:cs typeface="Poppins"/>
                <a:sym typeface="Poppins"/>
              </a:rPr>
              <a:t>What</a:t>
            </a:r>
            <a:r>
              <a:rPr lang="en-US" sz="3800">
                <a:solidFill>
                  <a:srgbClr val="000000"/>
                </a:solidFill>
                <a:latin typeface="Poppins"/>
                <a:ea typeface="Poppins"/>
                <a:cs typeface="Poppins"/>
                <a:sym typeface="Poppins"/>
              </a:rPr>
              <a:t> blessings did you imagine your Ancestors gifting you? </a:t>
            </a:r>
          </a:p>
          <a:p>
            <a:pPr algn="l">
              <a:lnSpc>
                <a:spcPts val="2415"/>
              </a:lnSpc>
            </a:pPr>
          </a:p>
          <a:p>
            <a:pPr algn="l" marL="820424" indent="-410212" lvl="1">
              <a:lnSpc>
                <a:spcPts val="5738"/>
              </a:lnSpc>
              <a:buFont typeface="Arial"/>
              <a:buChar char="•"/>
            </a:pPr>
            <a:r>
              <a:rPr lang="en-US" sz="3800">
                <a:solidFill>
                  <a:srgbClr val="000000"/>
                </a:solidFill>
                <a:latin typeface="Poppins"/>
                <a:ea typeface="Poppins"/>
                <a:cs typeface="Poppins"/>
                <a:sym typeface="Poppins"/>
              </a:rPr>
              <a:t>What prayers did you imagine your Ancestors praying over you and for you?</a:t>
            </a:r>
          </a:p>
        </p:txBody>
      </p:sp>
      <p:sp>
        <p:nvSpPr>
          <p:cNvPr name="TextBox 11" id="11"/>
          <p:cNvSpPr txBox="true"/>
          <p:nvPr/>
        </p:nvSpPr>
        <p:spPr>
          <a:xfrm rot="0">
            <a:off x="1271436" y="1758092"/>
            <a:ext cx="14429911" cy="796708"/>
          </a:xfrm>
          <a:prstGeom prst="rect">
            <a:avLst/>
          </a:prstGeom>
        </p:spPr>
        <p:txBody>
          <a:bodyPr anchor="t" rtlCol="false" tIns="0" lIns="0" bIns="0" rIns="0">
            <a:spAutoFit/>
          </a:bodyPr>
          <a:lstStyle/>
          <a:p>
            <a:pPr algn="l">
              <a:lnSpc>
                <a:spcPts val="6342"/>
              </a:lnSpc>
            </a:pPr>
            <a:r>
              <a:rPr lang="en-US" sz="4200">
                <a:solidFill>
                  <a:srgbClr val="000000"/>
                </a:solidFill>
                <a:latin typeface="Poppins"/>
                <a:ea typeface="Poppins"/>
                <a:cs typeface="Poppins"/>
                <a:sym typeface="Poppins"/>
              </a:rPr>
              <a:t>Reflect and journal to the following questions: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51261" y="-2078439"/>
            <a:ext cx="10784822" cy="10784822"/>
            <a:chOff x="0" y="0"/>
            <a:chExt cx="837653" cy="837653"/>
          </a:xfrm>
        </p:grpSpPr>
        <p:sp>
          <p:nvSpPr>
            <p:cNvPr name="Freeform 3" id="3"/>
            <p:cNvSpPr/>
            <p:nvPr/>
          </p:nvSpPr>
          <p:spPr>
            <a:xfrm flipH="false" flipV="false" rot="0">
              <a:off x="0" y="0"/>
              <a:ext cx="837653" cy="837653"/>
            </a:xfrm>
            <a:custGeom>
              <a:avLst/>
              <a:gdLst/>
              <a:ahLst/>
              <a:cxnLst/>
              <a:rect r="r" b="b" t="t" l="l"/>
              <a:pathLst>
                <a:path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F39748"/>
            </a:solidFill>
          </p:spPr>
        </p:sp>
        <p:sp>
          <p:nvSpPr>
            <p:cNvPr name="TextBox 4" id="4"/>
            <p:cNvSpPr txBox="true"/>
            <p:nvPr/>
          </p:nvSpPr>
          <p:spPr>
            <a:xfrm>
              <a:off x="78530" y="21380"/>
              <a:ext cx="680593" cy="73774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1316" y="-789773"/>
            <a:ext cx="9184932" cy="8752962"/>
            <a:chOff x="0" y="0"/>
            <a:chExt cx="852913" cy="812800"/>
          </a:xfrm>
        </p:grpSpPr>
        <p:sp>
          <p:nvSpPr>
            <p:cNvPr name="Freeform 6" id="6"/>
            <p:cNvSpPr/>
            <p:nvPr/>
          </p:nvSpPr>
          <p:spPr>
            <a:xfrm flipH="false" flipV="false" rot="0">
              <a:off x="0" y="0"/>
              <a:ext cx="852913" cy="812800"/>
            </a:xfrm>
            <a:custGeom>
              <a:avLst/>
              <a:gdLst/>
              <a:ahLst/>
              <a:cxnLst/>
              <a:rect r="r" b="b" t="t" l="l"/>
              <a:pathLst>
                <a:path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C228B7"/>
            </a:solidFill>
          </p:spPr>
        </p:sp>
        <p:sp>
          <p:nvSpPr>
            <p:cNvPr name="TextBox 7" id="7"/>
            <p:cNvSpPr txBox="true"/>
            <p:nvPr/>
          </p:nvSpPr>
          <p:spPr>
            <a:xfrm>
              <a:off x="79961" y="19050"/>
              <a:ext cx="692992" cy="717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131470" y="-758632"/>
            <a:ext cx="8145240" cy="8145208"/>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6747" t="0" r="-16747" b="0"/>
              </a:stretch>
            </a:blipFill>
          </p:spPr>
        </p:sp>
      </p:grpSp>
      <p:sp>
        <p:nvSpPr>
          <p:cNvPr name="TextBox 10" id="10"/>
          <p:cNvSpPr txBox="true"/>
          <p:nvPr/>
        </p:nvSpPr>
        <p:spPr>
          <a:xfrm rot="0">
            <a:off x="9290026" y="1205317"/>
            <a:ext cx="8236124" cy="1200094"/>
          </a:xfrm>
          <a:prstGeom prst="rect">
            <a:avLst/>
          </a:prstGeom>
        </p:spPr>
        <p:txBody>
          <a:bodyPr anchor="t" rtlCol="false" tIns="0" lIns="0" bIns="0" rIns="0">
            <a:spAutoFit/>
          </a:bodyPr>
          <a:lstStyle/>
          <a:p>
            <a:pPr algn="r">
              <a:lnSpc>
                <a:spcPts val="8984"/>
              </a:lnSpc>
            </a:pPr>
            <a:r>
              <a:rPr lang="en-US" b="true" sz="7487">
                <a:solidFill>
                  <a:srgbClr val="C228B7"/>
                </a:solidFill>
                <a:latin typeface="Poppins Ultra-Bold"/>
                <a:ea typeface="Poppins Ultra-Bold"/>
                <a:cs typeface="Poppins Ultra-Bold"/>
                <a:sym typeface="Poppins Ultra-Bold"/>
              </a:rPr>
              <a:t>About Me</a:t>
            </a:r>
          </a:p>
        </p:txBody>
      </p:sp>
      <p:sp>
        <p:nvSpPr>
          <p:cNvPr name="TextBox 11" id="11"/>
          <p:cNvSpPr txBox="true"/>
          <p:nvPr/>
        </p:nvSpPr>
        <p:spPr>
          <a:xfrm rot="0">
            <a:off x="8333561" y="2647709"/>
            <a:ext cx="9192589" cy="5858641"/>
          </a:xfrm>
          <a:prstGeom prst="rect">
            <a:avLst/>
          </a:prstGeom>
        </p:spPr>
        <p:txBody>
          <a:bodyPr anchor="t" rtlCol="false" tIns="0" lIns="0" bIns="0" rIns="0">
            <a:spAutoFit/>
          </a:bodyPr>
          <a:lstStyle/>
          <a:p>
            <a:pPr algn="r">
              <a:lnSpc>
                <a:spcPts val="3077"/>
              </a:lnSpc>
            </a:pPr>
            <a:r>
              <a:rPr lang="en-US" sz="2197" b="true">
                <a:solidFill>
                  <a:srgbClr val="000000"/>
                </a:solidFill>
                <a:latin typeface="Poppins Medium"/>
                <a:ea typeface="Poppins Medium"/>
                <a:cs typeface="Poppins Medium"/>
                <a:sym typeface="Poppins Medium"/>
              </a:rPr>
              <a:t>Tanaya Winder is an accomplished author, singer-songwriter, poet, and motivational speaker from the Duckwater Shoshone Nation. Her intertribal heritage includes Southern Ute and Pyramid Lake Paiute lineages. She holds a Bachelor of Arts from Stanford University and a Master of Fine Arts from the University of New Mexico. </a:t>
            </a:r>
            <a:r>
              <a:rPr lang="en-US" sz="2197" b="true">
                <a:solidFill>
                  <a:srgbClr val="000000"/>
                </a:solidFill>
                <a:latin typeface="Poppins Medium"/>
                <a:ea typeface="Poppins Medium"/>
                <a:cs typeface="Poppins Medium"/>
                <a:sym typeface="Poppins Medium"/>
              </a:rPr>
              <a:t>Winder's poetry collections include "Words Like Love" and "Why Storms Are Named After People and Bullets Remain Nameless." She combines storytelling, singing, and poetry to delve into themes of healing, love, and discovering one's purpose—what she calls "heartwork." Tanaya emphasizes the importance of storytelling as a form of medicine and encourages individuals to harness their voices as a source of power. To learn more about her work, you can visit:  </a:t>
            </a:r>
            <a:r>
              <a:rPr lang="en-US" b="true" sz="2197" u="sng">
                <a:solidFill>
                  <a:srgbClr val="000000"/>
                </a:solidFill>
                <a:latin typeface="Poppins Medium"/>
                <a:ea typeface="Poppins Medium"/>
                <a:cs typeface="Poppins Medium"/>
                <a:sym typeface="Poppins Medium"/>
                <a:hlinkClick r:id="rId3" tooltip="http://www.tanayawinder.com"/>
              </a:rPr>
              <a:t>www.tanayawinder.com</a:t>
            </a:r>
          </a:p>
          <a:p>
            <a:pPr algn="r">
              <a:lnSpc>
                <a:spcPts val="3077"/>
              </a:lnSpc>
              <a:spcBef>
                <a:spcPct val="0"/>
              </a:spcBef>
            </a:pPr>
          </a:p>
        </p:txBody>
      </p:sp>
      <p:sp>
        <p:nvSpPr>
          <p:cNvPr name="TextBox 12" id="12"/>
          <p:cNvSpPr txBox="true"/>
          <p:nvPr/>
        </p:nvSpPr>
        <p:spPr>
          <a:xfrm rot="0">
            <a:off x="571895" y="8813291"/>
            <a:ext cx="4738509" cy="619088"/>
          </a:xfrm>
          <a:prstGeom prst="rect">
            <a:avLst/>
          </a:prstGeom>
        </p:spPr>
        <p:txBody>
          <a:bodyPr anchor="t" rtlCol="false" tIns="0" lIns="0" bIns="0" rIns="0">
            <a:spAutoFit/>
          </a:bodyPr>
          <a:lstStyle/>
          <a:p>
            <a:pPr algn="l">
              <a:lnSpc>
                <a:spcPts val="4638"/>
              </a:lnSpc>
            </a:pPr>
            <a:r>
              <a:rPr lang="en-US" sz="3865" b="true">
                <a:solidFill>
                  <a:srgbClr val="000000"/>
                </a:solidFill>
                <a:latin typeface="Poppins Ultra-Bold"/>
                <a:ea typeface="Poppins Ultra-Bold"/>
                <a:cs typeface="Poppins Ultra-Bold"/>
                <a:sym typeface="Poppins Ultra-Bold"/>
              </a:rPr>
              <a:t>Tanaya Winder</a:t>
            </a:r>
          </a:p>
        </p:txBody>
      </p:sp>
      <p:sp>
        <p:nvSpPr>
          <p:cNvPr name="TextBox 13" id="13"/>
          <p:cNvSpPr txBox="true"/>
          <p:nvPr/>
        </p:nvSpPr>
        <p:spPr>
          <a:xfrm rot="0">
            <a:off x="571895" y="9403804"/>
            <a:ext cx="6555313" cy="514313"/>
          </a:xfrm>
          <a:prstGeom prst="rect">
            <a:avLst/>
          </a:prstGeom>
        </p:spPr>
        <p:txBody>
          <a:bodyPr anchor="t" rtlCol="false" tIns="0" lIns="0" bIns="0" rIns="0">
            <a:spAutoFit/>
          </a:bodyPr>
          <a:lstStyle/>
          <a:p>
            <a:pPr algn="l">
              <a:lnSpc>
                <a:spcPts val="3855"/>
              </a:lnSpc>
            </a:pPr>
            <a:r>
              <a:rPr lang="en-US" sz="3212" b="true">
                <a:solidFill>
                  <a:srgbClr val="000000"/>
                </a:solidFill>
                <a:latin typeface="Poppins Medium"/>
                <a:ea typeface="Poppins Medium"/>
                <a:cs typeface="Poppins Medium"/>
                <a:sym typeface="Poppins Medium"/>
              </a:rPr>
              <a:t>Author &amp; Motivational Speaker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79433"/>
            <a:ext cx="16127068" cy="12095301"/>
          </a:xfrm>
          <a:custGeom>
            <a:avLst/>
            <a:gdLst/>
            <a:ahLst/>
            <a:cxnLst/>
            <a:rect r="r" b="b" t="t" l="l"/>
            <a:pathLst>
              <a:path h="12095301" w="16127068">
                <a:moveTo>
                  <a:pt x="0" y="0"/>
                </a:moveTo>
                <a:lnTo>
                  <a:pt x="16127068" y="0"/>
                </a:lnTo>
                <a:lnTo>
                  <a:pt x="16127068" y="12095302"/>
                </a:lnTo>
                <a:lnTo>
                  <a:pt x="0" y="12095302"/>
                </a:lnTo>
                <a:lnTo>
                  <a:pt x="0" y="0"/>
                </a:lnTo>
                <a:close/>
              </a:path>
            </a:pathLst>
          </a:custGeom>
          <a:blipFill>
            <a:blip r:embed="rId3"/>
            <a:stretch>
              <a:fillRect l="0" t="0" r="0" b="0"/>
            </a:stretch>
          </a:blipFill>
        </p:spPr>
      </p:sp>
      <p:sp>
        <p:nvSpPr>
          <p:cNvPr name="Freeform 3" id="3"/>
          <p:cNvSpPr/>
          <p:nvPr/>
        </p:nvSpPr>
        <p:spPr>
          <a:xfrm flipH="false" flipV="false" rot="0">
            <a:off x="11013827" y="-248630"/>
            <a:ext cx="8681329" cy="10784260"/>
          </a:xfrm>
          <a:custGeom>
            <a:avLst/>
            <a:gdLst/>
            <a:ahLst/>
            <a:cxnLst/>
            <a:rect r="r" b="b" t="t" l="l"/>
            <a:pathLst>
              <a:path h="10784260" w="8681329">
                <a:moveTo>
                  <a:pt x="0" y="0"/>
                </a:moveTo>
                <a:lnTo>
                  <a:pt x="8681329" y="0"/>
                </a:lnTo>
                <a:lnTo>
                  <a:pt x="8681329" y="10784260"/>
                </a:lnTo>
                <a:lnTo>
                  <a:pt x="0" y="10784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796809" y="7263375"/>
            <a:ext cx="14099245" cy="1449302"/>
          </a:xfrm>
          <a:custGeom>
            <a:avLst/>
            <a:gdLst/>
            <a:ahLst/>
            <a:cxnLst/>
            <a:rect r="r" b="b" t="t" l="l"/>
            <a:pathLst>
              <a:path h="1449302" w="14099245">
                <a:moveTo>
                  <a:pt x="0" y="0"/>
                </a:moveTo>
                <a:lnTo>
                  <a:pt x="14099244" y="0"/>
                </a:lnTo>
                <a:lnTo>
                  <a:pt x="14099244" y="1449302"/>
                </a:lnTo>
                <a:lnTo>
                  <a:pt x="0" y="1449302"/>
                </a:lnTo>
                <a:lnTo>
                  <a:pt x="0" y="0"/>
                </a:lnTo>
                <a:close/>
              </a:path>
            </a:pathLst>
          </a:custGeom>
          <a:blipFill>
            <a:blip r:embed="rId6">
              <a:alphaModFix amt="77000"/>
            </a:blip>
            <a:stretch>
              <a:fillRect l="0" t="-143189" r="0" b="-836234"/>
            </a:stretch>
          </a:blipFill>
        </p:spPr>
      </p:sp>
      <p:sp>
        <p:nvSpPr>
          <p:cNvPr name="TextBox 5" id="5"/>
          <p:cNvSpPr txBox="true"/>
          <p:nvPr/>
        </p:nvSpPr>
        <p:spPr>
          <a:xfrm rot="0">
            <a:off x="3109639" y="7634242"/>
            <a:ext cx="6747778" cy="1066800"/>
          </a:xfrm>
          <a:prstGeom prst="rect">
            <a:avLst/>
          </a:prstGeom>
        </p:spPr>
        <p:txBody>
          <a:bodyPr anchor="t" rtlCol="false" tIns="0" lIns="0" bIns="0" rIns="0">
            <a:spAutoFit/>
          </a:bodyPr>
          <a:lstStyle/>
          <a:p>
            <a:pPr algn="l">
              <a:lnSpc>
                <a:spcPts val="8250"/>
              </a:lnSpc>
            </a:pPr>
            <a:r>
              <a:rPr lang="en-US" sz="7500">
                <a:solidFill>
                  <a:srgbClr val="C228B7"/>
                </a:solidFill>
                <a:latin typeface="League Spartan"/>
                <a:ea typeface="League Spartan"/>
                <a:cs typeface="League Spartan"/>
                <a:sym typeface="League Spartan"/>
              </a:rPr>
              <a:t>The medicine </a:t>
            </a:r>
          </a:p>
        </p:txBody>
      </p:sp>
      <p:sp>
        <p:nvSpPr>
          <p:cNvPr name="TextBox 6" id="6"/>
          <p:cNvSpPr txBox="true"/>
          <p:nvPr/>
        </p:nvSpPr>
        <p:spPr>
          <a:xfrm rot="0">
            <a:off x="9846431" y="7634242"/>
            <a:ext cx="6855053" cy="1066800"/>
          </a:xfrm>
          <a:prstGeom prst="rect">
            <a:avLst/>
          </a:prstGeom>
        </p:spPr>
        <p:txBody>
          <a:bodyPr anchor="t" rtlCol="false" tIns="0" lIns="0" bIns="0" rIns="0">
            <a:spAutoFit/>
          </a:bodyPr>
          <a:lstStyle/>
          <a:p>
            <a:pPr algn="l">
              <a:lnSpc>
                <a:spcPts val="8250"/>
              </a:lnSpc>
            </a:pPr>
            <a:r>
              <a:rPr lang="en-US" sz="7500">
                <a:solidFill>
                  <a:srgbClr val="18072B"/>
                </a:solidFill>
                <a:latin typeface="League Spartan"/>
                <a:ea typeface="League Spartan"/>
                <a:cs typeface="League Spartan"/>
                <a:sym typeface="League Spartan"/>
              </a:rPr>
              <a:t>is in the seed.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9738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grpSp>
        <p:nvGrpSpPr>
          <p:cNvPr name="Group 3" id="3"/>
          <p:cNvGrpSpPr/>
          <p:nvPr/>
        </p:nvGrpSpPr>
        <p:grpSpPr>
          <a:xfrm rot="0">
            <a:off x="6820510" y="4306826"/>
            <a:ext cx="10978483" cy="1673349"/>
            <a:chOff x="0" y="0"/>
            <a:chExt cx="14637977" cy="2231132"/>
          </a:xfrm>
        </p:grpSpPr>
        <p:grpSp>
          <p:nvGrpSpPr>
            <p:cNvPr name="Group 4" id="4"/>
            <p:cNvGrpSpPr/>
            <p:nvPr/>
          </p:nvGrpSpPr>
          <p:grpSpPr>
            <a:xfrm rot="0">
              <a:off x="0" y="0"/>
              <a:ext cx="14637977" cy="2231132"/>
              <a:chOff x="0" y="0"/>
              <a:chExt cx="2891452" cy="440717"/>
            </a:xfrm>
          </p:grpSpPr>
          <p:sp>
            <p:nvSpPr>
              <p:cNvPr name="Freeform 5" id="5"/>
              <p:cNvSpPr/>
              <p:nvPr/>
            </p:nvSpPr>
            <p:spPr>
              <a:xfrm flipH="false" flipV="false" rot="0">
                <a:off x="0" y="0"/>
                <a:ext cx="2891452" cy="440717"/>
              </a:xfrm>
              <a:custGeom>
                <a:avLst/>
                <a:gdLst/>
                <a:ahLst/>
                <a:cxnLst/>
                <a:rect r="r" b="b" t="t" l="l"/>
                <a:pathLst>
                  <a:path h="440717" w="2891452">
                    <a:moveTo>
                      <a:pt x="0" y="0"/>
                    </a:moveTo>
                    <a:lnTo>
                      <a:pt x="2891452" y="0"/>
                    </a:lnTo>
                    <a:lnTo>
                      <a:pt x="2891452" y="440717"/>
                    </a:lnTo>
                    <a:lnTo>
                      <a:pt x="0" y="440717"/>
                    </a:lnTo>
                    <a:close/>
                  </a:path>
                </a:pathLst>
              </a:custGeom>
              <a:solidFill>
                <a:srgbClr val="EBD6BC">
                  <a:alpha val="74902"/>
                </a:srgbClr>
              </a:solidFill>
            </p:spPr>
          </p:sp>
          <p:sp>
            <p:nvSpPr>
              <p:cNvPr name="TextBox 6" id="6"/>
              <p:cNvSpPr txBox="true"/>
              <p:nvPr/>
            </p:nvSpPr>
            <p:spPr>
              <a:xfrm>
                <a:off x="0" y="-57150"/>
                <a:ext cx="2891452" cy="497867"/>
              </a:xfrm>
              <a:prstGeom prst="rect">
                <a:avLst/>
              </a:prstGeom>
            </p:spPr>
            <p:txBody>
              <a:bodyPr anchor="ctr" rtlCol="false" tIns="50800" lIns="50800" bIns="50800" rIns="50800"/>
              <a:lstStyle/>
              <a:p>
                <a:pPr algn="ctr">
                  <a:lnSpc>
                    <a:spcPts val="3115"/>
                  </a:lnSpc>
                </a:pPr>
              </a:p>
            </p:txBody>
          </p:sp>
        </p:grpSp>
        <p:sp>
          <p:nvSpPr>
            <p:cNvPr name="TextBox 7" id="7"/>
            <p:cNvSpPr txBox="true"/>
            <p:nvPr/>
          </p:nvSpPr>
          <p:spPr>
            <a:xfrm rot="0">
              <a:off x="379426" y="-170969"/>
              <a:ext cx="13901192" cy="2287320"/>
            </a:xfrm>
            <a:prstGeom prst="rect">
              <a:avLst/>
            </a:prstGeom>
          </p:spPr>
          <p:txBody>
            <a:bodyPr anchor="t" rtlCol="false" tIns="0" lIns="0" bIns="0" rIns="0">
              <a:spAutoFit/>
            </a:bodyPr>
            <a:lstStyle/>
            <a:p>
              <a:pPr algn="ctr">
                <a:lnSpc>
                  <a:spcPts val="13860"/>
                </a:lnSpc>
              </a:pPr>
              <a:r>
                <a:rPr lang="en-US" b="true" sz="9900">
                  <a:solidFill>
                    <a:srgbClr val="000000"/>
                  </a:solidFill>
                  <a:latin typeface="Poppins Bold"/>
                  <a:ea typeface="Poppins Bold"/>
                  <a:cs typeface="Poppins Bold"/>
                  <a:sym typeface="Poppins Bold"/>
                </a:rPr>
                <a:t>Words as Seeds</a:t>
              </a:r>
            </a:p>
          </p:txBody>
        </p:sp>
      </p:gr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9939" y="-23865"/>
            <a:ext cx="1381312" cy="1239039"/>
            <a:chOff x="0" y="0"/>
            <a:chExt cx="1841749" cy="1652052"/>
          </a:xfrm>
        </p:grpSpPr>
        <p:grpSp>
          <p:nvGrpSpPr>
            <p:cNvPr name="Group 3" id="3"/>
            <p:cNvGrpSpPr/>
            <p:nvPr/>
          </p:nvGrpSpPr>
          <p:grpSpPr>
            <a:xfrm rot="1345823">
              <a:off x="193494" y="193494"/>
              <a:ext cx="1265063" cy="1265063"/>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049598" y="819818"/>
              <a:ext cx="691132" cy="691132"/>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775463" y="1774842"/>
            <a:ext cx="16737074" cy="7366204"/>
          </a:xfrm>
          <a:prstGeom prst="rect">
            <a:avLst/>
          </a:prstGeom>
        </p:spPr>
        <p:txBody>
          <a:bodyPr anchor="t" rtlCol="false" tIns="0" lIns="0" bIns="0" rIns="0">
            <a:spAutoFit/>
          </a:bodyPr>
          <a:lstStyle/>
          <a:p>
            <a:pPr algn="ctr">
              <a:lnSpc>
                <a:spcPts val="5075"/>
              </a:lnSpc>
            </a:pPr>
            <a:r>
              <a:rPr lang="en-US" sz="3500">
                <a:solidFill>
                  <a:srgbClr val="000000"/>
                </a:solidFill>
                <a:latin typeface="Canva Sans 2"/>
                <a:ea typeface="Canva Sans 2"/>
                <a:cs typeface="Canva Sans 2"/>
                <a:sym typeface="Canva Sans 2"/>
              </a:rPr>
              <a:t>Our healing journeys often require us to pause and reflect. Pausing and reflecting can take various forms, including asking ourselves powerful questions to help us dig deeper into what needs to be unearthed, replanted, or tended with more compassion and care. </a:t>
            </a:r>
          </a:p>
          <a:p>
            <a:pPr algn="ctr">
              <a:lnSpc>
                <a:spcPts val="3045"/>
              </a:lnSpc>
            </a:pPr>
          </a:p>
          <a:p>
            <a:pPr algn="ctr">
              <a:lnSpc>
                <a:spcPts val="5075"/>
              </a:lnSpc>
            </a:pPr>
            <a:r>
              <a:rPr lang="en-US" sz="3500">
                <a:solidFill>
                  <a:srgbClr val="000000"/>
                </a:solidFill>
                <a:latin typeface="Canva Sans 2"/>
                <a:ea typeface="Canva Sans 2"/>
                <a:cs typeface="Canva Sans 2"/>
                <a:sym typeface="Canva Sans 2"/>
              </a:rPr>
              <a:t>If we think of our healing journeys through the framework of liberation, it can help us recognize that healing isn’t just about pain management or learning to cope, rather it is about freeing our hearts, minds, bodies, and spirits from what previously held us —trauma, fear, self-doubt, regret, or harmful patterns. When we think of healing as liberation, we can reframe it as freedom —the power, agency, and choice to grow into who we are meant to be. </a:t>
            </a:r>
          </a:p>
          <a:p>
            <a:pPr algn="ctr">
              <a:lnSpc>
                <a:spcPts val="5075"/>
              </a:lnSpc>
            </a:pPr>
          </a:p>
        </p:txBody>
      </p:sp>
      <p:sp>
        <p:nvSpPr>
          <p:cNvPr name="TextBox 10" id="10"/>
          <p:cNvSpPr txBox="true"/>
          <p:nvPr/>
        </p:nvSpPr>
        <p:spPr>
          <a:xfrm rot="0">
            <a:off x="2013111" y="299400"/>
            <a:ext cx="7701713" cy="1144909"/>
          </a:xfrm>
          <a:prstGeom prst="rect">
            <a:avLst/>
          </a:prstGeom>
        </p:spPr>
        <p:txBody>
          <a:bodyPr anchor="t" rtlCol="false" tIns="0" lIns="0" bIns="0" rIns="0">
            <a:spAutoFit/>
          </a:bodyPr>
          <a:lstStyle/>
          <a:p>
            <a:pPr algn="just">
              <a:lnSpc>
                <a:spcPts val="9059"/>
              </a:lnSpc>
            </a:pPr>
            <a:r>
              <a:rPr lang="en-US" b="true" sz="5999">
                <a:solidFill>
                  <a:srgbClr val="C228B7"/>
                </a:solidFill>
                <a:latin typeface="Poppins Bold"/>
                <a:ea typeface="Poppins Bold"/>
                <a:cs typeface="Poppins Bold"/>
                <a:sym typeface="Poppins Bold"/>
              </a:rPr>
              <a:t>Sacred Liberation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384922" y="8370068"/>
            <a:ext cx="2684152" cy="2684152"/>
            <a:chOff x="0" y="0"/>
            <a:chExt cx="812800" cy="812800"/>
          </a:xfrm>
        </p:grpSpPr>
        <p:sp>
          <p:nvSpPr>
            <p:cNvPr name="Freeform 3" id="3"/>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2897869" y="336442"/>
            <a:ext cx="4853038" cy="1185949"/>
            <a:chOff x="0" y="0"/>
            <a:chExt cx="6470717" cy="1581266"/>
          </a:xfrm>
        </p:grpSpPr>
        <p:sp>
          <p:nvSpPr>
            <p:cNvPr name="Freeform 6" id="6"/>
            <p:cNvSpPr/>
            <p:nvPr/>
          </p:nvSpPr>
          <p:spPr>
            <a:xfrm flipH="false" flipV="false" rot="0">
              <a:off x="3672017" y="0"/>
              <a:ext cx="2798700" cy="1581266"/>
            </a:xfrm>
            <a:custGeom>
              <a:avLst/>
              <a:gdLst/>
              <a:ahLst/>
              <a:cxnLst/>
              <a:rect r="r" b="b" t="t" l="l"/>
              <a:pathLst>
                <a:path h="1581266" w="2798700">
                  <a:moveTo>
                    <a:pt x="0" y="0"/>
                  </a:moveTo>
                  <a:lnTo>
                    <a:pt x="2798700" y="0"/>
                  </a:lnTo>
                  <a:lnTo>
                    <a:pt x="2798700" y="1581266"/>
                  </a:lnTo>
                  <a:lnTo>
                    <a:pt x="0" y="15812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0" y="343749"/>
              <a:ext cx="5879337" cy="893768"/>
            </a:xfrm>
            <a:prstGeom prst="rect">
              <a:avLst/>
            </a:prstGeom>
          </p:spPr>
          <p:txBody>
            <a:bodyPr anchor="t" rtlCol="false" tIns="0" lIns="0" bIns="0" rIns="0">
              <a:spAutoFit/>
            </a:bodyPr>
            <a:lstStyle/>
            <a:p>
              <a:pPr algn="ctr">
                <a:lnSpc>
                  <a:spcPts val="5277"/>
                </a:lnSpc>
              </a:pPr>
              <a:r>
                <a:rPr lang="en-US" sz="4398">
                  <a:solidFill>
                    <a:srgbClr val="000000"/>
                  </a:solidFill>
                  <a:latin typeface="Holiday"/>
                  <a:ea typeface="Holiday"/>
                  <a:cs typeface="Holiday"/>
                  <a:sym typeface="Holiday"/>
                </a:rPr>
                <a:t>Journaling</a:t>
              </a:r>
              <a:r>
                <a:rPr lang="en-US" sz="4398">
                  <a:solidFill>
                    <a:srgbClr val="000000"/>
                  </a:solidFill>
                  <a:latin typeface="Holiday"/>
                  <a:ea typeface="Holiday"/>
                  <a:cs typeface="Holiday"/>
                  <a:sym typeface="Holiday"/>
                </a:rPr>
                <a:t> Prompt</a:t>
              </a:r>
            </a:p>
          </p:txBody>
        </p:sp>
      </p:grpSp>
      <p:sp>
        <p:nvSpPr>
          <p:cNvPr name="TextBox 8" id="8"/>
          <p:cNvSpPr txBox="true"/>
          <p:nvPr/>
        </p:nvSpPr>
        <p:spPr>
          <a:xfrm rot="0">
            <a:off x="1174342" y="559728"/>
            <a:ext cx="7968044" cy="1077752"/>
          </a:xfrm>
          <a:prstGeom prst="rect">
            <a:avLst/>
          </a:prstGeom>
        </p:spPr>
        <p:txBody>
          <a:bodyPr anchor="t" rtlCol="false" tIns="0" lIns="0" bIns="0" rIns="0">
            <a:spAutoFit/>
          </a:bodyPr>
          <a:lstStyle/>
          <a:p>
            <a:pPr algn="l">
              <a:lnSpc>
                <a:spcPts val="8352"/>
              </a:lnSpc>
              <a:spcBef>
                <a:spcPct val="0"/>
              </a:spcBef>
            </a:pPr>
            <a:r>
              <a:rPr lang="en-US" b="true" sz="5966" i="true">
                <a:solidFill>
                  <a:srgbClr val="C229B7"/>
                </a:solidFill>
                <a:latin typeface="Poppins Bold Italics"/>
                <a:ea typeface="Poppins Bold Italics"/>
                <a:cs typeface="Poppins Bold Italics"/>
                <a:sym typeface="Poppins Bold Italics"/>
              </a:rPr>
              <a:t>Sacred Liberation</a:t>
            </a:r>
          </a:p>
        </p:txBody>
      </p:sp>
      <p:sp>
        <p:nvSpPr>
          <p:cNvPr name="TextBox 9" id="9"/>
          <p:cNvSpPr txBox="true"/>
          <p:nvPr/>
        </p:nvSpPr>
        <p:spPr>
          <a:xfrm rot="0">
            <a:off x="903078" y="2646361"/>
            <a:ext cx="16356222" cy="6523243"/>
          </a:xfrm>
          <a:prstGeom prst="rect">
            <a:avLst/>
          </a:prstGeom>
        </p:spPr>
        <p:txBody>
          <a:bodyPr anchor="t" rtlCol="false" tIns="0" lIns="0" bIns="0" rIns="0">
            <a:spAutoFit/>
          </a:bodyPr>
          <a:lstStyle/>
          <a:p>
            <a:pPr algn="l" marL="820424" indent="-410212" lvl="1">
              <a:lnSpc>
                <a:spcPts val="5320"/>
              </a:lnSpc>
              <a:buFont typeface="Arial"/>
              <a:buChar char="•"/>
            </a:pPr>
            <a:r>
              <a:rPr lang="en-US" sz="3800">
                <a:solidFill>
                  <a:srgbClr val="000000"/>
                </a:solidFill>
                <a:latin typeface="Poppins"/>
                <a:ea typeface="Poppins"/>
                <a:cs typeface="Poppins"/>
                <a:sym typeface="Poppins"/>
              </a:rPr>
              <a:t>What is holding you back? </a:t>
            </a:r>
          </a:p>
          <a:p>
            <a:pPr algn="l">
              <a:lnSpc>
                <a:spcPts val="3079"/>
              </a:lnSpc>
            </a:pPr>
          </a:p>
          <a:p>
            <a:pPr algn="l" marL="820424" indent="-410212" lvl="1">
              <a:lnSpc>
                <a:spcPts val="5320"/>
              </a:lnSpc>
              <a:buFont typeface="Arial"/>
              <a:buChar char="•"/>
            </a:pPr>
            <a:r>
              <a:rPr lang="en-US" sz="3800">
                <a:solidFill>
                  <a:srgbClr val="000000"/>
                </a:solidFill>
                <a:latin typeface="Poppins"/>
                <a:ea typeface="Poppins"/>
                <a:cs typeface="Poppins"/>
                <a:sym typeface="Poppins"/>
              </a:rPr>
              <a:t>What prevents us from healing past wounds so that we can move forward in a healthy way where old pains, hurts, and traumas are just experiences from our past and not something that controls our present?</a:t>
            </a:r>
          </a:p>
          <a:p>
            <a:pPr algn="l">
              <a:lnSpc>
                <a:spcPts val="3079"/>
              </a:lnSpc>
            </a:pPr>
          </a:p>
          <a:p>
            <a:pPr algn="l" marL="820424" indent="-410212" lvl="1">
              <a:lnSpc>
                <a:spcPts val="5320"/>
              </a:lnSpc>
              <a:buFont typeface="Arial"/>
              <a:buChar char="•"/>
            </a:pPr>
            <a:r>
              <a:rPr lang="en-US" sz="3800">
                <a:solidFill>
                  <a:srgbClr val="000000"/>
                </a:solidFill>
                <a:latin typeface="Poppins"/>
                <a:ea typeface="Poppins"/>
                <a:cs typeface="Poppins"/>
                <a:sym typeface="Poppins"/>
              </a:rPr>
              <a:t>What</a:t>
            </a:r>
            <a:r>
              <a:rPr lang="en-US" sz="3800">
                <a:solidFill>
                  <a:srgbClr val="000000"/>
                </a:solidFill>
                <a:latin typeface="Poppins"/>
                <a:ea typeface="Poppins"/>
                <a:cs typeface="Poppins"/>
                <a:sym typeface="Poppins"/>
              </a:rPr>
              <a:t> do you want to release with tenderness, compassion, </a:t>
            </a:r>
            <a:r>
              <a:rPr lang="en-US" sz="3800">
                <a:solidFill>
                  <a:srgbClr val="000000"/>
                </a:solidFill>
                <a:latin typeface="Poppins"/>
                <a:ea typeface="Poppins"/>
                <a:cs typeface="Poppins"/>
                <a:sym typeface="Poppins"/>
              </a:rPr>
              <a:t>and maybe even understanding? </a:t>
            </a:r>
          </a:p>
          <a:p>
            <a:pPr algn="l">
              <a:lnSpc>
                <a:spcPts val="3079"/>
              </a:lnSpc>
            </a:pPr>
          </a:p>
          <a:p>
            <a:pPr algn="l" marL="820424" indent="-410212" lvl="1">
              <a:lnSpc>
                <a:spcPts val="5320"/>
              </a:lnSpc>
              <a:buFont typeface="Arial"/>
              <a:buChar char="•"/>
            </a:pPr>
            <a:r>
              <a:rPr lang="en-US" sz="3800">
                <a:solidFill>
                  <a:srgbClr val="000000"/>
                </a:solidFill>
                <a:latin typeface="Poppins"/>
                <a:ea typeface="Poppins"/>
                <a:cs typeface="Poppins"/>
                <a:sym typeface="Poppins"/>
              </a:rPr>
              <a:t>Who or what could support you moving forward in your healing?</a:t>
            </a:r>
          </a:p>
        </p:txBody>
      </p:sp>
      <p:sp>
        <p:nvSpPr>
          <p:cNvPr name="TextBox 10" id="10"/>
          <p:cNvSpPr txBox="true"/>
          <p:nvPr/>
        </p:nvSpPr>
        <p:spPr>
          <a:xfrm rot="0">
            <a:off x="1174342" y="1578549"/>
            <a:ext cx="13244958" cy="735056"/>
          </a:xfrm>
          <a:prstGeom prst="rect">
            <a:avLst/>
          </a:prstGeom>
        </p:spPr>
        <p:txBody>
          <a:bodyPr anchor="t" rtlCol="false" tIns="0" lIns="0" bIns="0" rIns="0">
            <a:spAutoFit/>
          </a:bodyPr>
          <a:lstStyle/>
          <a:p>
            <a:pPr algn="l">
              <a:lnSpc>
                <a:spcPts val="5821"/>
              </a:lnSpc>
            </a:pPr>
            <a:r>
              <a:rPr lang="en-US" sz="3855">
                <a:solidFill>
                  <a:srgbClr val="000000"/>
                </a:solidFill>
                <a:latin typeface="Poppins"/>
                <a:ea typeface="Poppins"/>
                <a:cs typeface="Poppins"/>
                <a:sym typeface="Poppins"/>
              </a:rPr>
              <a:t>Reflect and journal to the following questions: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8892" y="-630893"/>
            <a:ext cx="19006892" cy="12687100"/>
          </a:xfrm>
          <a:custGeom>
            <a:avLst/>
            <a:gdLst/>
            <a:ahLst/>
            <a:cxnLst/>
            <a:rect r="r" b="b" t="t" l="l"/>
            <a:pathLst>
              <a:path h="12687100" w="19006892">
                <a:moveTo>
                  <a:pt x="0" y="0"/>
                </a:moveTo>
                <a:lnTo>
                  <a:pt x="19006892" y="0"/>
                </a:lnTo>
                <a:lnTo>
                  <a:pt x="19006892" y="12687100"/>
                </a:lnTo>
                <a:lnTo>
                  <a:pt x="0" y="12687100"/>
                </a:lnTo>
                <a:lnTo>
                  <a:pt x="0" y="0"/>
                </a:lnTo>
                <a:close/>
              </a:path>
            </a:pathLst>
          </a:custGeom>
          <a:blipFill>
            <a:blip r:embed="rId3"/>
            <a:stretch>
              <a:fillRect l="0" t="0" r="0" b="0"/>
            </a:stretch>
          </a:blipFill>
        </p:spPr>
      </p:sp>
      <p:grpSp>
        <p:nvGrpSpPr>
          <p:cNvPr name="Group 3" id="3"/>
          <p:cNvGrpSpPr/>
          <p:nvPr/>
        </p:nvGrpSpPr>
        <p:grpSpPr>
          <a:xfrm rot="0">
            <a:off x="-4473417" y="-1670834"/>
            <a:ext cx="5671656" cy="5671656"/>
            <a:chOff x="0" y="0"/>
            <a:chExt cx="812800" cy="812800"/>
          </a:xfrm>
        </p:grpSpPr>
        <p:sp>
          <p:nvSpPr>
            <p:cNvPr name="Freeform 4" id="4"/>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7463438" y="8126021"/>
            <a:ext cx="2684152" cy="2684152"/>
            <a:chOff x="0" y="0"/>
            <a:chExt cx="812800" cy="812800"/>
          </a:xfrm>
        </p:grpSpPr>
        <p:sp>
          <p:nvSpPr>
            <p:cNvPr name="Freeform 7" id="7"/>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1553712">
            <a:off x="14611679" y="360340"/>
            <a:ext cx="4006786" cy="4114800"/>
          </a:xfrm>
          <a:custGeom>
            <a:avLst/>
            <a:gdLst/>
            <a:ahLst/>
            <a:cxnLst/>
            <a:rect r="r" b="b" t="t" l="l"/>
            <a:pathLst>
              <a:path h="4114800" w="4006786">
                <a:moveTo>
                  <a:pt x="0" y="0"/>
                </a:moveTo>
                <a:lnTo>
                  <a:pt x="4006786" y="0"/>
                </a:lnTo>
                <a:lnTo>
                  <a:pt x="40067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718517" y="2129827"/>
            <a:ext cx="2704989" cy="5423536"/>
          </a:xfrm>
          <a:custGeom>
            <a:avLst/>
            <a:gdLst/>
            <a:ahLst/>
            <a:cxnLst/>
            <a:rect r="r" b="b" t="t" l="l"/>
            <a:pathLst>
              <a:path h="5423536" w="2704989">
                <a:moveTo>
                  <a:pt x="0" y="0"/>
                </a:moveTo>
                <a:lnTo>
                  <a:pt x="2704989" y="0"/>
                </a:lnTo>
                <a:lnTo>
                  <a:pt x="2704989" y="5423536"/>
                </a:lnTo>
                <a:lnTo>
                  <a:pt x="0" y="5423536"/>
                </a:lnTo>
                <a:lnTo>
                  <a:pt x="0" y="0"/>
                </a:lnTo>
                <a:close/>
              </a:path>
            </a:pathLst>
          </a:custGeom>
          <a:blipFill>
            <a:blip r:embed="rId6"/>
            <a:stretch>
              <a:fillRect l="0" t="0" r="0" b="0"/>
            </a:stretch>
          </a:blipFill>
        </p:spPr>
      </p:sp>
      <p:sp>
        <p:nvSpPr>
          <p:cNvPr name="Freeform 11" id="11"/>
          <p:cNvSpPr/>
          <p:nvPr/>
        </p:nvSpPr>
        <p:spPr>
          <a:xfrm flipH="false" flipV="false" rot="-1868239">
            <a:off x="15301944" y="7223645"/>
            <a:ext cx="4728803" cy="2210715"/>
          </a:xfrm>
          <a:custGeom>
            <a:avLst/>
            <a:gdLst/>
            <a:ahLst/>
            <a:cxnLst/>
            <a:rect r="r" b="b" t="t" l="l"/>
            <a:pathLst>
              <a:path h="2210715" w="4728803">
                <a:moveTo>
                  <a:pt x="0" y="0"/>
                </a:moveTo>
                <a:lnTo>
                  <a:pt x="4728802" y="0"/>
                </a:lnTo>
                <a:lnTo>
                  <a:pt x="4728802" y="2210715"/>
                </a:lnTo>
                <a:lnTo>
                  <a:pt x="0" y="2210715"/>
                </a:lnTo>
                <a:lnTo>
                  <a:pt x="0" y="0"/>
                </a:lnTo>
                <a:close/>
              </a:path>
            </a:pathLst>
          </a:custGeom>
          <a:blipFill>
            <a:blip r:embed="rId7"/>
            <a:stretch>
              <a:fillRect l="0" t="0" r="0" b="0"/>
            </a:stretch>
          </a:blipFill>
        </p:spPr>
      </p:sp>
      <p:sp>
        <p:nvSpPr>
          <p:cNvPr name="Freeform 12" id="12"/>
          <p:cNvSpPr/>
          <p:nvPr/>
        </p:nvSpPr>
        <p:spPr>
          <a:xfrm flipH="false" flipV="false" rot="5659537">
            <a:off x="13507795" y="6515003"/>
            <a:ext cx="4442586" cy="2743297"/>
          </a:xfrm>
          <a:custGeom>
            <a:avLst/>
            <a:gdLst/>
            <a:ahLst/>
            <a:cxnLst/>
            <a:rect r="r" b="b" t="t" l="l"/>
            <a:pathLst>
              <a:path h="2743297" w="4442586">
                <a:moveTo>
                  <a:pt x="0" y="0"/>
                </a:moveTo>
                <a:lnTo>
                  <a:pt x="4442586" y="0"/>
                </a:lnTo>
                <a:lnTo>
                  <a:pt x="4442586" y="2743297"/>
                </a:lnTo>
                <a:lnTo>
                  <a:pt x="0" y="2743297"/>
                </a:lnTo>
                <a:lnTo>
                  <a:pt x="0" y="0"/>
                </a:lnTo>
                <a:close/>
              </a:path>
            </a:pathLst>
          </a:custGeom>
          <a:blipFill>
            <a:blip r:embed="rId8"/>
            <a:stretch>
              <a:fillRect l="0" t="0" r="0" b="0"/>
            </a:stretch>
          </a:blipFill>
        </p:spPr>
      </p:sp>
      <p:sp>
        <p:nvSpPr>
          <p:cNvPr name="TextBox 13" id="13"/>
          <p:cNvSpPr txBox="true"/>
          <p:nvPr/>
        </p:nvSpPr>
        <p:spPr>
          <a:xfrm rot="0">
            <a:off x="5022683" y="4184632"/>
            <a:ext cx="6160173" cy="2330371"/>
          </a:xfrm>
          <a:prstGeom prst="rect">
            <a:avLst/>
          </a:prstGeom>
        </p:spPr>
        <p:txBody>
          <a:bodyPr anchor="t" rtlCol="false" tIns="0" lIns="0" bIns="0" rIns="0">
            <a:spAutoFit/>
          </a:bodyPr>
          <a:lstStyle/>
          <a:p>
            <a:pPr algn="ctr">
              <a:lnSpc>
                <a:spcPts val="9100"/>
              </a:lnSpc>
              <a:spcBef>
                <a:spcPct val="0"/>
              </a:spcBef>
            </a:pPr>
            <a:r>
              <a:rPr lang="en-US" b="true" sz="6500" i="true">
                <a:solidFill>
                  <a:srgbClr val="FFFFFF"/>
                </a:solidFill>
                <a:latin typeface="Poppins Bold Italics"/>
                <a:ea typeface="Poppins Bold Italics"/>
                <a:cs typeface="Poppins Bold Italics"/>
                <a:sym typeface="Poppins Bold Italics"/>
              </a:rPr>
              <a:t>Sharing and Holding Space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5330157" y="9666329"/>
            <a:ext cx="10546411" cy="249279"/>
          </a:xfrm>
          <a:custGeom>
            <a:avLst/>
            <a:gdLst/>
            <a:ahLst/>
            <a:cxnLst/>
            <a:rect r="r" b="b" t="t" l="l"/>
            <a:pathLst>
              <a:path h="249279" w="10546411">
                <a:moveTo>
                  <a:pt x="0" y="0"/>
                </a:moveTo>
                <a:lnTo>
                  <a:pt x="10546410" y="0"/>
                </a:lnTo>
                <a:lnTo>
                  <a:pt x="10546410"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 id="5"/>
          <p:cNvSpPr txBox="true"/>
          <p:nvPr/>
        </p:nvSpPr>
        <p:spPr>
          <a:xfrm rot="0">
            <a:off x="1618828" y="4209250"/>
            <a:ext cx="15050343" cy="1678000"/>
          </a:xfrm>
          <a:prstGeom prst="rect">
            <a:avLst/>
          </a:prstGeom>
        </p:spPr>
        <p:txBody>
          <a:bodyPr anchor="t" rtlCol="false" tIns="0" lIns="0" bIns="0" rIns="0">
            <a:spAutoFit/>
          </a:bodyPr>
          <a:lstStyle/>
          <a:p>
            <a:pPr algn="ctr">
              <a:lnSpc>
                <a:spcPts val="6677"/>
              </a:lnSpc>
            </a:pPr>
            <a:r>
              <a:rPr lang="en-US" sz="4199" i="true">
                <a:solidFill>
                  <a:srgbClr val="000000"/>
                </a:solidFill>
                <a:latin typeface="Poppins Italics"/>
                <a:ea typeface="Poppins Italics"/>
                <a:cs typeface="Poppins Italics"/>
                <a:sym typeface="Poppins Italics"/>
              </a:rPr>
              <a:t>Looking back is an act </a:t>
            </a:r>
            <a:r>
              <a:rPr lang="en-US" sz="4199" i="true">
                <a:solidFill>
                  <a:srgbClr val="000000"/>
                </a:solidFill>
                <a:latin typeface="Poppins Italics"/>
                <a:ea typeface="Poppins Italics"/>
                <a:cs typeface="Poppins Italics"/>
                <a:sym typeface="Poppins Italics"/>
              </a:rPr>
              <a:t>of </a:t>
            </a:r>
            <a:r>
              <a:rPr lang="en-US" sz="4199" i="true">
                <a:solidFill>
                  <a:srgbClr val="000000"/>
                </a:solidFill>
                <a:latin typeface="Poppins Italics"/>
                <a:ea typeface="Poppins Italics"/>
                <a:cs typeface="Poppins Italics"/>
                <a:sym typeface="Poppins Italics"/>
              </a:rPr>
              <a:t>bravery and it invites us to step into our courage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051810" y="-4000500"/>
            <a:ext cx="12184380" cy="18288000"/>
          </a:xfrm>
          <a:custGeom>
            <a:avLst/>
            <a:gdLst/>
            <a:ahLst/>
            <a:cxnLst/>
            <a:rect r="r" b="b" t="t" l="l"/>
            <a:pathLst>
              <a:path h="18288000" w="12184380">
                <a:moveTo>
                  <a:pt x="0" y="0"/>
                </a:moveTo>
                <a:lnTo>
                  <a:pt x="12184380" y="0"/>
                </a:lnTo>
                <a:lnTo>
                  <a:pt x="12184380" y="18288000"/>
                </a:lnTo>
                <a:lnTo>
                  <a:pt x="0" y="18288000"/>
                </a:lnTo>
                <a:lnTo>
                  <a:pt x="0" y="0"/>
                </a:lnTo>
                <a:close/>
              </a:path>
            </a:pathLst>
          </a:custGeom>
          <a:blipFill>
            <a:blip r:embed="rId3"/>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60120"/>
            <a:ext cx="18383734" cy="12271142"/>
          </a:xfrm>
          <a:custGeom>
            <a:avLst/>
            <a:gdLst/>
            <a:ahLst/>
            <a:cxnLst/>
            <a:rect r="r" b="b" t="t" l="l"/>
            <a:pathLst>
              <a:path h="12271142" w="18383734">
                <a:moveTo>
                  <a:pt x="0" y="0"/>
                </a:moveTo>
                <a:lnTo>
                  <a:pt x="18383734" y="0"/>
                </a:lnTo>
                <a:lnTo>
                  <a:pt x="18383734" y="12271142"/>
                </a:lnTo>
                <a:lnTo>
                  <a:pt x="0" y="12271142"/>
                </a:lnTo>
                <a:lnTo>
                  <a:pt x="0" y="0"/>
                </a:lnTo>
                <a:close/>
              </a:path>
            </a:pathLst>
          </a:custGeom>
          <a:blipFill>
            <a:blip r:embed="rId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41158" y="9598130"/>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 id="5"/>
          <p:cNvSpPr txBox="true"/>
          <p:nvPr/>
        </p:nvSpPr>
        <p:spPr>
          <a:xfrm rot="0">
            <a:off x="1934671" y="666789"/>
            <a:ext cx="14418658" cy="1184891"/>
          </a:xfrm>
          <a:prstGeom prst="rect">
            <a:avLst/>
          </a:prstGeom>
        </p:spPr>
        <p:txBody>
          <a:bodyPr anchor="t" rtlCol="false" tIns="0" lIns="0" bIns="0" rIns="0">
            <a:spAutoFit/>
          </a:bodyPr>
          <a:lstStyle/>
          <a:p>
            <a:pPr algn="ctr">
              <a:lnSpc>
                <a:spcPts val="9240"/>
              </a:lnSpc>
            </a:pPr>
            <a:r>
              <a:rPr lang="en-US" b="true" sz="6600">
                <a:solidFill>
                  <a:srgbClr val="C228B7"/>
                </a:solidFill>
                <a:latin typeface="Poppins Bold"/>
                <a:ea typeface="Poppins Bold"/>
                <a:cs typeface="Poppins Bold"/>
                <a:sym typeface="Poppins Bold"/>
              </a:rPr>
              <a:t>Mantra Meditations</a:t>
            </a:r>
          </a:p>
        </p:txBody>
      </p:sp>
      <p:sp>
        <p:nvSpPr>
          <p:cNvPr name="TextBox 6" id="6"/>
          <p:cNvSpPr txBox="true"/>
          <p:nvPr/>
        </p:nvSpPr>
        <p:spPr>
          <a:xfrm rot="0">
            <a:off x="1934671" y="2142506"/>
            <a:ext cx="13890566" cy="7241763"/>
          </a:xfrm>
          <a:prstGeom prst="rect">
            <a:avLst/>
          </a:prstGeom>
        </p:spPr>
        <p:txBody>
          <a:bodyPr anchor="t" rtlCol="false" tIns="0" lIns="0" bIns="0" rIns="0">
            <a:spAutoFit/>
          </a:bodyPr>
          <a:lstStyle/>
          <a:p>
            <a:pPr algn="l" marL="949961" indent="-474980" lvl="1">
              <a:lnSpc>
                <a:spcPts val="6160"/>
              </a:lnSpc>
              <a:buFont typeface="Arial"/>
              <a:buChar char="•"/>
            </a:pPr>
            <a:r>
              <a:rPr lang="en-US" sz="4400">
                <a:solidFill>
                  <a:srgbClr val="000000"/>
                </a:solidFill>
                <a:latin typeface="Poppins"/>
                <a:ea typeface="Poppins"/>
                <a:cs typeface="Poppins"/>
                <a:sym typeface="Poppins"/>
              </a:rPr>
              <a:t>I am enough</a:t>
            </a:r>
          </a:p>
          <a:p>
            <a:pPr algn="l">
              <a:lnSpc>
                <a:spcPts val="2800"/>
              </a:lnSpc>
            </a:pPr>
          </a:p>
          <a:p>
            <a:pPr algn="l" marL="949961" indent="-474980" lvl="1">
              <a:lnSpc>
                <a:spcPts val="6160"/>
              </a:lnSpc>
              <a:buFont typeface="Arial"/>
              <a:buChar char="•"/>
            </a:pPr>
            <a:r>
              <a:rPr lang="en-US" sz="4400">
                <a:solidFill>
                  <a:srgbClr val="000000"/>
                </a:solidFill>
                <a:latin typeface="Poppins"/>
                <a:ea typeface="Poppins"/>
                <a:cs typeface="Poppins"/>
                <a:sym typeface="Poppins"/>
              </a:rPr>
              <a:t>All I need is within me</a:t>
            </a:r>
          </a:p>
          <a:p>
            <a:pPr algn="l">
              <a:lnSpc>
                <a:spcPts val="2800"/>
              </a:lnSpc>
            </a:pPr>
          </a:p>
          <a:p>
            <a:pPr algn="l" marL="949961" indent="-474980" lvl="1">
              <a:lnSpc>
                <a:spcPts val="6160"/>
              </a:lnSpc>
              <a:buFont typeface="Arial"/>
              <a:buChar char="•"/>
            </a:pPr>
            <a:r>
              <a:rPr lang="en-US" sz="4400">
                <a:solidFill>
                  <a:srgbClr val="000000"/>
                </a:solidFill>
                <a:latin typeface="Poppins"/>
                <a:ea typeface="Poppins"/>
                <a:cs typeface="Poppins"/>
                <a:sym typeface="Poppins"/>
              </a:rPr>
              <a:t>In alignment, I am powerful</a:t>
            </a:r>
          </a:p>
          <a:p>
            <a:pPr algn="l">
              <a:lnSpc>
                <a:spcPts val="2800"/>
              </a:lnSpc>
            </a:pPr>
          </a:p>
          <a:p>
            <a:pPr algn="l" marL="949961" indent="-474980" lvl="1">
              <a:lnSpc>
                <a:spcPts val="6160"/>
              </a:lnSpc>
              <a:buFont typeface="Arial"/>
              <a:buChar char="•"/>
            </a:pPr>
            <a:r>
              <a:rPr lang="en-US" sz="4400">
                <a:solidFill>
                  <a:srgbClr val="000000"/>
                </a:solidFill>
                <a:latin typeface="Poppins"/>
                <a:ea typeface="Poppins"/>
                <a:cs typeface="Poppins"/>
                <a:sym typeface="Poppins"/>
              </a:rPr>
              <a:t>May my heart’s wisdom shine through all I do</a:t>
            </a:r>
          </a:p>
          <a:p>
            <a:pPr algn="l">
              <a:lnSpc>
                <a:spcPts val="2800"/>
              </a:lnSpc>
            </a:pPr>
          </a:p>
          <a:p>
            <a:pPr algn="l" marL="949961" indent="-474980" lvl="1">
              <a:lnSpc>
                <a:spcPts val="6160"/>
              </a:lnSpc>
              <a:buFont typeface="Arial"/>
              <a:buChar char="•"/>
            </a:pPr>
            <a:r>
              <a:rPr lang="en-US" sz="4400">
                <a:solidFill>
                  <a:srgbClr val="000000"/>
                </a:solidFill>
                <a:latin typeface="Poppins"/>
                <a:ea typeface="Poppins"/>
                <a:cs typeface="Poppins"/>
                <a:sym typeface="Poppins"/>
              </a:rPr>
              <a:t>All of me is welcome here. My feelings and emotions can take up space right now.</a:t>
            </a:r>
          </a:p>
          <a:p>
            <a:pPr algn="l">
              <a:lnSpc>
                <a:spcPts val="2800"/>
              </a:lnSpc>
            </a:pPr>
          </a:p>
          <a:p>
            <a:pPr algn="l" marL="949961" indent="-474980" lvl="1">
              <a:lnSpc>
                <a:spcPts val="6160"/>
              </a:lnSpc>
              <a:buFont typeface="Arial"/>
              <a:buChar char="•"/>
            </a:pPr>
            <a:r>
              <a:rPr lang="en-US" sz="4400">
                <a:solidFill>
                  <a:srgbClr val="000000"/>
                </a:solidFill>
                <a:latin typeface="Poppins"/>
                <a:ea typeface="Poppins"/>
                <a:cs typeface="Poppins"/>
                <a:sym typeface="Poppins"/>
              </a:rPr>
              <a:t>I am here. I belong. I carry blessings.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4088" y="-55943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1450935" y="3641526"/>
            <a:ext cx="15386129" cy="4950908"/>
          </a:xfrm>
          <a:prstGeom prst="rect">
            <a:avLst/>
          </a:prstGeom>
        </p:spPr>
        <p:txBody>
          <a:bodyPr anchor="t" rtlCol="false" tIns="0" lIns="0" bIns="0" rIns="0">
            <a:spAutoFit/>
          </a:bodyPr>
          <a:lstStyle/>
          <a:p>
            <a:pPr algn="l">
              <a:lnSpc>
                <a:spcPts val="7980"/>
              </a:lnSpc>
            </a:pPr>
            <a:r>
              <a:rPr lang="en-US" sz="4200">
                <a:solidFill>
                  <a:srgbClr val="000000"/>
                </a:solidFill>
                <a:latin typeface="Canva Sans 2"/>
                <a:ea typeface="Canva Sans 2"/>
                <a:cs typeface="Canva Sans 2"/>
                <a:sym typeface="Canva Sans 2"/>
              </a:rPr>
              <a:t>Write your own mantra that you want to carry and hold for yourself. Is it a phrase that you need to hear today? Is it a phrase that you want to use as an intention for this current season of your life? What would the ancestor version of yourself want you to know at this time in your life? </a:t>
            </a:r>
          </a:p>
        </p:txBody>
      </p:sp>
      <p:sp>
        <p:nvSpPr>
          <p:cNvPr name="TextBox 10" id="10"/>
          <p:cNvSpPr txBox="true"/>
          <p:nvPr/>
        </p:nvSpPr>
        <p:spPr>
          <a:xfrm rot="0">
            <a:off x="1450935" y="2649409"/>
            <a:ext cx="10056243" cy="1065425"/>
          </a:xfrm>
          <a:prstGeom prst="rect">
            <a:avLst/>
          </a:prstGeom>
        </p:spPr>
        <p:txBody>
          <a:bodyPr anchor="t" rtlCol="false" tIns="0" lIns="0" bIns="0" rIns="0">
            <a:spAutoFit/>
          </a:bodyPr>
          <a:lstStyle/>
          <a:p>
            <a:pPr algn="just">
              <a:lnSpc>
                <a:spcPts val="8455"/>
              </a:lnSpc>
            </a:pPr>
            <a:r>
              <a:rPr lang="en-US" b="true" sz="5599">
                <a:solidFill>
                  <a:srgbClr val="C228B7"/>
                </a:solidFill>
                <a:latin typeface="Poppins Bold"/>
                <a:ea typeface="Poppins Bold"/>
                <a:cs typeface="Poppins Bold"/>
                <a:sym typeface="Poppins Bold"/>
              </a:rPr>
              <a:t>Manifesting Blessings</a:t>
            </a:r>
          </a:p>
        </p:txBody>
      </p:sp>
      <p:grpSp>
        <p:nvGrpSpPr>
          <p:cNvPr name="Group 11" id="11"/>
          <p:cNvGrpSpPr/>
          <p:nvPr/>
        </p:nvGrpSpPr>
        <p:grpSpPr>
          <a:xfrm rot="0">
            <a:off x="11843372" y="266000"/>
            <a:ext cx="6109999" cy="1998964"/>
            <a:chOff x="0" y="0"/>
            <a:chExt cx="8146665" cy="2665285"/>
          </a:xfrm>
        </p:grpSpPr>
        <p:sp>
          <p:nvSpPr>
            <p:cNvPr name="Freeform 12" id="12"/>
            <p:cNvSpPr/>
            <p:nvPr/>
          </p:nvSpPr>
          <p:spPr>
            <a:xfrm flipH="false" flipV="false" rot="0">
              <a:off x="4743049" y="0"/>
              <a:ext cx="3403616" cy="1923043"/>
            </a:xfrm>
            <a:custGeom>
              <a:avLst/>
              <a:gdLst/>
              <a:ahLst/>
              <a:cxnLst/>
              <a:rect r="r" b="b" t="t" l="l"/>
              <a:pathLst>
                <a:path h="1923043" w="3403616">
                  <a:moveTo>
                    <a:pt x="0" y="0"/>
                  </a:moveTo>
                  <a:lnTo>
                    <a:pt x="3403616" y="0"/>
                  </a:lnTo>
                  <a:lnTo>
                    <a:pt x="3403616" y="1923043"/>
                  </a:lnTo>
                  <a:lnTo>
                    <a:pt x="0" y="19230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303135"/>
              <a:ext cx="6821500" cy="2362150"/>
            </a:xfrm>
            <a:prstGeom prst="rect">
              <a:avLst/>
            </a:prstGeom>
          </p:spPr>
          <p:txBody>
            <a:bodyPr anchor="t" rtlCol="false" tIns="0" lIns="0" bIns="0" rIns="0">
              <a:spAutoFit/>
            </a:bodyPr>
            <a:lstStyle/>
            <a:p>
              <a:pPr algn="ctr">
                <a:lnSpc>
                  <a:spcPts val="7024"/>
                </a:lnSpc>
              </a:pPr>
              <a:r>
                <a:rPr lang="en-US" sz="5853">
                  <a:solidFill>
                    <a:srgbClr val="000000"/>
                  </a:solidFill>
                  <a:latin typeface="Holiday"/>
                  <a:ea typeface="Holiday"/>
                  <a:cs typeface="Holiday"/>
                  <a:sym typeface="Holiday"/>
                </a:rPr>
                <a:t>Conversation Starter (orJournaling</a:t>
              </a:r>
              <a:r>
                <a:rPr lang="en-US" sz="5853">
                  <a:solidFill>
                    <a:srgbClr val="000000"/>
                  </a:solidFill>
                  <a:latin typeface="Holiday"/>
                  <a:ea typeface="Holiday"/>
                  <a:cs typeface="Holiday"/>
                  <a:sym typeface="Holiday"/>
                </a:rPr>
                <a:t> Prompt)</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58326" y="593190"/>
            <a:ext cx="5483077" cy="129600"/>
          </a:xfrm>
          <a:custGeom>
            <a:avLst/>
            <a:gdLst/>
            <a:ahLst/>
            <a:cxnLst/>
            <a:rect r="r" b="b" t="t" l="l"/>
            <a:pathLst>
              <a:path h="129600" w="5483077">
                <a:moveTo>
                  <a:pt x="0" y="0"/>
                </a:moveTo>
                <a:lnTo>
                  <a:pt x="5483077" y="0"/>
                </a:lnTo>
                <a:lnTo>
                  <a:pt x="5483077" y="129600"/>
                </a:lnTo>
                <a:lnTo>
                  <a:pt x="0" y="129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053290" y="9258300"/>
            <a:ext cx="825125" cy="825125"/>
          </a:xfrm>
          <a:custGeom>
            <a:avLst/>
            <a:gdLst/>
            <a:ahLst/>
            <a:cxnLst/>
            <a:rect r="r" b="b" t="t" l="l"/>
            <a:pathLst>
              <a:path h="825125" w="825125">
                <a:moveTo>
                  <a:pt x="0" y="0"/>
                </a:moveTo>
                <a:lnTo>
                  <a:pt x="825126" y="0"/>
                </a:lnTo>
                <a:lnTo>
                  <a:pt x="825126" y="825125"/>
                </a:lnTo>
                <a:lnTo>
                  <a:pt x="0" y="825125"/>
                </a:lnTo>
                <a:lnTo>
                  <a:pt x="0" y="0"/>
                </a:lnTo>
                <a:close/>
              </a:path>
            </a:pathLst>
          </a:custGeom>
          <a:blipFill>
            <a:blip r:embed="rId4"/>
            <a:stretch>
              <a:fillRect l="0" t="0" r="0" b="0"/>
            </a:stretch>
          </a:blipFill>
        </p:spPr>
      </p:sp>
      <p:sp>
        <p:nvSpPr>
          <p:cNvPr name="Freeform 4" id="4"/>
          <p:cNvSpPr/>
          <p:nvPr/>
        </p:nvSpPr>
        <p:spPr>
          <a:xfrm flipH="false" flipV="false" rot="0">
            <a:off x="15117305" y="-1523348"/>
            <a:ext cx="8128926" cy="6924829"/>
          </a:xfrm>
          <a:custGeom>
            <a:avLst/>
            <a:gdLst/>
            <a:ahLst/>
            <a:cxnLst/>
            <a:rect r="r" b="b" t="t" l="l"/>
            <a:pathLst>
              <a:path h="6924829" w="8128926">
                <a:moveTo>
                  <a:pt x="0" y="0"/>
                </a:moveTo>
                <a:lnTo>
                  <a:pt x="8128926" y="0"/>
                </a:lnTo>
                <a:lnTo>
                  <a:pt x="8128926" y="6924829"/>
                </a:lnTo>
                <a:lnTo>
                  <a:pt x="0" y="6924829"/>
                </a:lnTo>
                <a:lnTo>
                  <a:pt x="0" y="0"/>
                </a:lnTo>
                <a:close/>
              </a:path>
            </a:pathLst>
          </a:custGeom>
          <a:blipFill>
            <a:blip r:embed="rId5"/>
            <a:stretch>
              <a:fillRect l="0" t="0" r="0" b="0"/>
            </a:stretch>
          </a:blipFill>
        </p:spPr>
      </p:sp>
      <p:sp>
        <p:nvSpPr>
          <p:cNvPr name="TextBox 5" id="5"/>
          <p:cNvSpPr txBox="true"/>
          <p:nvPr/>
        </p:nvSpPr>
        <p:spPr>
          <a:xfrm rot="0">
            <a:off x="746975" y="820029"/>
            <a:ext cx="3163421" cy="481964"/>
          </a:xfrm>
          <a:prstGeom prst="rect">
            <a:avLst/>
          </a:prstGeom>
        </p:spPr>
        <p:txBody>
          <a:bodyPr anchor="t" rtlCol="false" tIns="0" lIns="0" bIns="0" rIns="0">
            <a:spAutoFit/>
          </a:bodyPr>
          <a:lstStyle/>
          <a:p>
            <a:pPr algn="l">
              <a:lnSpc>
                <a:spcPts val="3780"/>
              </a:lnSpc>
            </a:pPr>
            <a:r>
              <a:rPr lang="en-US" sz="3000" b="true">
                <a:solidFill>
                  <a:srgbClr val="C228B7"/>
                </a:solidFill>
                <a:latin typeface="Roboto Bold"/>
                <a:ea typeface="Roboto Bold"/>
                <a:cs typeface="Roboto Bold"/>
                <a:sym typeface="Roboto Bold"/>
              </a:rPr>
              <a:t>Welcome! </a:t>
            </a:r>
          </a:p>
        </p:txBody>
      </p:sp>
      <p:sp>
        <p:nvSpPr>
          <p:cNvPr name="TextBox 6" id="6"/>
          <p:cNvSpPr txBox="true"/>
          <p:nvPr/>
        </p:nvSpPr>
        <p:spPr>
          <a:xfrm rot="0">
            <a:off x="746975" y="1380182"/>
            <a:ext cx="14838673" cy="8191989"/>
          </a:xfrm>
          <a:prstGeom prst="rect">
            <a:avLst/>
          </a:prstGeom>
        </p:spPr>
        <p:txBody>
          <a:bodyPr anchor="t" rtlCol="false" tIns="0" lIns="0" bIns="0" rIns="0">
            <a:spAutoFit/>
          </a:bodyPr>
          <a:lstStyle/>
          <a:p>
            <a:pPr algn="l">
              <a:lnSpc>
                <a:spcPts val="3079"/>
              </a:lnSpc>
            </a:pPr>
            <a:r>
              <a:rPr lang="en-US" sz="2199">
                <a:solidFill>
                  <a:srgbClr val="000000"/>
                </a:solidFill>
                <a:latin typeface="Kollektif"/>
                <a:ea typeface="Kollektif"/>
                <a:cs typeface="Kollektif"/>
                <a:sym typeface="Kollektif"/>
              </a:rPr>
              <a:t>As individuals dedicated to serving our community, we engage in heartwork. “Heartwork” is the work each human being is born to steward during their time on Mother Earth. Serving others is a sacred practice that requires us to embody our values; it is about continuously learning what it means to be a healing being -- someone who lives, breathes, and advocates for justice, abundance, and healing for all.</a:t>
            </a:r>
          </a:p>
          <a:p>
            <a:pPr algn="l">
              <a:lnSpc>
                <a:spcPts val="3079"/>
              </a:lnSpc>
            </a:pPr>
          </a:p>
          <a:p>
            <a:pPr algn="l">
              <a:lnSpc>
                <a:spcPts val="3079"/>
              </a:lnSpc>
            </a:pPr>
            <a:r>
              <a:rPr lang="en-US" sz="2199">
                <a:solidFill>
                  <a:srgbClr val="000000"/>
                </a:solidFill>
                <a:latin typeface="Kollektif"/>
                <a:ea typeface="Kollektif"/>
                <a:cs typeface="Kollektif"/>
                <a:sym typeface="Kollektif"/>
              </a:rPr>
              <a:t>Many of our family, kin, ancestors, and those we work with have experienced historical, ancestral, and personal traumas. Navigating these traumas so that soul wounds can heal is both challenging and essential. One way to ignite healing is by honoring the radical act of survival through speaking our stories and healing into existence.</a:t>
            </a:r>
          </a:p>
          <a:p>
            <a:pPr algn="l">
              <a:lnSpc>
                <a:spcPts val="3079"/>
              </a:lnSpc>
            </a:pPr>
          </a:p>
          <a:p>
            <a:pPr algn="l">
              <a:lnSpc>
                <a:spcPts val="3079"/>
              </a:lnSpc>
            </a:pPr>
            <a:r>
              <a:rPr lang="en-US" sz="2199">
                <a:solidFill>
                  <a:srgbClr val="000000"/>
                </a:solidFill>
                <a:latin typeface="Kollektif"/>
                <a:ea typeface="Kollektif"/>
                <a:cs typeface="Kollektif"/>
                <a:sym typeface="Kollektif"/>
              </a:rPr>
              <a:t>This interactive breakout session offers an invitation to step into presence with like-hearted people, leaning into self-care as a form of communal care. Participants will engage in journaling prompts, breathwork, meditation, and other grounding activities. These practices will help you explore aspects of your journey that you wish to reexamine with compassion and kindness, while also allowing you to understand</a:t>
            </a:r>
            <a:r>
              <a:rPr lang="en-US" sz="2199">
                <a:solidFill>
                  <a:srgbClr val="000000"/>
                </a:solidFill>
                <a:latin typeface="Kollektif"/>
                <a:ea typeface="Kollektif"/>
                <a:cs typeface="Kollektif"/>
                <a:sym typeface="Kollektif"/>
              </a:rPr>
              <a:t> the medicine of the stories you carry. Attendees will leave the workshop equipped with prompts and activities that can aid them in supporting their clients, colleagues, and others they serve in sharing their own stories.</a:t>
            </a:r>
          </a:p>
          <a:p>
            <a:pPr algn="l">
              <a:lnSpc>
                <a:spcPts val="3079"/>
              </a:lnSpc>
            </a:pPr>
          </a:p>
          <a:p>
            <a:pPr algn="l">
              <a:lnSpc>
                <a:spcPts val="3079"/>
              </a:lnSpc>
            </a:pPr>
            <a:r>
              <a:rPr lang="en-US" sz="2199">
                <a:solidFill>
                  <a:srgbClr val="000000"/>
                </a:solidFill>
                <a:latin typeface="Kollektif"/>
                <a:ea typeface="Kollektif"/>
                <a:cs typeface="Kollektif"/>
                <a:sym typeface="Kollektif"/>
              </a:rPr>
              <a:t>Through this breakout session, participants will</a:t>
            </a:r>
          </a:p>
          <a:p>
            <a:pPr algn="l">
              <a:lnSpc>
                <a:spcPts val="3079"/>
              </a:lnSpc>
            </a:pPr>
            <a:r>
              <a:rPr lang="en-US" sz="2199">
                <a:solidFill>
                  <a:srgbClr val="000000"/>
                </a:solidFill>
                <a:latin typeface="Kollektif"/>
                <a:ea typeface="Kollektif"/>
                <a:cs typeface="Kollektif"/>
                <a:sym typeface="Kollektif"/>
              </a:rPr>
              <a:t>(1) Learn mindfulness techniques that can be applied in workshops and interactions with clients, families, and more;</a:t>
            </a:r>
          </a:p>
          <a:p>
            <a:pPr algn="l">
              <a:lnSpc>
                <a:spcPts val="3079"/>
              </a:lnSpc>
            </a:pPr>
            <a:r>
              <a:rPr lang="en-US" sz="2199">
                <a:solidFill>
                  <a:srgbClr val="000000"/>
                </a:solidFill>
                <a:latin typeface="Kollektif"/>
                <a:ea typeface="Kollektif"/>
                <a:cs typeface="Kollektif"/>
                <a:sym typeface="Kollektif"/>
              </a:rPr>
              <a:t>(2) Understand storytelling as a form of medicine and recognize the power of presence as a tool for connecting with and understanding the human condition, particularly regarding self-love and compassion for others; and</a:t>
            </a:r>
          </a:p>
          <a:p>
            <a:pPr algn="l">
              <a:lnSpc>
                <a:spcPts val="3079"/>
              </a:lnSpc>
            </a:pPr>
            <a:r>
              <a:rPr lang="en-US" sz="2199">
                <a:solidFill>
                  <a:srgbClr val="000000"/>
                </a:solidFill>
                <a:latin typeface="Kollektif"/>
                <a:ea typeface="Kollektif"/>
                <a:cs typeface="Kollektif"/>
                <a:sym typeface="Kollektif"/>
              </a:rPr>
              <a:t>(3) Explore and deepen your skill set to plant seeds of resilience that will blossom into ancestral strength and liberation.</a:t>
            </a:r>
          </a:p>
        </p:txBody>
      </p:sp>
      <p:sp>
        <p:nvSpPr>
          <p:cNvPr name="Freeform 7" id="7"/>
          <p:cNvSpPr/>
          <p:nvPr/>
        </p:nvSpPr>
        <p:spPr>
          <a:xfrm flipH="false" flipV="false" rot="-7104487">
            <a:off x="15553066" y="3337833"/>
            <a:ext cx="8128926" cy="6924829"/>
          </a:xfrm>
          <a:custGeom>
            <a:avLst/>
            <a:gdLst/>
            <a:ahLst/>
            <a:cxnLst/>
            <a:rect r="r" b="b" t="t" l="l"/>
            <a:pathLst>
              <a:path h="6924829" w="8128926">
                <a:moveTo>
                  <a:pt x="0" y="0"/>
                </a:moveTo>
                <a:lnTo>
                  <a:pt x="8128926" y="0"/>
                </a:lnTo>
                <a:lnTo>
                  <a:pt x="8128926" y="6924829"/>
                </a:lnTo>
                <a:lnTo>
                  <a:pt x="0" y="6924829"/>
                </a:lnTo>
                <a:lnTo>
                  <a:pt x="0" y="0"/>
                </a:lnTo>
                <a:close/>
              </a:path>
            </a:pathLst>
          </a:custGeom>
          <a:blipFill>
            <a:blip r:embed="rId5"/>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39" y="-2386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2399187" y="4082341"/>
            <a:ext cx="13489627" cy="2163520"/>
          </a:xfrm>
          <a:prstGeom prst="rect">
            <a:avLst/>
          </a:prstGeom>
        </p:spPr>
        <p:txBody>
          <a:bodyPr anchor="t" rtlCol="false" tIns="0" lIns="0" bIns="0" rIns="0">
            <a:spAutoFit/>
          </a:bodyPr>
          <a:lstStyle/>
          <a:p>
            <a:pPr algn="ctr">
              <a:lnSpc>
                <a:spcPts val="8929"/>
              </a:lnSpc>
            </a:pPr>
            <a:r>
              <a:rPr lang="en-US" sz="4699">
                <a:solidFill>
                  <a:srgbClr val="000000"/>
                </a:solidFill>
                <a:latin typeface="Canva Sans 2"/>
                <a:ea typeface="Canva Sans 2"/>
                <a:cs typeface="Canva Sans 2"/>
                <a:sym typeface="Canva Sans 2"/>
              </a:rPr>
              <a:t>Tell your partner about a time where you used or accessed your wisdom? </a:t>
            </a:r>
          </a:p>
        </p:txBody>
      </p:sp>
      <p:sp>
        <p:nvSpPr>
          <p:cNvPr name="TextBox 10" id="10"/>
          <p:cNvSpPr txBox="true"/>
          <p:nvPr/>
        </p:nvSpPr>
        <p:spPr>
          <a:xfrm rot="0">
            <a:off x="2676589" y="694665"/>
            <a:ext cx="5209624" cy="1239524"/>
          </a:xfrm>
          <a:prstGeom prst="rect">
            <a:avLst/>
          </a:prstGeom>
        </p:spPr>
        <p:txBody>
          <a:bodyPr anchor="t" rtlCol="false" tIns="0" lIns="0" bIns="0" rIns="0">
            <a:spAutoFit/>
          </a:bodyPr>
          <a:lstStyle/>
          <a:p>
            <a:pPr algn="just">
              <a:lnSpc>
                <a:spcPts val="9814"/>
              </a:lnSpc>
            </a:pPr>
            <a:r>
              <a:rPr lang="en-US" b="true" sz="6499">
                <a:solidFill>
                  <a:srgbClr val="C228B7"/>
                </a:solidFill>
                <a:latin typeface="Poppins Bold"/>
                <a:ea typeface="Poppins Bold"/>
                <a:cs typeface="Poppins Bold"/>
                <a:sym typeface="Poppins Bold"/>
              </a:rPr>
              <a:t>Partner Up!</a:t>
            </a:r>
          </a:p>
        </p:txBody>
      </p:sp>
      <p:grpSp>
        <p:nvGrpSpPr>
          <p:cNvPr name="Group 11" id="11"/>
          <p:cNvGrpSpPr/>
          <p:nvPr/>
        </p:nvGrpSpPr>
        <p:grpSpPr>
          <a:xfrm rot="0">
            <a:off x="9144000" y="350223"/>
            <a:ext cx="8619951" cy="2034763"/>
            <a:chOff x="0" y="0"/>
            <a:chExt cx="11493268" cy="2713018"/>
          </a:xfrm>
        </p:grpSpPr>
        <p:sp>
          <p:nvSpPr>
            <p:cNvPr name="Freeform 12" id="12"/>
            <p:cNvSpPr/>
            <p:nvPr/>
          </p:nvSpPr>
          <p:spPr>
            <a:xfrm flipH="false" flipV="false" rot="0">
              <a:off x="6691466" y="0"/>
              <a:ext cx="4801801" cy="2713018"/>
            </a:xfrm>
            <a:custGeom>
              <a:avLst/>
              <a:gdLst/>
              <a:ahLst/>
              <a:cxnLst/>
              <a:rect r="r" b="b" t="t" l="l"/>
              <a:pathLst>
                <a:path h="2713018" w="4801801">
                  <a:moveTo>
                    <a:pt x="0" y="0"/>
                  </a:moveTo>
                  <a:lnTo>
                    <a:pt x="4801802" y="0"/>
                  </a:lnTo>
                  <a:lnTo>
                    <a:pt x="4801802" y="2713018"/>
                  </a:lnTo>
                  <a:lnTo>
                    <a:pt x="0" y="27130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427661"/>
              <a:ext cx="9623733" cy="1846880"/>
            </a:xfrm>
            <a:prstGeom prst="rect">
              <a:avLst/>
            </a:prstGeom>
          </p:spPr>
          <p:txBody>
            <a:bodyPr anchor="t" rtlCol="false" tIns="0" lIns="0" bIns="0" rIns="0">
              <a:spAutoFit/>
            </a:bodyPr>
            <a:lstStyle/>
            <a:p>
              <a:pPr algn="ctr">
                <a:lnSpc>
                  <a:spcPts val="10925"/>
                </a:lnSpc>
              </a:pPr>
              <a:r>
                <a:rPr lang="en-US" sz="9104">
                  <a:solidFill>
                    <a:srgbClr val="000000"/>
                  </a:solidFill>
                  <a:latin typeface="Holiday"/>
                  <a:ea typeface="Holiday"/>
                  <a:cs typeface="Holiday"/>
                  <a:sym typeface="Holiday"/>
                </a:rPr>
                <a:t>Conversation Starter</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39" y="-2386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2130994" y="3737523"/>
            <a:ext cx="14428300" cy="2163520"/>
          </a:xfrm>
          <a:prstGeom prst="rect">
            <a:avLst/>
          </a:prstGeom>
        </p:spPr>
        <p:txBody>
          <a:bodyPr anchor="t" rtlCol="false" tIns="0" lIns="0" bIns="0" rIns="0">
            <a:spAutoFit/>
          </a:bodyPr>
          <a:lstStyle/>
          <a:p>
            <a:pPr algn="ctr">
              <a:lnSpc>
                <a:spcPts val="8929"/>
              </a:lnSpc>
            </a:pPr>
            <a:r>
              <a:rPr lang="en-US" sz="4699">
                <a:solidFill>
                  <a:srgbClr val="000000"/>
                </a:solidFill>
                <a:latin typeface="Canva Sans 2"/>
                <a:ea typeface="Canva Sans 2"/>
                <a:cs typeface="Canva Sans 2"/>
                <a:sym typeface="Canva Sans 2"/>
              </a:rPr>
              <a:t>Tell your partner about a time you were connected to love (or purpose) in a really big way. </a:t>
            </a:r>
          </a:p>
        </p:txBody>
      </p:sp>
      <p:sp>
        <p:nvSpPr>
          <p:cNvPr name="TextBox 10" id="10"/>
          <p:cNvSpPr txBox="true"/>
          <p:nvPr/>
        </p:nvSpPr>
        <p:spPr>
          <a:xfrm rot="0">
            <a:off x="2676589" y="694665"/>
            <a:ext cx="5209624" cy="1239524"/>
          </a:xfrm>
          <a:prstGeom prst="rect">
            <a:avLst/>
          </a:prstGeom>
        </p:spPr>
        <p:txBody>
          <a:bodyPr anchor="t" rtlCol="false" tIns="0" lIns="0" bIns="0" rIns="0">
            <a:spAutoFit/>
          </a:bodyPr>
          <a:lstStyle/>
          <a:p>
            <a:pPr algn="just">
              <a:lnSpc>
                <a:spcPts val="9814"/>
              </a:lnSpc>
            </a:pPr>
            <a:r>
              <a:rPr lang="en-US" b="true" sz="6499">
                <a:solidFill>
                  <a:srgbClr val="C228B7"/>
                </a:solidFill>
                <a:latin typeface="Poppins Bold"/>
                <a:ea typeface="Poppins Bold"/>
                <a:cs typeface="Poppins Bold"/>
                <a:sym typeface="Poppins Bold"/>
              </a:rPr>
              <a:t>Partner Up!</a:t>
            </a:r>
          </a:p>
        </p:txBody>
      </p:sp>
      <p:grpSp>
        <p:nvGrpSpPr>
          <p:cNvPr name="Group 11" id="11"/>
          <p:cNvGrpSpPr/>
          <p:nvPr/>
        </p:nvGrpSpPr>
        <p:grpSpPr>
          <a:xfrm rot="0">
            <a:off x="9144000" y="350223"/>
            <a:ext cx="8619951" cy="2034763"/>
            <a:chOff x="0" y="0"/>
            <a:chExt cx="11493268" cy="2713018"/>
          </a:xfrm>
        </p:grpSpPr>
        <p:sp>
          <p:nvSpPr>
            <p:cNvPr name="Freeform 12" id="12"/>
            <p:cNvSpPr/>
            <p:nvPr/>
          </p:nvSpPr>
          <p:spPr>
            <a:xfrm flipH="false" flipV="false" rot="0">
              <a:off x="6691466" y="0"/>
              <a:ext cx="4801801" cy="2713018"/>
            </a:xfrm>
            <a:custGeom>
              <a:avLst/>
              <a:gdLst/>
              <a:ahLst/>
              <a:cxnLst/>
              <a:rect r="r" b="b" t="t" l="l"/>
              <a:pathLst>
                <a:path h="2713018" w="4801801">
                  <a:moveTo>
                    <a:pt x="0" y="0"/>
                  </a:moveTo>
                  <a:lnTo>
                    <a:pt x="4801802" y="0"/>
                  </a:lnTo>
                  <a:lnTo>
                    <a:pt x="4801802" y="2713018"/>
                  </a:lnTo>
                  <a:lnTo>
                    <a:pt x="0" y="27130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427661"/>
              <a:ext cx="9623733" cy="1846880"/>
            </a:xfrm>
            <a:prstGeom prst="rect">
              <a:avLst/>
            </a:prstGeom>
          </p:spPr>
          <p:txBody>
            <a:bodyPr anchor="t" rtlCol="false" tIns="0" lIns="0" bIns="0" rIns="0">
              <a:spAutoFit/>
            </a:bodyPr>
            <a:lstStyle/>
            <a:p>
              <a:pPr algn="ctr">
                <a:lnSpc>
                  <a:spcPts val="10925"/>
                </a:lnSpc>
              </a:pPr>
              <a:r>
                <a:rPr lang="en-US" sz="9104">
                  <a:solidFill>
                    <a:srgbClr val="000000"/>
                  </a:solidFill>
                  <a:latin typeface="Holiday"/>
                  <a:ea typeface="Holiday"/>
                  <a:cs typeface="Holiday"/>
                  <a:sym typeface="Holiday"/>
                </a:rPr>
                <a:t>Conversation Starter</a:t>
              </a:r>
            </a:p>
          </p:txBody>
        </p:sp>
      </p:gr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5236400" y="6086872"/>
            <a:ext cx="5960300" cy="5960300"/>
            <a:chOff x="0" y="0"/>
            <a:chExt cx="812800" cy="812800"/>
          </a:xfrm>
        </p:grpSpPr>
        <p:sp>
          <p:nvSpPr>
            <p:cNvPr name="Freeform 3" id="3"/>
            <p:cNvSpPr/>
            <p:nvPr/>
          </p:nvSpPr>
          <p:spPr>
            <a:xfrm flipH="false" flipV="false" rot="0">
              <a:off x="22597" y="22597"/>
              <a:ext cx="767606" cy="767606"/>
            </a:xfrm>
            <a:custGeom>
              <a:avLst/>
              <a:gdLst/>
              <a:ahLst/>
              <a:cxnLst/>
              <a:rect r="r" b="b" t="t" l="l"/>
              <a:pathLst>
                <a:path h="767606" w="767606">
                  <a:moveTo>
                    <a:pt x="422379" y="15979"/>
                  </a:moveTo>
                  <a:lnTo>
                    <a:pt x="751627" y="345227"/>
                  </a:lnTo>
                  <a:cubicBezTo>
                    <a:pt x="772932" y="366532"/>
                    <a:pt x="772932" y="401074"/>
                    <a:pt x="751627" y="422379"/>
                  </a:cubicBezTo>
                  <a:lnTo>
                    <a:pt x="422379" y="751627"/>
                  </a:lnTo>
                  <a:cubicBezTo>
                    <a:pt x="401074" y="772932"/>
                    <a:pt x="366532" y="772932"/>
                    <a:pt x="345227" y="751627"/>
                  </a:cubicBezTo>
                  <a:lnTo>
                    <a:pt x="15979" y="422379"/>
                  </a:lnTo>
                  <a:cubicBezTo>
                    <a:pt x="-5326" y="401074"/>
                    <a:pt x="-5326" y="366532"/>
                    <a:pt x="15979" y="345227"/>
                  </a:cubicBezTo>
                  <a:lnTo>
                    <a:pt x="345227" y="15979"/>
                  </a:lnTo>
                  <a:cubicBezTo>
                    <a:pt x="366532" y="-5326"/>
                    <a:pt x="401074" y="-5326"/>
                    <a:pt x="422379" y="15979"/>
                  </a:cubicBezTo>
                  <a:close/>
                </a:path>
              </a:pathLst>
            </a:custGeom>
            <a:solidFill>
              <a:srgbClr val="C229B7"/>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42076" y="747014"/>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3402196" y="1763228"/>
            <a:ext cx="5092285" cy="537425"/>
          </a:xfrm>
          <a:prstGeom prst="rect">
            <a:avLst/>
          </a:prstGeom>
        </p:spPr>
        <p:txBody>
          <a:bodyPr anchor="t" rtlCol="false" tIns="0" lIns="0" bIns="0" rIns="0">
            <a:spAutoFit/>
          </a:bodyPr>
          <a:lstStyle/>
          <a:p>
            <a:pPr algn="l">
              <a:lnSpc>
                <a:spcPts val="4228"/>
              </a:lnSpc>
            </a:pPr>
            <a:r>
              <a:rPr lang="en-US" sz="2800">
                <a:solidFill>
                  <a:srgbClr val="000000"/>
                </a:solidFill>
                <a:latin typeface="Poppins"/>
                <a:ea typeface="Poppins"/>
                <a:cs typeface="Poppins"/>
                <a:sym typeface="Poppins"/>
              </a:rPr>
              <a:t>a poem by Alberto Rios</a:t>
            </a:r>
          </a:p>
        </p:txBody>
      </p:sp>
      <p:sp>
        <p:nvSpPr>
          <p:cNvPr name="TextBox 9" id="9"/>
          <p:cNvSpPr txBox="true"/>
          <p:nvPr/>
        </p:nvSpPr>
        <p:spPr>
          <a:xfrm rot="0">
            <a:off x="1721750" y="911833"/>
            <a:ext cx="8920765" cy="836498"/>
          </a:xfrm>
          <a:prstGeom prst="rect">
            <a:avLst/>
          </a:prstGeom>
        </p:spPr>
        <p:txBody>
          <a:bodyPr anchor="t" rtlCol="false" tIns="0" lIns="0" bIns="0" rIns="0">
            <a:spAutoFit/>
          </a:bodyPr>
          <a:lstStyle/>
          <a:p>
            <a:pPr algn="just">
              <a:lnSpc>
                <a:spcPts val="6643"/>
              </a:lnSpc>
            </a:pPr>
            <a:r>
              <a:rPr lang="en-US" b="true" sz="4399">
                <a:solidFill>
                  <a:srgbClr val="C228B7"/>
                </a:solidFill>
                <a:latin typeface="Poppins Bold"/>
                <a:ea typeface="Poppins Bold"/>
                <a:cs typeface="Poppins Bold"/>
                <a:sym typeface="Poppins Bold"/>
              </a:rPr>
              <a:t>When Giving is All We Have</a:t>
            </a:r>
          </a:p>
        </p:txBody>
      </p:sp>
      <p:sp>
        <p:nvSpPr>
          <p:cNvPr name="TextBox 10" id="10"/>
          <p:cNvSpPr txBox="true"/>
          <p:nvPr/>
        </p:nvSpPr>
        <p:spPr>
          <a:xfrm rot="0">
            <a:off x="1622896" y="2808159"/>
            <a:ext cx="6239683" cy="4804888"/>
          </a:xfrm>
          <a:prstGeom prst="rect">
            <a:avLst/>
          </a:prstGeom>
        </p:spPr>
        <p:txBody>
          <a:bodyPr anchor="t" rtlCol="false" tIns="0" lIns="0" bIns="0" rIns="0">
            <a:spAutoFit/>
          </a:bodyPr>
          <a:lstStyle/>
          <a:p>
            <a:pPr algn="l">
              <a:lnSpc>
                <a:spcPts val="3473"/>
              </a:lnSpc>
            </a:pPr>
            <a:r>
              <a:rPr lang="en-US" sz="2300">
                <a:solidFill>
                  <a:srgbClr val="000000"/>
                </a:solidFill>
                <a:latin typeface="Poppins"/>
                <a:ea typeface="Poppins"/>
                <a:cs typeface="Poppins"/>
                <a:sym typeface="Poppins"/>
              </a:rPr>
              <a:t>     On</a:t>
            </a:r>
            <a:r>
              <a:rPr lang="en-US" sz="2300">
                <a:solidFill>
                  <a:srgbClr val="000000"/>
                </a:solidFill>
                <a:latin typeface="Poppins"/>
                <a:ea typeface="Poppins"/>
                <a:cs typeface="Poppins"/>
                <a:sym typeface="Poppins"/>
              </a:rPr>
              <a:t>e river gives</a:t>
            </a:r>
          </a:p>
          <a:p>
            <a:pPr algn="l">
              <a:lnSpc>
                <a:spcPts val="3473"/>
              </a:lnSpc>
            </a:pPr>
            <a:r>
              <a:rPr lang="en-US" sz="2300">
                <a:solidFill>
                  <a:srgbClr val="000000"/>
                </a:solidFill>
                <a:latin typeface="Poppins"/>
                <a:ea typeface="Poppins"/>
                <a:cs typeface="Poppins"/>
                <a:sym typeface="Poppins"/>
              </a:rPr>
              <a:t>                      Its journey to the next.</a:t>
            </a:r>
          </a:p>
          <a:p>
            <a:pPr algn="l">
              <a:lnSpc>
                <a:spcPts val="3473"/>
              </a:lnSpc>
            </a:pPr>
            <a:r>
              <a:rPr lang="en-US" sz="2300">
                <a:solidFill>
                  <a:srgbClr val="000000"/>
                </a:solidFill>
                <a:latin typeface="Poppins"/>
                <a:ea typeface="Poppins"/>
                <a:cs typeface="Poppins"/>
                <a:sym typeface="Poppins"/>
              </a:rPr>
              <a:t>We</a:t>
            </a:r>
            <a:r>
              <a:rPr lang="en-US" sz="2300">
                <a:solidFill>
                  <a:srgbClr val="000000"/>
                </a:solidFill>
                <a:latin typeface="Poppins"/>
                <a:ea typeface="Poppins"/>
                <a:cs typeface="Poppins"/>
                <a:sym typeface="Poppins"/>
              </a:rPr>
              <a:t> give because someone gave to us.</a:t>
            </a:r>
          </a:p>
          <a:p>
            <a:pPr algn="l">
              <a:lnSpc>
                <a:spcPts val="3473"/>
              </a:lnSpc>
            </a:pPr>
            <a:r>
              <a:rPr lang="en-US" sz="2300">
                <a:solidFill>
                  <a:srgbClr val="000000"/>
                </a:solidFill>
                <a:latin typeface="Poppins"/>
                <a:ea typeface="Poppins"/>
                <a:cs typeface="Poppins"/>
                <a:sym typeface="Poppins"/>
              </a:rPr>
              <a:t>We</a:t>
            </a:r>
            <a:r>
              <a:rPr lang="en-US" sz="2300">
                <a:solidFill>
                  <a:srgbClr val="000000"/>
                </a:solidFill>
                <a:latin typeface="Poppins"/>
                <a:ea typeface="Poppins"/>
                <a:cs typeface="Poppins"/>
                <a:sym typeface="Poppins"/>
              </a:rPr>
              <a:t> give because nobody gave to us.</a:t>
            </a:r>
          </a:p>
          <a:p>
            <a:pPr algn="l">
              <a:lnSpc>
                <a:spcPts val="3473"/>
              </a:lnSpc>
            </a:pPr>
            <a:r>
              <a:rPr lang="en-US" sz="2300">
                <a:solidFill>
                  <a:srgbClr val="000000"/>
                </a:solidFill>
                <a:latin typeface="Poppins"/>
                <a:ea typeface="Poppins"/>
                <a:cs typeface="Poppins"/>
                <a:sym typeface="Poppins"/>
              </a:rPr>
              <a:t>We give because giving has changed us.</a:t>
            </a:r>
          </a:p>
          <a:p>
            <a:pPr algn="l">
              <a:lnSpc>
                <a:spcPts val="3473"/>
              </a:lnSpc>
            </a:pPr>
            <a:r>
              <a:rPr lang="en-US" sz="2300">
                <a:solidFill>
                  <a:srgbClr val="000000"/>
                </a:solidFill>
                <a:latin typeface="Poppins"/>
                <a:ea typeface="Poppins"/>
                <a:cs typeface="Poppins"/>
                <a:sym typeface="Poppins"/>
              </a:rPr>
              <a:t>We give because giving </a:t>
            </a:r>
            <a:r>
              <a:rPr lang="en-US" sz="2300">
                <a:solidFill>
                  <a:srgbClr val="000000"/>
                </a:solidFill>
                <a:latin typeface="Poppins"/>
                <a:ea typeface="Poppins"/>
                <a:cs typeface="Poppins"/>
                <a:sym typeface="Poppins"/>
              </a:rPr>
              <a:t>coul</a:t>
            </a:r>
            <a:r>
              <a:rPr lang="en-US" sz="2300">
                <a:solidFill>
                  <a:srgbClr val="000000"/>
                </a:solidFill>
                <a:latin typeface="Poppins"/>
                <a:ea typeface="Poppins"/>
                <a:cs typeface="Poppins"/>
                <a:sym typeface="Poppins"/>
              </a:rPr>
              <a:t>d have changed us.</a:t>
            </a:r>
          </a:p>
          <a:p>
            <a:pPr algn="l">
              <a:lnSpc>
                <a:spcPts val="3473"/>
              </a:lnSpc>
            </a:pPr>
            <a:r>
              <a:rPr lang="en-US" sz="2300">
                <a:solidFill>
                  <a:srgbClr val="000000"/>
                </a:solidFill>
                <a:latin typeface="Poppins"/>
                <a:ea typeface="Poppins"/>
                <a:cs typeface="Poppins"/>
                <a:sym typeface="Poppins"/>
              </a:rPr>
              <a:t>W</a:t>
            </a:r>
            <a:r>
              <a:rPr lang="en-US" sz="2300">
                <a:solidFill>
                  <a:srgbClr val="000000"/>
                </a:solidFill>
                <a:latin typeface="Poppins"/>
                <a:ea typeface="Poppins"/>
                <a:cs typeface="Poppins"/>
                <a:sym typeface="Poppins"/>
              </a:rPr>
              <a:t>e have been better for it,</a:t>
            </a:r>
          </a:p>
          <a:p>
            <a:pPr algn="l">
              <a:lnSpc>
                <a:spcPts val="3473"/>
              </a:lnSpc>
            </a:pPr>
            <a:r>
              <a:rPr lang="en-US" sz="2300">
                <a:solidFill>
                  <a:srgbClr val="000000"/>
                </a:solidFill>
                <a:latin typeface="Poppins"/>
                <a:ea typeface="Poppins"/>
                <a:cs typeface="Poppins"/>
                <a:sym typeface="Poppins"/>
              </a:rPr>
              <a:t>We have been wounded by it—</a:t>
            </a:r>
          </a:p>
          <a:p>
            <a:pPr algn="l">
              <a:lnSpc>
                <a:spcPts val="3473"/>
              </a:lnSpc>
            </a:pPr>
            <a:r>
              <a:rPr lang="en-US" sz="2300">
                <a:solidFill>
                  <a:srgbClr val="000000"/>
                </a:solidFill>
                <a:latin typeface="Poppins"/>
                <a:ea typeface="Poppins"/>
                <a:cs typeface="Poppins"/>
                <a:sym typeface="Poppins"/>
              </a:rPr>
              <a:t>Giving has many faces: It is loud </a:t>
            </a:r>
            <a:r>
              <a:rPr lang="en-US" sz="2300">
                <a:solidFill>
                  <a:srgbClr val="000000"/>
                </a:solidFill>
                <a:latin typeface="Poppins"/>
                <a:ea typeface="Poppins"/>
                <a:cs typeface="Poppins"/>
                <a:sym typeface="Poppins"/>
              </a:rPr>
              <a:t>and</a:t>
            </a:r>
            <a:r>
              <a:rPr lang="en-US" sz="2300">
                <a:solidFill>
                  <a:srgbClr val="000000"/>
                </a:solidFill>
                <a:latin typeface="Poppins"/>
                <a:ea typeface="Poppins"/>
                <a:cs typeface="Poppins"/>
                <a:sym typeface="Poppins"/>
              </a:rPr>
              <a:t> quiet,</a:t>
            </a:r>
          </a:p>
          <a:p>
            <a:pPr algn="l">
              <a:lnSpc>
                <a:spcPts val="3473"/>
              </a:lnSpc>
            </a:pPr>
            <a:r>
              <a:rPr lang="en-US" sz="2300">
                <a:solidFill>
                  <a:srgbClr val="000000"/>
                </a:solidFill>
                <a:latin typeface="Poppins"/>
                <a:ea typeface="Poppins"/>
                <a:cs typeface="Poppins"/>
                <a:sym typeface="Poppins"/>
              </a:rPr>
              <a:t>Big, though small, diamond in wood-nails.</a:t>
            </a:r>
          </a:p>
        </p:txBody>
      </p:sp>
      <p:sp>
        <p:nvSpPr>
          <p:cNvPr name="TextBox 11" id="11"/>
          <p:cNvSpPr txBox="true"/>
          <p:nvPr/>
        </p:nvSpPr>
        <p:spPr>
          <a:xfrm rot="0">
            <a:off x="9024383" y="3668836"/>
            <a:ext cx="7181737" cy="3928662"/>
          </a:xfrm>
          <a:prstGeom prst="rect">
            <a:avLst/>
          </a:prstGeom>
        </p:spPr>
        <p:txBody>
          <a:bodyPr anchor="t" rtlCol="false" tIns="0" lIns="0" bIns="0" rIns="0">
            <a:spAutoFit/>
          </a:bodyPr>
          <a:lstStyle/>
          <a:p>
            <a:pPr algn="l">
              <a:lnSpc>
                <a:spcPts val="3473"/>
              </a:lnSpc>
            </a:pPr>
            <a:r>
              <a:rPr lang="en-US" sz="2300">
                <a:solidFill>
                  <a:srgbClr val="000000"/>
                </a:solidFill>
                <a:latin typeface="Poppins"/>
                <a:ea typeface="Poppins"/>
                <a:cs typeface="Poppins"/>
                <a:sym typeface="Poppins"/>
              </a:rPr>
              <a:t>Its story is old, the plot worn and the pages too,</a:t>
            </a:r>
          </a:p>
          <a:p>
            <a:pPr algn="l">
              <a:lnSpc>
                <a:spcPts val="3473"/>
              </a:lnSpc>
            </a:pPr>
            <a:r>
              <a:rPr lang="en-US" sz="2300">
                <a:solidFill>
                  <a:srgbClr val="000000"/>
                </a:solidFill>
                <a:latin typeface="Poppins"/>
                <a:ea typeface="Poppins"/>
                <a:cs typeface="Poppins"/>
                <a:sym typeface="Poppins"/>
              </a:rPr>
              <a:t>But we read this book, anyway, over and again:</a:t>
            </a:r>
          </a:p>
          <a:p>
            <a:pPr algn="l">
              <a:lnSpc>
                <a:spcPts val="3473"/>
              </a:lnSpc>
            </a:pPr>
            <a:r>
              <a:rPr lang="en-US" sz="2300">
                <a:solidFill>
                  <a:srgbClr val="000000"/>
                </a:solidFill>
                <a:latin typeface="Poppins"/>
                <a:ea typeface="Poppins"/>
                <a:cs typeface="Poppins"/>
                <a:sym typeface="Poppins"/>
              </a:rPr>
              <a:t>Giving is, </a:t>
            </a:r>
            <a:r>
              <a:rPr lang="en-US" sz="2300">
                <a:solidFill>
                  <a:srgbClr val="000000"/>
                </a:solidFill>
                <a:latin typeface="Poppins"/>
                <a:ea typeface="Poppins"/>
                <a:cs typeface="Poppins"/>
                <a:sym typeface="Poppins"/>
              </a:rPr>
              <a:t>first and every time, hand to hand,</a:t>
            </a:r>
          </a:p>
          <a:p>
            <a:pPr algn="l">
              <a:lnSpc>
                <a:spcPts val="3473"/>
              </a:lnSpc>
            </a:pPr>
            <a:r>
              <a:rPr lang="en-US" sz="2300">
                <a:solidFill>
                  <a:srgbClr val="000000"/>
                </a:solidFill>
                <a:latin typeface="Poppins"/>
                <a:ea typeface="Poppins"/>
                <a:cs typeface="Poppins"/>
                <a:sym typeface="Poppins"/>
              </a:rPr>
              <a:t>Mine to yours, yours to mine.</a:t>
            </a:r>
          </a:p>
          <a:p>
            <a:pPr algn="l">
              <a:lnSpc>
                <a:spcPts val="3473"/>
              </a:lnSpc>
            </a:pPr>
            <a:r>
              <a:rPr lang="en-US" sz="2300">
                <a:solidFill>
                  <a:srgbClr val="000000"/>
                </a:solidFill>
                <a:latin typeface="Poppins"/>
                <a:ea typeface="Poppins"/>
                <a:cs typeface="Poppins"/>
                <a:sym typeface="Poppins"/>
              </a:rPr>
              <a:t>You gave me blue and I gave you yellow.</a:t>
            </a:r>
          </a:p>
          <a:p>
            <a:pPr algn="l">
              <a:lnSpc>
                <a:spcPts val="3473"/>
              </a:lnSpc>
            </a:pPr>
            <a:r>
              <a:rPr lang="en-US" sz="2300">
                <a:solidFill>
                  <a:srgbClr val="000000"/>
                </a:solidFill>
                <a:latin typeface="Poppins"/>
                <a:ea typeface="Poppins"/>
                <a:cs typeface="Poppins"/>
                <a:sym typeface="Poppins"/>
              </a:rPr>
              <a:t>Together we are simple green. You gave me</a:t>
            </a:r>
          </a:p>
          <a:p>
            <a:pPr algn="l">
              <a:lnSpc>
                <a:spcPts val="3473"/>
              </a:lnSpc>
            </a:pPr>
            <a:r>
              <a:rPr lang="en-US" sz="2300">
                <a:solidFill>
                  <a:srgbClr val="000000"/>
                </a:solidFill>
                <a:latin typeface="Poppins"/>
                <a:ea typeface="Poppins"/>
                <a:cs typeface="Poppins"/>
                <a:sym typeface="Poppins"/>
              </a:rPr>
              <a:t>What you did not h</a:t>
            </a:r>
            <a:r>
              <a:rPr lang="en-US" sz="2300">
                <a:solidFill>
                  <a:srgbClr val="000000"/>
                </a:solidFill>
                <a:latin typeface="Poppins"/>
                <a:ea typeface="Poppins"/>
                <a:cs typeface="Poppins"/>
                <a:sym typeface="Poppins"/>
              </a:rPr>
              <a:t>av</a:t>
            </a:r>
            <a:r>
              <a:rPr lang="en-US" sz="2300">
                <a:solidFill>
                  <a:srgbClr val="000000"/>
                </a:solidFill>
                <a:latin typeface="Poppins"/>
                <a:ea typeface="Poppins"/>
                <a:cs typeface="Poppins"/>
                <a:sym typeface="Poppins"/>
              </a:rPr>
              <a:t>e, and I gave you</a:t>
            </a:r>
          </a:p>
          <a:p>
            <a:pPr algn="l">
              <a:lnSpc>
                <a:spcPts val="3473"/>
              </a:lnSpc>
            </a:pPr>
            <a:r>
              <a:rPr lang="en-US" sz="2300">
                <a:solidFill>
                  <a:srgbClr val="000000"/>
                </a:solidFill>
                <a:latin typeface="Poppins"/>
                <a:ea typeface="Poppins"/>
                <a:cs typeface="Poppins"/>
                <a:sym typeface="Poppins"/>
              </a:rPr>
              <a:t>What I had to give—together, we made</a:t>
            </a:r>
          </a:p>
          <a:p>
            <a:pPr algn="l">
              <a:lnSpc>
                <a:spcPts val="3473"/>
              </a:lnSpc>
            </a:pPr>
            <a:r>
              <a:rPr lang="en-US" sz="2300">
                <a:solidFill>
                  <a:srgbClr val="000000"/>
                </a:solidFill>
                <a:latin typeface="Poppins"/>
                <a:ea typeface="Poppins"/>
                <a:cs typeface="Poppins"/>
                <a:sym typeface="Poppins"/>
              </a:rPr>
              <a:t>Something greater from the difference.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258300"/>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6056492" y="3707907"/>
            <a:ext cx="6843742" cy="4114800"/>
          </a:xfrm>
          <a:custGeom>
            <a:avLst/>
            <a:gdLst/>
            <a:ahLst/>
            <a:cxnLst/>
            <a:rect r="r" b="b" t="t" l="l"/>
            <a:pathLst>
              <a:path h="4114800" w="6843742">
                <a:moveTo>
                  <a:pt x="0" y="0"/>
                </a:moveTo>
                <a:lnTo>
                  <a:pt x="6843742" y="0"/>
                </a:lnTo>
                <a:lnTo>
                  <a:pt x="684374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813155" y="3707907"/>
            <a:ext cx="3446145" cy="4114800"/>
          </a:xfrm>
          <a:custGeom>
            <a:avLst/>
            <a:gdLst/>
            <a:ahLst/>
            <a:cxnLst/>
            <a:rect r="r" b="b" t="t" l="l"/>
            <a:pathLst>
              <a:path h="4114800" w="3446145">
                <a:moveTo>
                  <a:pt x="0" y="0"/>
                </a:moveTo>
                <a:lnTo>
                  <a:pt x="3446145" y="0"/>
                </a:lnTo>
                <a:lnTo>
                  <a:pt x="34461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1629081" y="3707907"/>
            <a:ext cx="3513010" cy="4114800"/>
          </a:xfrm>
          <a:custGeom>
            <a:avLst/>
            <a:gdLst/>
            <a:ahLst/>
            <a:cxnLst/>
            <a:rect r="r" b="b" t="t" l="l"/>
            <a:pathLst>
              <a:path h="4114800" w="3513010">
                <a:moveTo>
                  <a:pt x="0" y="0"/>
                </a:moveTo>
                <a:lnTo>
                  <a:pt x="3513011" y="0"/>
                </a:lnTo>
                <a:lnTo>
                  <a:pt x="351301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1934671" y="1627665"/>
            <a:ext cx="14418658" cy="1184891"/>
          </a:xfrm>
          <a:prstGeom prst="rect">
            <a:avLst/>
          </a:prstGeom>
        </p:spPr>
        <p:txBody>
          <a:bodyPr anchor="t" rtlCol="false" tIns="0" lIns="0" bIns="0" rIns="0">
            <a:spAutoFit/>
          </a:bodyPr>
          <a:lstStyle/>
          <a:p>
            <a:pPr algn="ctr">
              <a:lnSpc>
                <a:spcPts val="9240"/>
              </a:lnSpc>
            </a:pPr>
            <a:r>
              <a:rPr lang="en-US" b="true" sz="6600">
                <a:solidFill>
                  <a:srgbClr val="C228B7"/>
                </a:solidFill>
                <a:latin typeface="Poppins Bold"/>
                <a:ea typeface="Poppins Bold"/>
                <a:cs typeface="Poppins Bold"/>
                <a:sym typeface="Poppins Bold"/>
              </a:rPr>
              <a:t>Getting Grounded Through PAUSE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39" y="-2386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2676589" y="780390"/>
            <a:ext cx="6838556" cy="836405"/>
          </a:xfrm>
          <a:prstGeom prst="rect">
            <a:avLst/>
          </a:prstGeom>
        </p:spPr>
        <p:txBody>
          <a:bodyPr anchor="t" rtlCol="false" tIns="0" lIns="0" bIns="0" rIns="0">
            <a:spAutoFit/>
          </a:bodyPr>
          <a:lstStyle/>
          <a:p>
            <a:pPr algn="just">
              <a:lnSpc>
                <a:spcPts val="6643"/>
              </a:lnSpc>
            </a:pPr>
            <a:r>
              <a:rPr lang="en-US" b="true" sz="4399">
                <a:solidFill>
                  <a:srgbClr val="C228B7"/>
                </a:solidFill>
                <a:latin typeface="Poppins Bold"/>
                <a:ea typeface="Poppins Bold"/>
                <a:cs typeface="Poppins Bold"/>
                <a:sym typeface="Poppins Bold"/>
              </a:rPr>
              <a:t>Sharing Your Medicine</a:t>
            </a:r>
          </a:p>
        </p:txBody>
      </p:sp>
      <p:grpSp>
        <p:nvGrpSpPr>
          <p:cNvPr name="Group 10" id="10"/>
          <p:cNvGrpSpPr/>
          <p:nvPr/>
        </p:nvGrpSpPr>
        <p:grpSpPr>
          <a:xfrm rot="0">
            <a:off x="12479520" y="393405"/>
            <a:ext cx="5382648" cy="1270589"/>
            <a:chOff x="0" y="0"/>
            <a:chExt cx="7176864" cy="1694119"/>
          </a:xfrm>
        </p:grpSpPr>
        <p:sp>
          <p:nvSpPr>
            <p:cNvPr name="Freeform 11" id="11"/>
            <p:cNvSpPr/>
            <p:nvPr/>
          </p:nvSpPr>
          <p:spPr>
            <a:xfrm flipH="false" flipV="false" rot="0">
              <a:off x="4178424" y="0"/>
              <a:ext cx="2998440" cy="1694119"/>
            </a:xfrm>
            <a:custGeom>
              <a:avLst/>
              <a:gdLst/>
              <a:ahLst/>
              <a:cxnLst/>
              <a:rect r="r" b="b" t="t" l="l"/>
              <a:pathLst>
                <a:path h="1694119" w="2998440">
                  <a:moveTo>
                    <a:pt x="0" y="0"/>
                  </a:moveTo>
                  <a:lnTo>
                    <a:pt x="2998440" y="0"/>
                  </a:lnTo>
                  <a:lnTo>
                    <a:pt x="2998440" y="1694119"/>
                  </a:lnTo>
                  <a:lnTo>
                    <a:pt x="0" y="16941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0" y="267049"/>
              <a:ext cx="6009450" cy="1153359"/>
            </a:xfrm>
            <a:prstGeom prst="rect">
              <a:avLst/>
            </a:prstGeom>
          </p:spPr>
          <p:txBody>
            <a:bodyPr anchor="t" rtlCol="false" tIns="0" lIns="0" bIns="0" rIns="0">
              <a:spAutoFit/>
            </a:bodyPr>
            <a:lstStyle/>
            <a:p>
              <a:pPr algn="ctr">
                <a:lnSpc>
                  <a:spcPts val="6822"/>
                </a:lnSpc>
              </a:pPr>
              <a:r>
                <a:rPr lang="en-US" sz="5685">
                  <a:solidFill>
                    <a:srgbClr val="000000"/>
                  </a:solidFill>
                  <a:latin typeface="Holiday"/>
                  <a:ea typeface="Holiday"/>
                  <a:cs typeface="Holiday"/>
                  <a:sym typeface="Holiday"/>
                </a:rPr>
                <a:t>Journaling</a:t>
              </a:r>
              <a:r>
                <a:rPr lang="en-US" sz="5685">
                  <a:solidFill>
                    <a:srgbClr val="000000"/>
                  </a:solidFill>
                  <a:latin typeface="Holiday"/>
                  <a:ea typeface="Holiday"/>
                  <a:cs typeface="Holiday"/>
                  <a:sym typeface="Holiday"/>
                </a:rPr>
                <a:t> Prompt</a:t>
              </a:r>
            </a:p>
          </p:txBody>
        </p:sp>
      </p:grpSp>
      <p:sp>
        <p:nvSpPr>
          <p:cNvPr name="TextBox 13" id="13"/>
          <p:cNvSpPr txBox="true"/>
          <p:nvPr/>
        </p:nvSpPr>
        <p:spPr>
          <a:xfrm rot="0">
            <a:off x="766587" y="2366577"/>
            <a:ext cx="16754826" cy="7016694"/>
          </a:xfrm>
          <a:prstGeom prst="rect">
            <a:avLst/>
          </a:prstGeom>
        </p:spPr>
        <p:txBody>
          <a:bodyPr anchor="t" rtlCol="false" tIns="0" lIns="0" bIns="0" rIns="0">
            <a:spAutoFit/>
          </a:bodyPr>
          <a:lstStyle/>
          <a:p>
            <a:pPr algn="l">
              <a:lnSpc>
                <a:spcPts val="4900"/>
              </a:lnSpc>
            </a:pPr>
            <a:r>
              <a:rPr lang="en-US" sz="3500">
                <a:solidFill>
                  <a:srgbClr val="000000"/>
                </a:solidFill>
                <a:latin typeface="Canva Sans 2"/>
                <a:ea typeface="Canva Sans 2"/>
                <a:cs typeface="Canva Sans 2"/>
                <a:sym typeface="Canva Sans 2"/>
              </a:rPr>
              <a:t>Spend a few minutes reflecting on the poem and meditation. Did anything resonate with you? Let’s take some time to journal to the following questions: </a:t>
            </a:r>
          </a:p>
          <a:p>
            <a:pPr algn="l">
              <a:lnSpc>
                <a:spcPts val="167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What gifts have I received from my ancestors? </a:t>
            </a:r>
          </a:p>
          <a:p>
            <a:pPr algn="l">
              <a:lnSpc>
                <a:spcPts val="251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What gifts have I been given in this lifetime? What medicine do I bring?</a:t>
            </a:r>
          </a:p>
          <a:p>
            <a:pPr algn="l">
              <a:lnSpc>
                <a:spcPts val="251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do I share the gifts I’ve received? </a:t>
            </a:r>
          </a:p>
          <a:p>
            <a:pPr algn="l">
              <a:lnSpc>
                <a:spcPts val="251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In what ways will I ensure that my magic, my medicine, and my power extend beyond myself? </a:t>
            </a:r>
          </a:p>
          <a:p>
            <a:pPr algn="l">
              <a:lnSpc>
                <a:spcPts val="2520"/>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Why does your community, family, or network need the gifts or medicine you bring?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36400" y="6086872"/>
            <a:ext cx="5960300" cy="5960300"/>
            <a:chOff x="0" y="0"/>
            <a:chExt cx="812800" cy="812800"/>
          </a:xfrm>
        </p:grpSpPr>
        <p:sp>
          <p:nvSpPr>
            <p:cNvPr name="Freeform 3" id="3"/>
            <p:cNvSpPr/>
            <p:nvPr/>
          </p:nvSpPr>
          <p:spPr>
            <a:xfrm flipH="false" flipV="false" rot="0">
              <a:off x="22597" y="22597"/>
              <a:ext cx="767606" cy="767606"/>
            </a:xfrm>
            <a:custGeom>
              <a:avLst/>
              <a:gdLst/>
              <a:ahLst/>
              <a:cxnLst/>
              <a:rect r="r" b="b" t="t" l="l"/>
              <a:pathLst>
                <a:path h="767606" w="767606">
                  <a:moveTo>
                    <a:pt x="422379" y="15979"/>
                  </a:moveTo>
                  <a:lnTo>
                    <a:pt x="751627" y="345227"/>
                  </a:lnTo>
                  <a:cubicBezTo>
                    <a:pt x="772932" y="366532"/>
                    <a:pt x="772932" y="401074"/>
                    <a:pt x="751627" y="422379"/>
                  </a:cubicBezTo>
                  <a:lnTo>
                    <a:pt x="422379" y="751627"/>
                  </a:lnTo>
                  <a:cubicBezTo>
                    <a:pt x="401074" y="772932"/>
                    <a:pt x="366532" y="772932"/>
                    <a:pt x="345227" y="751627"/>
                  </a:cubicBezTo>
                  <a:lnTo>
                    <a:pt x="15979" y="422379"/>
                  </a:lnTo>
                  <a:cubicBezTo>
                    <a:pt x="-5326" y="401074"/>
                    <a:pt x="-5326" y="366532"/>
                    <a:pt x="15979" y="345227"/>
                  </a:cubicBezTo>
                  <a:lnTo>
                    <a:pt x="345227" y="15979"/>
                  </a:lnTo>
                  <a:cubicBezTo>
                    <a:pt x="366532" y="-5326"/>
                    <a:pt x="401074" y="-5326"/>
                    <a:pt x="422379" y="15979"/>
                  </a:cubicBezTo>
                  <a:close/>
                </a:path>
              </a:pathLst>
            </a:custGeom>
            <a:solidFill>
              <a:srgbClr val="C229B7"/>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42076" y="747014"/>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3386014" y="1426959"/>
            <a:ext cx="6613430" cy="537425"/>
          </a:xfrm>
          <a:prstGeom prst="rect">
            <a:avLst/>
          </a:prstGeom>
        </p:spPr>
        <p:txBody>
          <a:bodyPr anchor="t" rtlCol="false" tIns="0" lIns="0" bIns="0" rIns="0">
            <a:spAutoFit/>
          </a:bodyPr>
          <a:lstStyle/>
          <a:p>
            <a:pPr algn="l">
              <a:lnSpc>
                <a:spcPts val="4228"/>
              </a:lnSpc>
            </a:pPr>
            <a:r>
              <a:rPr lang="en-US" sz="2800" u="sng">
                <a:solidFill>
                  <a:srgbClr val="000000"/>
                </a:solidFill>
                <a:latin typeface="Poppins"/>
                <a:ea typeface="Poppins"/>
                <a:cs typeface="Poppins"/>
                <a:sym typeface="Poppins"/>
                <a:hlinkClick r:id="rId3" tooltip="https://www.spiritualityandpractice.com/search?author_first=Chief+John&amp;author_last=Yellow+Lark%2C+Trans."/>
              </a:rPr>
              <a:t>Chief John Yellow Lark, Trans.</a:t>
            </a:r>
          </a:p>
        </p:txBody>
      </p:sp>
      <p:sp>
        <p:nvSpPr>
          <p:cNvPr name="TextBox 9" id="9"/>
          <p:cNvSpPr txBox="true"/>
          <p:nvPr/>
        </p:nvSpPr>
        <p:spPr>
          <a:xfrm rot="0">
            <a:off x="1705568" y="575564"/>
            <a:ext cx="8920765" cy="836405"/>
          </a:xfrm>
          <a:prstGeom prst="rect">
            <a:avLst/>
          </a:prstGeom>
        </p:spPr>
        <p:txBody>
          <a:bodyPr anchor="t" rtlCol="false" tIns="0" lIns="0" bIns="0" rIns="0">
            <a:spAutoFit/>
          </a:bodyPr>
          <a:lstStyle/>
          <a:p>
            <a:pPr algn="just">
              <a:lnSpc>
                <a:spcPts val="6643"/>
              </a:lnSpc>
            </a:pPr>
            <a:r>
              <a:rPr lang="en-US" b="true" sz="4399">
                <a:solidFill>
                  <a:srgbClr val="C228B7"/>
                </a:solidFill>
                <a:latin typeface="Poppins Bold"/>
                <a:ea typeface="Poppins Bold"/>
                <a:cs typeface="Poppins Bold"/>
                <a:sym typeface="Poppins Bold"/>
              </a:rPr>
              <a:t>Earth Teach Me</a:t>
            </a:r>
          </a:p>
        </p:txBody>
      </p:sp>
      <p:sp>
        <p:nvSpPr>
          <p:cNvPr name="TextBox 10" id="10"/>
          <p:cNvSpPr txBox="true"/>
          <p:nvPr/>
        </p:nvSpPr>
        <p:spPr>
          <a:xfrm rot="0">
            <a:off x="1897997" y="2468212"/>
            <a:ext cx="6239683" cy="6378573"/>
          </a:xfrm>
          <a:prstGeom prst="rect">
            <a:avLst/>
          </a:prstGeom>
        </p:spPr>
        <p:txBody>
          <a:bodyPr anchor="t" rtlCol="false" tIns="0" lIns="0" bIns="0" rIns="0">
            <a:spAutoFit/>
          </a:bodyPr>
          <a:lstStyle/>
          <a:p>
            <a:pPr algn="l">
              <a:lnSpc>
                <a:spcPts val="3775"/>
              </a:lnSpc>
            </a:pPr>
            <a:r>
              <a:rPr lang="en-US" sz="2500">
                <a:solidFill>
                  <a:srgbClr val="000000"/>
                </a:solidFill>
                <a:latin typeface="Poppins"/>
                <a:ea typeface="Poppins"/>
                <a:cs typeface="Poppins"/>
                <a:sym typeface="Poppins"/>
              </a:rPr>
              <a:t>Earth</a:t>
            </a:r>
            <a:r>
              <a:rPr lang="en-US" sz="2500">
                <a:solidFill>
                  <a:srgbClr val="000000"/>
                </a:solidFill>
                <a:latin typeface="Poppins"/>
                <a:ea typeface="Poppins"/>
                <a:cs typeface="Poppins"/>
                <a:sym typeface="Poppins"/>
              </a:rPr>
              <a:t> teach me stilln</a:t>
            </a:r>
            <a:r>
              <a:rPr lang="en-US" sz="2500">
                <a:solidFill>
                  <a:srgbClr val="000000"/>
                </a:solidFill>
                <a:latin typeface="Poppins"/>
                <a:ea typeface="Poppins"/>
                <a:cs typeface="Poppins"/>
                <a:sym typeface="Poppins"/>
              </a:rPr>
              <a:t>ess</a:t>
            </a:r>
          </a:p>
          <a:p>
            <a:pPr algn="l">
              <a:lnSpc>
                <a:spcPts val="3775"/>
              </a:lnSpc>
            </a:pPr>
            <a:r>
              <a:rPr lang="en-US" sz="2500">
                <a:solidFill>
                  <a:srgbClr val="000000"/>
                </a:solidFill>
                <a:latin typeface="Poppins"/>
                <a:ea typeface="Poppins"/>
                <a:cs typeface="Poppins"/>
                <a:sym typeface="Poppins"/>
              </a:rPr>
              <a:t>as the grasses are stilled with light.</a:t>
            </a:r>
          </a:p>
          <a:p>
            <a:pPr algn="l">
              <a:lnSpc>
                <a:spcPts val="2265"/>
              </a:lnSpc>
            </a:pPr>
          </a:p>
          <a:p>
            <a:pPr algn="l">
              <a:lnSpc>
                <a:spcPts val="3775"/>
              </a:lnSpc>
            </a:pPr>
            <a:r>
              <a:rPr lang="en-US" sz="2500">
                <a:solidFill>
                  <a:srgbClr val="000000"/>
                </a:solidFill>
                <a:latin typeface="Poppins"/>
                <a:ea typeface="Poppins"/>
                <a:cs typeface="Poppins"/>
                <a:sym typeface="Poppins"/>
              </a:rPr>
              <a:t>Earth teach me suffering</a:t>
            </a:r>
          </a:p>
          <a:p>
            <a:pPr algn="l">
              <a:lnSpc>
                <a:spcPts val="3775"/>
              </a:lnSpc>
            </a:pPr>
            <a:r>
              <a:rPr lang="en-US" sz="2500">
                <a:solidFill>
                  <a:srgbClr val="000000"/>
                </a:solidFill>
                <a:latin typeface="Poppins"/>
                <a:ea typeface="Poppins"/>
                <a:cs typeface="Poppins"/>
                <a:sym typeface="Poppins"/>
              </a:rPr>
              <a:t>as old stones suffer with memory.</a:t>
            </a:r>
          </a:p>
          <a:p>
            <a:pPr algn="l">
              <a:lnSpc>
                <a:spcPts val="2264"/>
              </a:lnSpc>
            </a:pPr>
          </a:p>
          <a:p>
            <a:pPr algn="l">
              <a:lnSpc>
                <a:spcPts val="3775"/>
              </a:lnSpc>
            </a:pPr>
            <a:r>
              <a:rPr lang="en-US" sz="2500">
                <a:solidFill>
                  <a:srgbClr val="000000"/>
                </a:solidFill>
                <a:latin typeface="Poppins"/>
                <a:ea typeface="Poppins"/>
                <a:cs typeface="Poppins"/>
                <a:sym typeface="Poppins"/>
              </a:rPr>
              <a:t>Earth teach me humility</a:t>
            </a:r>
          </a:p>
          <a:p>
            <a:pPr algn="l">
              <a:lnSpc>
                <a:spcPts val="3775"/>
              </a:lnSpc>
            </a:pPr>
            <a:r>
              <a:rPr lang="en-US" sz="2500">
                <a:solidFill>
                  <a:srgbClr val="000000"/>
                </a:solidFill>
                <a:latin typeface="Poppins"/>
                <a:ea typeface="Poppins"/>
                <a:cs typeface="Poppins"/>
                <a:sym typeface="Poppins"/>
              </a:rPr>
              <a:t>as blossoms are humble with beginning.</a:t>
            </a:r>
          </a:p>
          <a:p>
            <a:pPr algn="l">
              <a:lnSpc>
                <a:spcPts val="2264"/>
              </a:lnSpc>
            </a:pPr>
          </a:p>
          <a:p>
            <a:pPr algn="l">
              <a:lnSpc>
                <a:spcPts val="3775"/>
              </a:lnSpc>
            </a:pPr>
            <a:r>
              <a:rPr lang="en-US" sz="2500">
                <a:solidFill>
                  <a:srgbClr val="000000"/>
                </a:solidFill>
                <a:latin typeface="Poppins"/>
                <a:ea typeface="Poppins"/>
                <a:cs typeface="Poppins"/>
                <a:sym typeface="Poppins"/>
              </a:rPr>
              <a:t>Earth</a:t>
            </a:r>
            <a:r>
              <a:rPr lang="en-US" sz="2500">
                <a:solidFill>
                  <a:srgbClr val="000000"/>
                </a:solidFill>
                <a:latin typeface="Poppins"/>
                <a:ea typeface="Poppins"/>
                <a:cs typeface="Poppins"/>
                <a:sym typeface="Poppins"/>
              </a:rPr>
              <a:t> teach me caring</a:t>
            </a:r>
          </a:p>
          <a:p>
            <a:pPr algn="l">
              <a:lnSpc>
                <a:spcPts val="3775"/>
              </a:lnSpc>
            </a:pPr>
            <a:r>
              <a:rPr lang="en-US" sz="2500">
                <a:solidFill>
                  <a:srgbClr val="000000"/>
                </a:solidFill>
                <a:latin typeface="Poppins"/>
                <a:ea typeface="Poppins"/>
                <a:cs typeface="Poppins"/>
                <a:sym typeface="Poppins"/>
              </a:rPr>
              <a:t>as the mother who secures her young.</a:t>
            </a:r>
          </a:p>
          <a:p>
            <a:pPr algn="l">
              <a:lnSpc>
                <a:spcPts val="2264"/>
              </a:lnSpc>
            </a:pPr>
          </a:p>
          <a:p>
            <a:pPr algn="l">
              <a:lnSpc>
                <a:spcPts val="3775"/>
              </a:lnSpc>
            </a:pPr>
            <a:r>
              <a:rPr lang="en-US" sz="2500">
                <a:solidFill>
                  <a:srgbClr val="000000"/>
                </a:solidFill>
                <a:latin typeface="Poppins"/>
                <a:ea typeface="Poppins"/>
                <a:cs typeface="Poppins"/>
                <a:sym typeface="Poppins"/>
              </a:rPr>
              <a:t>Earth teach</a:t>
            </a:r>
            <a:r>
              <a:rPr lang="en-US" sz="2500">
                <a:solidFill>
                  <a:srgbClr val="000000"/>
                </a:solidFill>
                <a:latin typeface="Poppins"/>
                <a:ea typeface="Poppins"/>
                <a:cs typeface="Poppins"/>
                <a:sym typeface="Poppins"/>
              </a:rPr>
              <a:t> me courage</a:t>
            </a:r>
          </a:p>
          <a:p>
            <a:pPr algn="l">
              <a:lnSpc>
                <a:spcPts val="3775"/>
              </a:lnSpc>
            </a:pPr>
            <a:r>
              <a:rPr lang="en-US" sz="2500">
                <a:solidFill>
                  <a:srgbClr val="000000"/>
                </a:solidFill>
                <a:latin typeface="Poppins"/>
                <a:ea typeface="Poppins"/>
                <a:cs typeface="Poppins"/>
                <a:sym typeface="Poppins"/>
              </a:rPr>
              <a:t>as the tree which stands all alone.</a:t>
            </a:r>
          </a:p>
        </p:txBody>
      </p:sp>
      <p:sp>
        <p:nvSpPr>
          <p:cNvPr name="TextBox 11" id="11"/>
          <p:cNvSpPr txBox="true"/>
          <p:nvPr/>
        </p:nvSpPr>
        <p:spPr>
          <a:xfrm rot="0">
            <a:off x="10237955" y="2128382"/>
            <a:ext cx="6239683" cy="7331073"/>
          </a:xfrm>
          <a:prstGeom prst="rect">
            <a:avLst/>
          </a:prstGeom>
        </p:spPr>
        <p:txBody>
          <a:bodyPr anchor="t" rtlCol="false" tIns="0" lIns="0" bIns="0" rIns="0">
            <a:spAutoFit/>
          </a:bodyPr>
          <a:lstStyle/>
          <a:p>
            <a:pPr algn="l">
              <a:lnSpc>
                <a:spcPts val="3775"/>
              </a:lnSpc>
            </a:pPr>
            <a:r>
              <a:rPr lang="en-US" sz="2500">
                <a:solidFill>
                  <a:srgbClr val="000000"/>
                </a:solidFill>
                <a:latin typeface="Poppins"/>
                <a:ea typeface="Poppins"/>
                <a:cs typeface="Poppins"/>
                <a:sym typeface="Poppins"/>
              </a:rPr>
              <a:t>Earth teach me limitation</a:t>
            </a:r>
          </a:p>
          <a:p>
            <a:pPr algn="l">
              <a:lnSpc>
                <a:spcPts val="3775"/>
              </a:lnSpc>
            </a:pPr>
            <a:r>
              <a:rPr lang="en-US" sz="2500">
                <a:solidFill>
                  <a:srgbClr val="000000"/>
                </a:solidFill>
                <a:latin typeface="Poppins"/>
                <a:ea typeface="Poppins"/>
                <a:cs typeface="Poppins"/>
                <a:sym typeface="Poppins"/>
              </a:rPr>
              <a:t>as the ant which crawls on the ground.</a:t>
            </a:r>
          </a:p>
          <a:p>
            <a:pPr algn="l">
              <a:lnSpc>
                <a:spcPts val="3775"/>
              </a:lnSpc>
            </a:pPr>
          </a:p>
          <a:p>
            <a:pPr algn="l">
              <a:lnSpc>
                <a:spcPts val="3775"/>
              </a:lnSpc>
            </a:pPr>
            <a:r>
              <a:rPr lang="en-US" sz="2500">
                <a:solidFill>
                  <a:srgbClr val="000000"/>
                </a:solidFill>
                <a:latin typeface="Poppins"/>
                <a:ea typeface="Poppins"/>
                <a:cs typeface="Poppins"/>
                <a:sym typeface="Poppins"/>
              </a:rPr>
              <a:t>Earth t</a:t>
            </a:r>
            <a:r>
              <a:rPr lang="en-US" sz="2500">
                <a:solidFill>
                  <a:srgbClr val="000000"/>
                </a:solidFill>
                <a:latin typeface="Poppins"/>
                <a:ea typeface="Poppins"/>
                <a:cs typeface="Poppins"/>
                <a:sym typeface="Poppins"/>
              </a:rPr>
              <a:t>each me freedom</a:t>
            </a:r>
          </a:p>
          <a:p>
            <a:pPr algn="l">
              <a:lnSpc>
                <a:spcPts val="3775"/>
              </a:lnSpc>
            </a:pPr>
            <a:r>
              <a:rPr lang="en-US" sz="2500">
                <a:solidFill>
                  <a:srgbClr val="000000"/>
                </a:solidFill>
                <a:latin typeface="Poppins"/>
                <a:ea typeface="Poppins"/>
                <a:cs typeface="Poppins"/>
                <a:sym typeface="Poppins"/>
              </a:rPr>
              <a:t>as the eagle which soars in the sky.</a:t>
            </a:r>
          </a:p>
          <a:p>
            <a:pPr algn="l">
              <a:lnSpc>
                <a:spcPts val="2264"/>
              </a:lnSpc>
            </a:pPr>
          </a:p>
          <a:p>
            <a:pPr algn="l">
              <a:lnSpc>
                <a:spcPts val="3775"/>
              </a:lnSpc>
            </a:pPr>
            <a:r>
              <a:rPr lang="en-US" sz="2500">
                <a:solidFill>
                  <a:srgbClr val="000000"/>
                </a:solidFill>
                <a:latin typeface="Poppins"/>
                <a:ea typeface="Poppins"/>
                <a:cs typeface="Poppins"/>
                <a:sym typeface="Poppins"/>
              </a:rPr>
              <a:t>Earth teach me resignation</a:t>
            </a:r>
          </a:p>
          <a:p>
            <a:pPr algn="l">
              <a:lnSpc>
                <a:spcPts val="3775"/>
              </a:lnSpc>
            </a:pPr>
            <a:r>
              <a:rPr lang="en-US" sz="2500">
                <a:solidFill>
                  <a:srgbClr val="000000"/>
                </a:solidFill>
                <a:latin typeface="Poppins"/>
                <a:ea typeface="Poppins"/>
                <a:cs typeface="Poppins"/>
                <a:sym typeface="Poppins"/>
              </a:rPr>
              <a:t>as th</a:t>
            </a:r>
            <a:r>
              <a:rPr lang="en-US" sz="2500">
                <a:solidFill>
                  <a:srgbClr val="000000"/>
                </a:solidFill>
                <a:latin typeface="Poppins"/>
                <a:ea typeface="Poppins"/>
                <a:cs typeface="Poppins"/>
                <a:sym typeface="Poppins"/>
              </a:rPr>
              <a:t>e leaves which die in the fall.</a:t>
            </a:r>
          </a:p>
          <a:p>
            <a:pPr algn="l">
              <a:lnSpc>
                <a:spcPts val="2264"/>
              </a:lnSpc>
            </a:pPr>
          </a:p>
          <a:p>
            <a:pPr algn="l">
              <a:lnSpc>
                <a:spcPts val="3775"/>
              </a:lnSpc>
            </a:pPr>
            <a:r>
              <a:rPr lang="en-US" sz="2500">
                <a:solidFill>
                  <a:srgbClr val="000000"/>
                </a:solidFill>
                <a:latin typeface="Poppins"/>
                <a:ea typeface="Poppins"/>
                <a:cs typeface="Poppins"/>
                <a:sym typeface="Poppins"/>
              </a:rPr>
              <a:t>Earth teach me regeneration</a:t>
            </a:r>
          </a:p>
          <a:p>
            <a:pPr algn="l">
              <a:lnSpc>
                <a:spcPts val="3775"/>
              </a:lnSpc>
            </a:pPr>
            <a:r>
              <a:rPr lang="en-US" sz="2500">
                <a:solidFill>
                  <a:srgbClr val="000000"/>
                </a:solidFill>
                <a:latin typeface="Poppins"/>
                <a:ea typeface="Poppins"/>
                <a:cs typeface="Poppins"/>
                <a:sym typeface="Poppins"/>
              </a:rPr>
              <a:t>as the seed which rises in the spring.</a:t>
            </a:r>
          </a:p>
          <a:p>
            <a:pPr algn="l">
              <a:lnSpc>
                <a:spcPts val="2264"/>
              </a:lnSpc>
            </a:pPr>
          </a:p>
          <a:p>
            <a:pPr algn="l">
              <a:lnSpc>
                <a:spcPts val="3775"/>
              </a:lnSpc>
            </a:pPr>
            <a:r>
              <a:rPr lang="en-US" sz="2500">
                <a:solidFill>
                  <a:srgbClr val="000000"/>
                </a:solidFill>
                <a:latin typeface="Poppins"/>
                <a:ea typeface="Poppins"/>
                <a:cs typeface="Poppins"/>
                <a:sym typeface="Poppins"/>
              </a:rPr>
              <a:t>Earth teach me to forget myself</a:t>
            </a:r>
          </a:p>
          <a:p>
            <a:pPr algn="l">
              <a:lnSpc>
                <a:spcPts val="3775"/>
              </a:lnSpc>
            </a:pPr>
            <a:r>
              <a:rPr lang="en-US" sz="2500">
                <a:solidFill>
                  <a:srgbClr val="000000"/>
                </a:solidFill>
                <a:latin typeface="Poppins"/>
                <a:ea typeface="Poppins"/>
                <a:cs typeface="Poppins"/>
                <a:sym typeface="Poppins"/>
              </a:rPr>
              <a:t>as melted s</a:t>
            </a:r>
            <a:r>
              <a:rPr lang="en-US" sz="2500">
                <a:solidFill>
                  <a:srgbClr val="000000"/>
                </a:solidFill>
                <a:latin typeface="Poppins"/>
                <a:ea typeface="Poppins"/>
                <a:cs typeface="Poppins"/>
                <a:sym typeface="Poppins"/>
              </a:rPr>
              <a:t>now</a:t>
            </a:r>
            <a:r>
              <a:rPr lang="en-US" sz="2500">
                <a:solidFill>
                  <a:srgbClr val="000000"/>
                </a:solidFill>
                <a:latin typeface="Poppins"/>
                <a:ea typeface="Poppins"/>
                <a:cs typeface="Poppins"/>
                <a:sym typeface="Poppins"/>
              </a:rPr>
              <a:t> forgets its life.</a:t>
            </a:r>
          </a:p>
          <a:p>
            <a:pPr algn="l">
              <a:lnSpc>
                <a:spcPts val="2264"/>
              </a:lnSpc>
            </a:pPr>
          </a:p>
          <a:p>
            <a:pPr algn="l">
              <a:lnSpc>
                <a:spcPts val="3775"/>
              </a:lnSpc>
            </a:pPr>
            <a:r>
              <a:rPr lang="en-US" sz="2500">
                <a:solidFill>
                  <a:srgbClr val="000000"/>
                </a:solidFill>
                <a:latin typeface="Poppins"/>
                <a:ea typeface="Poppins"/>
                <a:cs typeface="Poppins"/>
                <a:sym typeface="Poppins"/>
              </a:rPr>
              <a:t>Earth teach me to remember kindness</a:t>
            </a:r>
          </a:p>
          <a:p>
            <a:pPr algn="l">
              <a:lnSpc>
                <a:spcPts val="3775"/>
              </a:lnSpc>
            </a:pPr>
            <a:r>
              <a:rPr lang="en-US" sz="2500">
                <a:solidFill>
                  <a:srgbClr val="000000"/>
                </a:solidFill>
                <a:latin typeface="Poppins"/>
                <a:ea typeface="Poppins"/>
                <a:cs typeface="Poppins"/>
                <a:sym typeface="Poppins"/>
              </a:rPr>
              <a:t>as dry fields weep with rain.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39" y="-2386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2676589" y="780390"/>
            <a:ext cx="6838556" cy="836405"/>
          </a:xfrm>
          <a:prstGeom prst="rect">
            <a:avLst/>
          </a:prstGeom>
        </p:spPr>
        <p:txBody>
          <a:bodyPr anchor="t" rtlCol="false" tIns="0" lIns="0" bIns="0" rIns="0">
            <a:spAutoFit/>
          </a:bodyPr>
          <a:lstStyle/>
          <a:p>
            <a:pPr algn="just">
              <a:lnSpc>
                <a:spcPts val="6643"/>
              </a:lnSpc>
            </a:pPr>
            <a:r>
              <a:rPr lang="en-US" b="true" sz="4399">
                <a:solidFill>
                  <a:srgbClr val="C228B7"/>
                </a:solidFill>
                <a:latin typeface="Poppins Bold"/>
                <a:ea typeface="Poppins Bold"/>
                <a:cs typeface="Poppins Bold"/>
                <a:sym typeface="Poppins Bold"/>
              </a:rPr>
              <a:t>The Path Before You</a:t>
            </a:r>
          </a:p>
        </p:txBody>
      </p:sp>
      <p:grpSp>
        <p:nvGrpSpPr>
          <p:cNvPr name="Group 10" id="10"/>
          <p:cNvGrpSpPr/>
          <p:nvPr/>
        </p:nvGrpSpPr>
        <p:grpSpPr>
          <a:xfrm rot="0">
            <a:off x="12479520" y="393405"/>
            <a:ext cx="5382648" cy="1270589"/>
            <a:chOff x="0" y="0"/>
            <a:chExt cx="7176864" cy="1694119"/>
          </a:xfrm>
        </p:grpSpPr>
        <p:sp>
          <p:nvSpPr>
            <p:cNvPr name="Freeform 11" id="11"/>
            <p:cNvSpPr/>
            <p:nvPr/>
          </p:nvSpPr>
          <p:spPr>
            <a:xfrm flipH="false" flipV="false" rot="0">
              <a:off x="4178424" y="0"/>
              <a:ext cx="2998440" cy="1694119"/>
            </a:xfrm>
            <a:custGeom>
              <a:avLst/>
              <a:gdLst/>
              <a:ahLst/>
              <a:cxnLst/>
              <a:rect r="r" b="b" t="t" l="l"/>
              <a:pathLst>
                <a:path h="1694119" w="2998440">
                  <a:moveTo>
                    <a:pt x="0" y="0"/>
                  </a:moveTo>
                  <a:lnTo>
                    <a:pt x="2998440" y="0"/>
                  </a:lnTo>
                  <a:lnTo>
                    <a:pt x="2998440" y="1694119"/>
                  </a:lnTo>
                  <a:lnTo>
                    <a:pt x="0" y="16941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0" y="267049"/>
              <a:ext cx="6009450" cy="1153359"/>
            </a:xfrm>
            <a:prstGeom prst="rect">
              <a:avLst/>
            </a:prstGeom>
          </p:spPr>
          <p:txBody>
            <a:bodyPr anchor="t" rtlCol="false" tIns="0" lIns="0" bIns="0" rIns="0">
              <a:spAutoFit/>
            </a:bodyPr>
            <a:lstStyle/>
            <a:p>
              <a:pPr algn="ctr">
                <a:lnSpc>
                  <a:spcPts val="6822"/>
                </a:lnSpc>
              </a:pPr>
              <a:r>
                <a:rPr lang="en-US" sz="5685">
                  <a:solidFill>
                    <a:srgbClr val="000000"/>
                  </a:solidFill>
                  <a:latin typeface="Holiday"/>
                  <a:ea typeface="Holiday"/>
                  <a:cs typeface="Holiday"/>
                  <a:sym typeface="Holiday"/>
                </a:rPr>
                <a:t>Journaling</a:t>
              </a:r>
              <a:r>
                <a:rPr lang="en-US" sz="5685">
                  <a:solidFill>
                    <a:srgbClr val="000000"/>
                  </a:solidFill>
                  <a:latin typeface="Holiday"/>
                  <a:ea typeface="Holiday"/>
                  <a:cs typeface="Holiday"/>
                  <a:sym typeface="Holiday"/>
                </a:rPr>
                <a:t> Prompt</a:t>
              </a:r>
            </a:p>
          </p:txBody>
        </p:sp>
      </p:grpSp>
      <p:sp>
        <p:nvSpPr>
          <p:cNvPr name="TextBox 13" id="13"/>
          <p:cNvSpPr txBox="true"/>
          <p:nvPr/>
        </p:nvSpPr>
        <p:spPr>
          <a:xfrm rot="0">
            <a:off x="766587" y="2366577"/>
            <a:ext cx="16754826" cy="5959363"/>
          </a:xfrm>
          <a:prstGeom prst="rect">
            <a:avLst/>
          </a:prstGeom>
        </p:spPr>
        <p:txBody>
          <a:bodyPr anchor="t" rtlCol="false" tIns="0" lIns="0" bIns="0" rIns="0">
            <a:spAutoFit/>
          </a:bodyPr>
          <a:lstStyle/>
          <a:p>
            <a:pPr algn="l">
              <a:lnSpc>
                <a:spcPts val="4900"/>
              </a:lnSpc>
            </a:pPr>
            <a:r>
              <a:rPr lang="en-US" sz="3500">
                <a:solidFill>
                  <a:srgbClr val="000000"/>
                </a:solidFill>
                <a:latin typeface="Canva Sans 2"/>
                <a:ea typeface="Canva Sans 2"/>
                <a:cs typeface="Canva Sans 2"/>
                <a:sym typeface="Canva Sans 2"/>
              </a:rPr>
              <a:t>Let’s take some time to journal to the following questions: </a:t>
            </a:r>
          </a:p>
          <a:p>
            <a:pPr algn="l">
              <a:lnSpc>
                <a:spcPts val="2100"/>
              </a:lnSpc>
            </a:pPr>
          </a:p>
          <a:p>
            <a:pPr algn="l">
              <a:lnSpc>
                <a:spcPts val="167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a:t>
            </a:r>
            <a:r>
              <a:rPr lang="en-US" sz="3500">
                <a:solidFill>
                  <a:srgbClr val="000000"/>
                </a:solidFill>
                <a:latin typeface="Canva Sans 2"/>
                <a:ea typeface="Canva Sans 2"/>
                <a:cs typeface="Canva Sans 2"/>
                <a:sym typeface="Canva Sans 2"/>
              </a:rPr>
              <a:t>has Mother Earth (or your journey on her) taught you courage? </a:t>
            </a:r>
          </a:p>
          <a:p>
            <a:pPr algn="l">
              <a:lnSpc>
                <a:spcPts val="307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Describe a time you—or someone you cared for—rose up again after hardship. What enabled that reawakening?</a:t>
            </a:r>
          </a:p>
          <a:p>
            <a:pPr algn="l">
              <a:lnSpc>
                <a:spcPts val="307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can Mother Earth remind us to be kind? Recall an act of kin</a:t>
            </a:r>
            <a:r>
              <a:rPr lang="en-US" sz="3500">
                <a:solidFill>
                  <a:srgbClr val="000000"/>
                </a:solidFill>
                <a:latin typeface="Canva Sans 2"/>
                <a:ea typeface="Canva Sans 2"/>
                <a:cs typeface="Canva Sans 2"/>
                <a:sym typeface="Canva Sans 2"/>
              </a:rPr>
              <a:t>dness you gave or received during a tough time. How did it heal or nurture you?</a:t>
            </a:r>
          </a:p>
          <a:p>
            <a:pPr algn="l">
              <a:lnSpc>
                <a:spcPts val="307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can you show Mother Earth thanks for all of the lessons she offers us?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259300" y="5143500"/>
            <a:ext cx="5228192" cy="5228192"/>
            <a:chOff x="0" y="0"/>
            <a:chExt cx="812800" cy="812800"/>
          </a:xfrm>
        </p:grpSpPr>
        <p:sp>
          <p:nvSpPr>
            <p:cNvPr name="Freeform 3" id="3"/>
            <p:cNvSpPr/>
            <p:nvPr/>
          </p:nvSpPr>
          <p:spPr>
            <a:xfrm flipH="false" flipV="false" rot="0">
              <a:off x="25761" y="25761"/>
              <a:ext cx="761277" cy="761277"/>
            </a:xfrm>
            <a:custGeom>
              <a:avLst/>
              <a:gdLst/>
              <a:ahLst/>
              <a:cxnLst/>
              <a:rect r="r" b="b" t="t" l="l"/>
              <a:pathLst>
                <a:path h="761277" w="761277">
                  <a:moveTo>
                    <a:pt x="424617" y="18217"/>
                  </a:moveTo>
                  <a:lnTo>
                    <a:pt x="743061" y="336661"/>
                  </a:lnTo>
                  <a:cubicBezTo>
                    <a:pt x="767350" y="360950"/>
                    <a:pt x="767350" y="400328"/>
                    <a:pt x="743061" y="424617"/>
                  </a:cubicBezTo>
                  <a:lnTo>
                    <a:pt x="424617" y="743061"/>
                  </a:lnTo>
                  <a:cubicBezTo>
                    <a:pt x="400328" y="767350"/>
                    <a:pt x="360950" y="767350"/>
                    <a:pt x="336661" y="743061"/>
                  </a:cubicBezTo>
                  <a:lnTo>
                    <a:pt x="18217" y="424617"/>
                  </a:lnTo>
                  <a:cubicBezTo>
                    <a:pt x="-6072" y="400328"/>
                    <a:pt x="-6072" y="360950"/>
                    <a:pt x="18217" y="336661"/>
                  </a:cubicBezTo>
                  <a:lnTo>
                    <a:pt x="336661" y="18217"/>
                  </a:lnTo>
                  <a:cubicBezTo>
                    <a:pt x="360950" y="-6072"/>
                    <a:pt x="400328" y="-6072"/>
                    <a:pt x="424617" y="18217"/>
                  </a:cubicBezTo>
                  <a:close/>
                </a:path>
              </a:pathLst>
            </a:custGeom>
            <a:solidFill>
              <a:srgbClr val="F97761"/>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42076" y="747014"/>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11259" y="2974009"/>
            <a:ext cx="1466412" cy="1466412"/>
            <a:chOff x="0" y="0"/>
            <a:chExt cx="812800" cy="812800"/>
          </a:xfrm>
        </p:grpSpPr>
        <p:sp>
          <p:nvSpPr>
            <p:cNvPr name="Freeform 9" id="9"/>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F39847"/>
            </a:solidFill>
          </p:spPr>
        </p:sp>
        <p:sp>
          <p:nvSpPr>
            <p:cNvPr name="TextBox 10" id="10"/>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1342076" y="692299"/>
            <a:ext cx="10350221" cy="1095296"/>
          </a:xfrm>
          <a:prstGeom prst="rect">
            <a:avLst/>
          </a:prstGeom>
        </p:spPr>
        <p:txBody>
          <a:bodyPr anchor="t" rtlCol="false" tIns="0" lIns="0" bIns="0" rIns="0">
            <a:spAutoFit/>
          </a:bodyPr>
          <a:lstStyle/>
          <a:p>
            <a:pPr algn="l">
              <a:lnSpc>
                <a:spcPts val="8400"/>
              </a:lnSpc>
              <a:spcBef>
                <a:spcPct val="0"/>
              </a:spcBef>
            </a:pPr>
            <a:r>
              <a:rPr lang="en-US" b="true" sz="6000">
                <a:solidFill>
                  <a:srgbClr val="C229B7"/>
                </a:solidFill>
                <a:latin typeface="Poppins Bold"/>
                <a:ea typeface="Poppins Bold"/>
                <a:cs typeface="Poppins Bold"/>
                <a:sym typeface="Poppins Bold"/>
              </a:rPr>
              <a:t>The Sacredness of Release</a:t>
            </a:r>
          </a:p>
        </p:txBody>
      </p:sp>
      <p:sp>
        <p:nvSpPr>
          <p:cNvPr name="TextBox 12" id="12"/>
          <p:cNvSpPr txBox="true"/>
          <p:nvPr/>
        </p:nvSpPr>
        <p:spPr>
          <a:xfrm rot="0">
            <a:off x="1562143" y="1965265"/>
            <a:ext cx="15477090" cy="7765802"/>
          </a:xfrm>
          <a:prstGeom prst="rect">
            <a:avLst/>
          </a:prstGeom>
        </p:spPr>
        <p:txBody>
          <a:bodyPr anchor="t" rtlCol="false" tIns="0" lIns="0" bIns="0" rIns="0">
            <a:spAutoFit/>
          </a:bodyPr>
          <a:lstStyle/>
          <a:p>
            <a:pPr algn="l">
              <a:lnSpc>
                <a:spcPts val="4983"/>
              </a:lnSpc>
            </a:pPr>
            <a:r>
              <a:rPr lang="en-US" sz="3300">
                <a:solidFill>
                  <a:srgbClr val="000000"/>
                </a:solidFill>
                <a:latin typeface="Poppins"/>
                <a:ea typeface="Poppins"/>
                <a:cs typeface="Poppins"/>
                <a:sym typeface="Poppins"/>
              </a:rPr>
              <a:t>Reflect and journal to the following questions: </a:t>
            </a:r>
          </a:p>
          <a:p>
            <a:pPr algn="l">
              <a:lnSpc>
                <a:spcPts val="1812"/>
              </a:lnSpc>
            </a:pPr>
          </a:p>
          <a:p>
            <a:pPr algn="l" marL="712470" indent="-356235" lvl="1">
              <a:lnSpc>
                <a:spcPts val="4983"/>
              </a:lnSpc>
              <a:buFont typeface="Arial"/>
              <a:buChar char="•"/>
            </a:pPr>
            <a:r>
              <a:rPr lang="en-US" sz="3300">
                <a:solidFill>
                  <a:srgbClr val="000000"/>
                </a:solidFill>
                <a:latin typeface="Poppins"/>
                <a:ea typeface="Poppins"/>
                <a:cs typeface="Poppins"/>
                <a:sym typeface="Poppins"/>
              </a:rPr>
              <a:t>What season am I in that I need to move on from?</a:t>
            </a:r>
          </a:p>
          <a:p>
            <a:pPr algn="l" marL="712470" indent="-356235" lvl="1">
              <a:lnSpc>
                <a:spcPts val="4983"/>
              </a:lnSpc>
              <a:buFont typeface="Arial"/>
              <a:buChar char="•"/>
            </a:pPr>
            <a:r>
              <a:rPr lang="en-US" sz="3300">
                <a:solidFill>
                  <a:srgbClr val="000000"/>
                </a:solidFill>
                <a:latin typeface="Poppins"/>
                <a:ea typeface="Poppins"/>
                <a:cs typeface="Poppins"/>
                <a:sym typeface="Poppins"/>
              </a:rPr>
              <a:t>What do I need to let go of?</a:t>
            </a:r>
          </a:p>
          <a:p>
            <a:pPr algn="l" marL="712470" indent="-356235" lvl="1">
              <a:lnSpc>
                <a:spcPts val="4983"/>
              </a:lnSpc>
              <a:buFont typeface="Arial"/>
              <a:buChar char="•"/>
            </a:pPr>
            <a:r>
              <a:rPr lang="en-US" sz="3300">
                <a:solidFill>
                  <a:srgbClr val="000000"/>
                </a:solidFill>
                <a:latin typeface="Poppins"/>
                <a:ea typeface="Poppins"/>
                <a:cs typeface="Poppins"/>
                <a:sym typeface="Poppins"/>
              </a:rPr>
              <a:t>Where am I holding myself back?</a:t>
            </a:r>
          </a:p>
          <a:p>
            <a:pPr algn="l" marL="712470" indent="-356235" lvl="1">
              <a:lnSpc>
                <a:spcPts val="4983"/>
              </a:lnSpc>
              <a:buFont typeface="Arial"/>
              <a:buChar char="•"/>
            </a:pPr>
            <a:r>
              <a:rPr lang="en-US" sz="3300">
                <a:solidFill>
                  <a:srgbClr val="000000"/>
                </a:solidFill>
                <a:latin typeface="Poppins"/>
                <a:ea typeface="Poppins"/>
                <a:cs typeface="Poppins"/>
                <a:sym typeface="Poppins"/>
              </a:rPr>
              <a:t>What is a limiting belief you want to let go of? What would your new belief be?</a:t>
            </a:r>
          </a:p>
          <a:p>
            <a:pPr algn="l" marL="712470" indent="-356235" lvl="1">
              <a:lnSpc>
                <a:spcPts val="4983"/>
              </a:lnSpc>
              <a:buFont typeface="Arial"/>
              <a:buChar char="•"/>
            </a:pPr>
            <a:r>
              <a:rPr lang="en-US" sz="3300">
                <a:solidFill>
                  <a:srgbClr val="000000"/>
                </a:solidFill>
                <a:latin typeface="Poppins"/>
                <a:ea typeface="Poppins"/>
                <a:cs typeface="Poppins"/>
                <a:sym typeface="Poppins"/>
              </a:rPr>
              <a:t>How might my not letting go impact my family? My work? My health? My spirit?</a:t>
            </a:r>
          </a:p>
          <a:p>
            <a:pPr algn="l" marL="712470" indent="-356235" lvl="1">
              <a:lnSpc>
                <a:spcPts val="4983"/>
              </a:lnSpc>
              <a:buFont typeface="Arial"/>
              <a:buChar char="•"/>
            </a:pPr>
            <a:r>
              <a:rPr lang="en-US" sz="3300">
                <a:solidFill>
                  <a:srgbClr val="000000"/>
                </a:solidFill>
                <a:latin typeface="Poppins"/>
                <a:ea typeface="Poppins"/>
                <a:cs typeface="Poppins"/>
                <a:sym typeface="Poppins"/>
              </a:rPr>
              <a:t>What negative stories or limiting beliefs about yourself are holding onto tight-fistedly? What would it look like to release those beliefs in a loving way that honors the sacredness of how you were trying to protect yourself?</a:t>
            </a:r>
          </a:p>
        </p:txBody>
      </p:sp>
      <p:grpSp>
        <p:nvGrpSpPr>
          <p:cNvPr name="Group 13" id="13"/>
          <p:cNvGrpSpPr/>
          <p:nvPr/>
        </p:nvGrpSpPr>
        <p:grpSpPr>
          <a:xfrm rot="0">
            <a:off x="12996187" y="336442"/>
            <a:ext cx="4918589" cy="1305601"/>
            <a:chOff x="0" y="0"/>
            <a:chExt cx="6558118" cy="1740802"/>
          </a:xfrm>
        </p:grpSpPr>
        <p:sp>
          <p:nvSpPr>
            <p:cNvPr name="Freeform 14" id="14"/>
            <p:cNvSpPr/>
            <p:nvPr/>
          </p:nvSpPr>
          <p:spPr>
            <a:xfrm flipH="false" flipV="false" rot="0">
              <a:off x="3477053" y="0"/>
              <a:ext cx="3081065" cy="1740802"/>
            </a:xfrm>
            <a:custGeom>
              <a:avLst/>
              <a:gdLst/>
              <a:ahLst/>
              <a:cxnLst/>
              <a:rect r="r" b="b" t="t" l="l"/>
              <a:pathLst>
                <a:path h="1740802" w="3081065">
                  <a:moveTo>
                    <a:pt x="0" y="0"/>
                  </a:moveTo>
                  <a:lnTo>
                    <a:pt x="3081065" y="0"/>
                  </a:lnTo>
                  <a:lnTo>
                    <a:pt x="3081065" y="1740802"/>
                  </a:lnTo>
                  <a:lnTo>
                    <a:pt x="0" y="17408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0" y="274408"/>
              <a:ext cx="5358535" cy="1185047"/>
            </a:xfrm>
            <a:prstGeom prst="rect">
              <a:avLst/>
            </a:prstGeom>
          </p:spPr>
          <p:txBody>
            <a:bodyPr anchor="t" rtlCol="false" tIns="0" lIns="0" bIns="0" rIns="0">
              <a:spAutoFit/>
            </a:bodyPr>
            <a:lstStyle/>
            <a:p>
              <a:pPr algn="ctr">
                <a:lnSpc>
                  <a:spcPts val="7010"/>
                </a:lnSpc>
              </a:pPr>
              <a:r>
                <a:rPr lang="en-US" sz="5841">
                  <a:solidFill>
                    <a:srgbClr val="000000"/>
                  </a:solidFill>
                  <a:latin typeface="Holiday"/>
                  <a:ea typeface="Holiday"/>
                  <a:cs typeface="Holiday"/>
                  <a:sym typeface="Holiday"/>
                </a:rPr>
                <a:t>Writing Prompt</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8892" y="-630893"/>
            <a:ext cx="19006892" cy="12687100"/>
          </a:xfrm>
          <a:custGeom>
            <a:avLst/>
            <a:gdLst/>
            <a:ahLst/>
            <a:cxnLst/>
            <a:rect r="r" b="b" t="t" l="l"/>
            <a:pathLst>
              <a:path h="12687100" w="19006892">
                <a:moveTo>
                  <a:pt x="0" y="0"/>
                </a:moveTo>
                <a:lnTo>
                  <a:pt x="19006892" y="0"/>
                </a:lnTo>
                <a:lnTo>
                  <a:pt x="19006892" y="12687100"/>
                </a:lnTo>
                <a:lnTo>
                  <a:pt x="0" y="12687100"/>
                </a:lnTo>
                <a:lnTo>
                  <a:pt x="0" y="0"/>
                </a:lnTo>
                <a:close/>
              </a:path>
            </a:pathLst>
          </a:custGeom>
          <a:blipFill>
            <a:blip r:embed="rId3"/>
            <a:stretch>
              <a:fillRect l="0" t="0" r="0" b="0"/>
            </a:stretch>
          </a:blipFill>
        </p:spPr>
      </p:sp>
      <p:grpSp>
        <p:nvGrpSpPr>
          <p:cNvPr name="Group 3" id="3"/>
          <p:cNvGrpSpPr/>
          <p:nvPr/>
        </p:nvGrpSpPr>
        <p:grpSpPr>
          <a:xfrm rot="0">
            <a:off x="-4473417" y="-1670834"/>
            <a:ext cx="5671656" cy="5671656"/>
            <a:chOff x="0" y="0"/>
            <a:chExt cx="812800" cy="812800"/>
          </a:xfrm>
        </p:grpSpPr>
        <p:sp>
          <p:nvSpPr>
            <p:cNvPr name="Freeform 4" id="4"/>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7463438" y="8126021"/>
            <a:ext cx="2684152" cy="2684152"/>
            <a:chOff x="0" y="0"/>
            <a:chExt cx="812800" cy="812800"/>
          </a:xfrm>
        </p:grpSpPr>
        <p:sp>
          <p:nvSpPr>
            <p:cNvPr name="Freeform 7" id="7"/>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1553712">
            <a:off x="14611679" y="360340"/>
            <a:ext cx="4006786" cy="4114800"/>
          </a:xfrm>
          <a:custGeom>
            <a:avLst/>
            <a:gdLst/>
            <a:ahLst/>
            <a:cxnLst/>
            <a:rect r="r" b="b" t="t" l="l"/>
            <a:pathLst>
              <a:path h="4114800" w="4006786">
                <a:moveTo>
                  <a:pt x="0" y="0"/>
                </a:moveTo>
                <a:lnTo>
                  <a:pt x="4006786" y="0"/>
                </a:lnTo>
                <a:lnTo>
                  <a:pt x="40067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718517" y="2129827"/>
            <a:ext cx="2704989" cy="5423536"/>
          </a:xfrm>
          <a:custGeom>
            <a:avLst/>
            <a:gdLst/>
            <a:ahLst/>
            <a:cxnLst/>
            <a:rect r="r" b="b" t="t" l="l"/>
            <a:pathLst>
              <a:path h="5423536" w="2704989">
                <a:moveTo>
                  <a:pt x="0" y="0"/>
                </a:moveTo>
                <a:lnTo>
                  <a:pt x="2704989" y="0"/>
                </a:lnTo>
                <a:lnTo>
                  <a:pt x="2704989" y="5423536"/>
                </a:lnTo>
                <a:lnTo>
                  <a:pt x="0" y="5423536"/>
                </a:lnTo>
                <a:lnTo>
                  <a:pt x="0" y="0"/>
                </a:lnTo>
                <a:close/>
              </a:path>
            </a:pathLst>
          </a:custGeom>
          <a:blipFill>
            <a:blip r:embed="rId6"/>
            <a:stretch>
              <a:fillRect l="0" t="0" r="0" b="0"/>
            </a:stretch>
          </a:blipFill>
        </p:spPr>
      </p:sp>
      <p:sp>
        <p:nvSpPr>
          <p:cNvPr name="Freeform 11" id="11"/>
          <p:cNvSpPr/>
          <p:nvPr/>
        </p:nvSpPr>
        <p:spPr>
          <a:xfrm flipH="false" flipV="false" rot="-1868239">
            <a:off x="15301944" y="7223645"/>
            <a:ext cx="4728803" cy="2210715"/>
          </a:xfrm>
          <a:custGeom>
            <a:avLst/>
            <a:gdLst/>
            <a:ahLst/>
            <a:cxnLst/>
            <a:rect r="r" b="b" t="t" l="l"/>
            <a:pathLst>
              <a:path h="2210715" w="4728803">
                <a:moveTo>
                  <a:pt x="0" y="0"/>
                </a:moveTo>
                <a:lnTo>
                  <a:pt x="4728802" y="0"/>
                </a:lnTo>
                <a:lnTo>
                  <a:pt x="4728802" y="2210715"/>
                </a:lnTo>
                <a:lnTo>
                  <a:pt x="0" y="2210715"/>
                </a:lnTo>
                <a:lnTo>
                  <a:pt x="0" y="0"/>
                </a:lnTo>
                <a:close/>
              </a:path>
            </a:pathLst>
          </a:custGeom>
          <a:blipFill>
            <a:blip r:embed="rId7"/>
            <a:stretch>
              <a:fillRect l="0" t="0" r="0" b="0"/>
            </a:stretch>
          </a:blipFill>
        </p:spPr>
      </p:sp>
      <p:sp>
        <p:nvSpPr>
          <p:cNvPr name="Freeform 12" id="12"/>
          <p:cNvSpPr/>
          <p:nvPr/>
        </p:nvSpPr>
        <p:spPr>
          <a:xfrm flipH="false" flipV="false" rot="5659537">
            <a:off x="13507795" y="6515003"/>
            <a:ext cx="4442586" cy="2743297"/>
          </a:xfrm>
          <a:custGeom>
            <a:avLst/>
            <a:gdLst/>
            <a:ahLst/>
            <a:cxnLst/>
            <a:rect r="r" b="b" t="t" l="l"/>
            <a:pathLst>
              <a:path h="2743297" w="4442586">
                <a:moveTo>
                  <a:pt x="0" y="0"/>
                </a:moveTo>
                <a:lnTo>
                  <a:pt x="4442586" y="0"/>
                </a:lnTo>
                <a:lnTo>
                  <a:pt x="4442586" y="2743297"/>
                </a:lnTo>
                <a:lnTo>
                  <a:pt x="0" y="2743297"/>
                </a:lnTo>
                <a:lnTo>
                  <a:pt x="0" y="0"/>
                </a:lnTo>
                <a:close/>
              </a:path>
            </a:pathLst>
          </a:custGeom>
          <a:blipFill>
            <a:blip r:embed="rId8"/>
            <a:stretch>
              <a:fillRect l="0" t="0" r="0" b="0"/>
            </a:stretch>
          </a:blipFill>
        </p:spPr>
      </p:sp>
      <p:sp>
        <p:nvSpPr>
          <p:cNvPr name="TextBox 13" id="13"/>
          <p:cNvSpPr txBox="true"/>
          <p:nvPr/>
        </p:nvSpPr>
        <p:spPr>
          <a:xfrm rot="0">
            <a:off x="5022683" y="4184632"/>
            <a:ext cx="6160173" cy="2330371"/>
          </a:xfrm>
          <a:prstGeom prst="rect">
            <a:avLst/>
          </a:prstGeom>
        </p:spPr>
        <p:txBody>
          <a:bodyPr anchor="t" rtlCol="false" tIns="0" lIns="0" bIns="0" rIns="0">
            <a:spAutoFit/>
          </a:bodyPr>
          <a:lstStyle/>
          <a:p>
            <a:pPr algn="ctr">
              <a:lnSpc>
                <a:spcPts val="9100"/>
              </a:lnSpc>
              <a:spcBef>
                <a:spcPct val="0"/>
              </a:spcBef>
            </a:pPr>
            <a:r>
              <a:rPr lang="en-US" b="true" sz="6500" i="true">
                <a:solidFill>
                  <a:srgbClr val="FFFFFF"/>
                </a:solidFill>
                <a:latin typeface="Poppins Bold Italics"/>
                <a:ea typeface="Poppins Bold Italics"/>
                <a:cs typeface="Poppins Bold Italics"/>
                <a:sym typeface="Poppins Bold Italics"/>
              </a:rPr>
              <a:t>Sharing and Holding Space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620" y="-624402"/>
            <a:ext cx="18391240" cy="12230174"/>
          </a:xfrm>
          <a:custGeom>
            <a:avLst/>
            <a:gdLst/>
            <a:ahLst/>
            <a:cxnLst/>
            <a:rect r="r" b="b" t="t" l="l"/>
            <a:pathLst>
              <a:path h="12230174" w="18391240">
                <a:moveTo>
                  <a:pt x="0" y="0"/>
                </a:moveTo>
                <a:lnTo>
                  <a:pt x="18391240" y="0"/>
                </a:lnTo>
                <a:lnTo>
                  <a:pt x="18391240" y="12230174"/>
                </a:lnTo>
                <a:lnTo>
                  <a:pt x="0" y="12230174"/>
                </a:lnTo>
                <a:lnTo>
                  <a:pt x="0" y="0"/>
                </a:lnTo>
                <a:close/>
              </a:path>
            </a:pathLst>
          </a:custGeom>
          <a:blipFill>
            <a:blip r:embed="rId3"/>
            <a:stretch>
              <a:fillRect l="0" t="0" r="0" b="0"/>
            </a:stretch>
          </a:blipFill>
        </p:spPr>
      </p:sp>
      <p:grpSp>
        <p:nvGrpSpPr>
          <p:cNvPr name="Group 3" id="3"/>
          <p:cNvGrpSpPr/>
          <p:nvPr/>
        </p:nvGrpSpPr>
        <p:grpSpPr>
          <a:xfrm rot="0">
            <a:off x="829067" y="806251"/>
            <a:ext cx="8721329" cy="8658889"/>
            <a:chOff x="0" y="0"/>
            <a:chExt cx="2296976" cy="2280530"/>
          </a:xfrm>
        </p:grpSpPr>
        <p:sp>
          <p:nvSpPr>
            <p:cNvPr name="Freeform 4" id="4"/>
            <p:cNvSpPr/>
            <p:nvPr/>
          </p:nvSpPr>
          <p:spPr>
            <a:xfrm flipH="false" flipV="false" rot="0">
              <a:off x="0" y="0"/>
              <a:ext cx="2296975" cy="2280530"/>
            </a:xfrm>
            <a:custGeom>
              <a:avLst/>
              <a:gdLst/>
              <a:ahLst/>
              <a:cxnLst/>
              <a:rect r="r" b="b" t="t" l="l"/>
              <a:pathLst>
                <a:path h="2280530" w="2296975">
                  <a:moveTo>
                    <a:pt x="0" y="0"/>
                  </a:moveTo>
                  <a:lnTo>
                    <a:pt x="2296975" y="0"/>
                  </a:lnTo>
                  <a:lnTo>
                    <a:pt x="2296975" y="2280530"/>
                  </a:lnTo>
                  <a:lnTo>
                    <a:pt x="0" y="2280530"/>
                  </a:lnTo>
                  <a:close/>
                </a:path>
              </a:pathLst>
            </a:custGeom>
            <a:solidFill>
              <a:srgbClr val="FFFFFF"/>
            </a:solidFill>
          </p:spPr>
        </p:sp>
        <p:sp>
          <p:nvSpPr>
            <p:cNvPr name="TextBox 5" id="5"/>
            <p:cNvSpPr txBox="true"/>
            <p:nvPr/>
          </p:nvSpPr>
          <p:spPr>
            <a:xfrm>
              <a:off x="0" y="-57150"/>
              <a:ext cx="2296976" cy="2337680"/>
            </a:xfrm>
            <a:prstGeom prst="rect">
              <a:avLst/>
            </a:prstGeom>
          </p:spPr>
          <p:txBody>
            <a:bodyPr anchor="ctr" rtlCol="false" tIns="50800" lIns="50800" bIns="50800" rIns="50800"/>
            <a:lstStyle/>
            <a:p>
              <a:pPr algn="ctr">
                <a:lnSpc>
                  <a:spcPts val="3115"/>
                </a:lnSpc>
              </a:pPr>
            </a:p>
          </p:txBody>
        </p:sp>
      </p:grpSp>
      <p:sp>
        <p:nvSpPr>
          <p:cNvPr name="TextBox 6" id="6"/>
          <p:cNvSpPr txBox="true"/>
          <p:nvPr/>
        </p:nvSpPr>
        <p:spPr>
          <a:xfrm rot="0">
            <a:off x="1063218" y="1033971"/>
            <a:ext cx="8253027" cy="7091858"/>
          </a:xfrm>
          <a:prstGeom prst="rect">
            <a:avLst/>
          </a:prstGeom>
        </p:spPr>
        <p:txBody>
          <a:bodyPr anchor="t" rtlCol="false" tIns="0" lIns="0" bIns="0" rIns="0">
            <a:spAutoFit/>
          </a:bodyPr>
          <a:lstStyle/>
          <a:p>
            <a:pPr algn="ctr">
              <a:lnSpc>
                <a:spcPts val="5161"/>
              </a:lnSpc>
            </a:pPr>
            <a:r>
              <a:rPr lang="en-US" sz="2899" i="true">
                <a:solidFill>
                  <a:srgbClr val="000000"/>
                </a:solidFill>
                <a:latin typeface="Poppins Italics"/>
                <a:ea typeface="Poppins Italics"/>
                <a:cs typeface="Poppins Italics"/>
                <a:sym typeface="Poppins Italics"/>
              </a:rPr>
              <a:t>“Over time, I have come to understand that </a:t>
            </a:r>
            <a:r>
              <a:rPr lang="en-US" b="true" sz="2899" i="true">
                <a:solidFill>
                  <a:srgbClr val="000000"/>
                </a:solidFill>
                <a:latin typeface="Poppins Bold Italics"/>
                <a:ea typeface="Poppins Bold Italics"/>
                <a:cs typeface="Poppins Bold Italics"/>
                <a:sym typeface="Poppins Bold Italics"/>
              </a:rPr>
              <a:t>social transformation</a:t>
            </a:r>
            <a:r>
              <a:rPr lang="en-US" sz="2899" i="true">
                <a:solidFill>
                  <a:srgbClr val="000000"/>
                </a:solidFill>
                <a:latin typeface="Poppins Italics"/>
                <a:ea typeface="Poppins Italics"/>
                <a:cs typeface="Poppins Italics"/>
                <a:sym typeface="Poppins Italics"/>
              </a:rPr>
              <a:t> </a:t>
            </a:r>
          </a:p>
          <a:p>
            <a:pPr algn="ctr">
              <a:lnSpc>
                <a:spcPts val="5161"/>
              </a:lnSpc>
            </a:pPr>
            <a:r>
              <a:rPr lang="en-US" sz="2899" i="true">
                <a:solidFill>
                  <a:srgbClr val="000000"/>
                </a:solidFill>
                <a:latin typeface="Poppins Italics"/>
                <a:ea typeface="Poppins Italics"/>
                <a:cs typeface="Poppins Italics"/>
                <a:sym typeface="Poppins Italics"/>
              </a:rPr>
              <a:t>(the push for more just systems and policies) and </a:t>
            </a:r>
            <a:r>
              <a:rPr lang="en-US" b="true" sz="2899" i="true">
                <a:solidFill>
                  <a:srgbClr val="000000"/>
                </a:solidFill>
                <a:latin typeface="Poppins Bold Italics"/>
                <a:ea typeface="Poppins Bold Italics"/>
                <a:cs typeface="Poppins Bold Italics"/>
                <a:sym typeface="Poppins Bold Italics"/>
              </a:rPr>
              <a:t>personal transformation</a:t>
            </a:r>
            <a:r>
              <a:rPr lang="en-US" sz="2899" i="true">
                <a:solidFill>
                  <a:srgbClr val="000000"/>
                </a:solidFill>
                <a:latin typeface="Poppins Italics"/>
                <a:ea typeface="Poppins Italics"/>
                <a:cs typeface="Poppins Italics"/>
                <a:sym typeface="Poppins Italics"/>
              </a:rPr>
              <a:t> (healing our own trauma and reshaping our relationships) have to happen together. Not one or the other, but both. We neglect ourselves or our growth in our rush to change what is external. When we do, we fracture, and succumb to what we are unwilling to face.”</a:t>
            </a:r>
          </a:p>
        </p:txBody>
      </p:sp>
      <p:sp>
        <p:nvSpPr>
          <p:cNvPr name="TextBox 7" id="7"/>
          <p:cNvSpPr txBox="true"/>
          <p:nvPr/>
        </p:nvSpPr>
        <p:spPr>
          <a:xfrm rot="0">
            <a:off x="3299053" y="8278597"/>
            <a:ext cx="5844947" cy="949325"/>
          </a:xfrm>
          <a:prstGeom prst="rect">
            <a:avLst/>
          </a:prstGeom>
        </p:spPr>
        <p:txBody>
          <a:bodyPr anchor="t" rtlCol="false" tIns="0" lIns="0" bIns="0" rIns="0">
            <a:spAutoFit/>
          </a:bodyPr>
          <a:lstStyle/>
          <a:p>
            <a:pPr algn="r">
              <a:lnSpc>
                <a:spcPts val="3774"/>
              </a:lnSpc>
            </a:pPr>
            <a:r>
              <a:rPr lang="en-US" sz="2499" b="true">
                <a:solidFill>
                  <a:srgbClr val="C228B7"/>
                </a:solidFill>
                <a:latin typeface="Poppins Bold"/>
                <a:ea typeface="Poppins Bold"/>
                <a:cs typeface="Poppins Bold"/>
                <a:sym typeface="Poppins Bold"/>
              </a:rPr>
              <a:t>― Prentis Hemphill, </a:t>
            </a:r>
          </a:p>
          <a:p>
            <a:pPr algn="r">
              <a:lnSpc>
                <a:spcPts val="3774"/>
              </a:lnSpc>
            </a:pPr>
            <a:r>
              <a:rPr lang="en-US" b="true" sz="2499" i="true">
                <a:solidFill>
                  <a:srgbClr val="C228B7"/>
                </a:solidFill>
                <a:latin typeface="Poppins Bold Italics"/>
                <a:ea typeface="Poppins Bold Italics"/>
                <a:cs typeface="Poppins Bold Italics"/>
                <a:sym typeface="Poppins Bold Italics"/>
              </a:rPr>
              <a:t>What It takes To Heal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04211"/>
            <a:ext cx="18288000" cy="13418820"/>
          </a:xfrm>
          <a:custGeom>
            <a:avLst/>
            <a:gdLst/>
            <a:ahLst/>
            <a:cxnLst/>
            <a:rect r="r" b="b" t="t" l="l"/>
            <a:pathLst>
              <a:path h="13418820" w="18288000">
                <a:moveTo>
                  <a:pt x="0" y="0"/>
                </a:moveTo>
                <a:lnTo>
                  <a:pt x="18288000" y="0"/>
                </a:lnTo>
                <a:lnTo>
                  <a:pt x="18288000" y="13418820"/>
                </a:lnTo>
                <a:lnTo>
                  <a:pt x="0" y="13418820"/>
                </a:lnTo>
                <a:lnTo>
                  <a:pt x="0" y="0"/>
                </a:lnTo>
                <a:close/>
              </a:path>
            </a:pathLst>
          </a:custGeom>
          <a:blipFill>
            <a:blip r:embed="rId3"/>
            <a:stretch>
              <a:fillRect l="0" t="0" r="0" b="0"/>
            </a:stretch>
          </a:blipFill>
        </p:spPr>
      </p:sp>
      <p:grpSp>
        <p:nvGrpSpPr>
          <p:cNvPr name="Group 3" id="3"/>
          <p:cNvGrpSpPr/>
          <p:nvPr/>
        </p:nvGrpSpPr>
        <p:grpSpPr>
          <a:xfrm rot="0">
            <a:off x="4001055" y="2424327"/>
            <a:ext cx="10437508" cy="1245431"/>
            <a:chOff x="0" y="0"/>
            <a:chExt cx="2748973" cy="328015"/>
          </a:xfrm>
        </p:grpSpPr>
        <p:sp>
          <p:nvSpPr>
            <p:cNvPr name="Freeform 4" id="4"/>
            <p:cNvSpPr/>
            <p:nvPr/>
          </p:nvSpPr>
          <p:spPr>
            <a:xfrm flipH="false" flipV="false" rot="0">
              <a:off x="0" y="0"/>
              <a:ext cx="2748973" cy="328015"/>
            </a:xfrm>
            <a:custGeom>
              <a:avLst/>
              <a:gdLst/>
              <a:ahLst/>
              <a:cxnLst/>
              <a:rect r="r" b="b" t="t" l="l"/>
              <a:pathLst>
                <a:path h="328015" w="2748973">
                  <a:moveTo>
                    <a:pt x="0" y="0"/>
                  </a:moveTo>
                  <a:lnTo>
                    <a:pt x="2748973" y="0"/>
                  </a:lnTo>
                  <a:lnTo>
                    <a:pt x="2748973" y="328015"/>
                  </a:lnTo>
                  <a:lnTo>
                    <a:pt x="0" y="328015"/>
                  </a:lnTo>
                  <a:close/>
                </a:path>
              </a:pathLst>
            </a:custGeom>
            <a:solidFill>
              <a:srgbClr val="F0B787">
                <a:alpha val="64706"/>
              </a:srgbClr>
            </a:solidFill>
          </p:spPr>
        </p:sp>
        <p:sp>
          <p:nvSpPr>
            <p:cNvPr name="TextBox 5" id="5"/>
            <p:cNvSpPr txBox="true"/>
            <p:nvPr/>
          </p:nvSpPr>
          <p:spPr>
            <a:xfrm>
              <a:off x="0" y="-57150"/>
              <a:ext cx="2748973" cy="385165"/>
            </a:xfrm>
            <a:prstGeom prst="rect">
              <a:avLst/>
            </a:prstGeom>
          </p:spPr>
          <p:txBody>
            <a:bodyPr anchor="ctr" rtlCol="false" tIns="50800" lIns="50800" bIns="50800" rIns="50800"/>
            <a:lstStyle/>
            <a:p>
              <a:pPr algn="ctr">
                <a:lnSpc>
                  <a:spcPts val="3115"/>
                </a:lnSpc>
              </a:pPr>
            </a:p>
          </p:txBody>
        </p:sp>
      </p:grpSp>
      <p:sp>
        <p:nvSpPr>
          <p:cNvPr name="TextBox 6" id="6"/>
          <p:cNvSpPr txBox="true"/>
          <p:nvPr/>
        </p:nvSpPr>
        <p:spPr>
          <a:xfrm rot="0">
            <a:off x="4085863" y="2411734"/>
            <a:ext cx="10352700" cy="1137266"/>
          </a:xfrm>
          <a:prstGeom prst="rect">
            <a:avLst/>
          </a:prstGeom>
        </p:spPr>
        <p:txBody>
          <a:bodyPr anchor="t" rtlCol="false" tIns="0" lIns="0" bIns="0" rIns="0">
            <a:spAutoFit/>
          </a:bodyPr>
          <a:lstStyle/>
          <a:p>
            <a:pPr algn="ctr">
              <a:lnSpc>
                <a:spcPts val="9240"/>
              </a:lnSpc>
            </a:pPr>
            <a:r>
              <a:rPr lang="en-US" b="true" sz="6600">
                <a:solidFill>
                  <a:srgbClr val="000000"/>
                </a:solidFill>
                <a:latin typeface="Roboto Bold"/>
                <a:ea typeface="Roboto Bold"/>
                <a:cs typeface="Roboto Bold"/>
                <a:sym typeface="Roboto Bold"/>
              </a:rPr>
              <a:t>Find Your Superhero Pose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73417" y="-1670834"/>
            <a:ext cx="5671656" cy="5671656"/>
            <a:chOff x="0" y="0"/>
            <a:chExt cx="812800" cy="812800"/>
          </a:xfrm>
        </p:grpSpPr>
        <p:sp>
          <p:nvSpPr>
            <p:cNvPr name="Freeform 3" id="3"/>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7530564" y="4000822"/>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2041137" y="4798165"/>
            <a:ext cx="690670" cy="690670"/>
            <a:chOff x="0" y="0"/>
            <a:chExt cx="812800" cy="812800"/>
          </a:xfrm>
        </p:grpSpPr>
        <p:sp>
          <p:nvSpPr>
            <p:cNvPr name="Freeform 9" id="9"/>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0" id="10"/>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0692151" y="336442"/>
            <a:ext cx="7172033" cy="1752648"/>
            <a:chOff x="0" y="0"/>
            <a:chExt cx="9562710" cy="2336864"/>
          </a:xfrm>
        </p:grpSpPr>
        <p:sp>
          <p:nvSpPr>
            <p:cNvPr name="Freeform 12" id="12"/>
            <p:cNvSpPr/>
            <p:nvPr/>
          </p:nvSpPr>
          <p:spPr>
            <a:xfrm flipH="false" flipV="false" rot="0">
              <a:off x="5426668" y="0"/>
              <a:ext cx="4136043" cy="2336864"/>
            </a:xfrm>
            <a:custGeom>
              <a:avLst/>
              <a:gdLst/>
              <a:ahLst/>
              <a:cxnLst/>
              <a:rect r="r" b="b" t="t" l="l"/>
              <a:pathLst>
                <a:path h="2336864" w="4136043">
                  <a:moveTo>
                    <a:pt x="0" y="0"/>
                  </a:moveTo>
                  <a:lnTo>
                    <a:pt x="4136042" y="0"/>
                  </a:lnTo>
                  <a:lnTo>
                    <a:pt x="4136042" y="2336864"/>
                  </a:lnTo>
                  <a:lnTo>
                    <a:pt x="0" y="23368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498482"/>
              <a:ext cx="8688743" cy="1330375"/>
            </a:xfrm>
            <a:prstGeom prst="rect">
              <a:avLst/>
            </a:prstGeom>
          </p:spPr>
          <p:txBody>
            <a:bodyPr anchor="t" rtlCol="false" tIns="0" lIns="0" bIns="0" rIns="0">
              <a:spAutoFit/>
            </a:bodyPr>
            <a:lstStyle/>
            <a:p>
              <a:pPr algn="ctr">
                <a:lnSpc>
                  <a:spcPts val="7800"/>
                </a:lnSpc>
              </a:pPr>
              <a:r>
                <a:rPr lang="en-US" sz="6500">
                  <a:solidFill>
                    <a:srgbClr val="000000"/>
                  </a:solidFill>
                  <a:latin typeface="Holiday"/>
                  <a:ea typeface="Holiday"/>
                  <a:cs typeface="Holiday"/>
                  <a:sym typeface="Holiday"/>
                </a:rPr>
                <a:t>Journaling</a:t>
              </a:r>
              <a:r>
                <a:rPr lang="en-US" sz="6500">
                  <a:solidFill>
                    <a:srgbClr val="000000"/>
                  </a:solidFill>
                  <a:latin typeface="Holiday"/>
                  <a:ea typeface="Holiday"/>
                  <a:cs typeface="Holiday"/>
                  <a:sym typeface="Holiday"/>
                </a:rPr>
                <a:t> Prompt</a:t>
              </a:r>
            </a:p>
          </p:txBody>
        </p:sp>
      </p:grpSp>
      <p:grpSp>
        <p:nvGrpSpPr>
          <p:cNvPr name="Group 14" id="14"/>
          <p:cNvGrpSpPr/>
          <p:nvPr/>
        </p:nvGrpSpPr>
        <p:grpSpPr>
          <a:xfrm rot="0">
            <a:off x="2041137" y="6339639"/>
            <a:ext cx="690670" cy="690670"/>
            <a:chOff x="0" y="0"/>
            <a:chExt cx="812800" cy="812800"/>
          </a:xfrm>
        </p:grpSpPr>
        <p:sp>
          <p:nvSpPr>
            <p:cNvPr name="Freeform 15" id="15"/>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6" id="16"/>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2041137" y="7605451"/>
            <a:ext cx="690670" cy="690670"/>
            <a:chOff x="0" y="0"/>
            <a:chExt cx="812800" cy="812800"/>
          </a:xfrm>
        </p:grpSpPr>
        <p:sp>
          <p:nvSpPr>
            <p:cNvPr name="Freeform 18" id="18"/>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9" id="19"/>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0">
            <a:off x="12383756" y="8465760"/>
            <a:ext cx="4713994" cy="1585081"/>
          </a:xfrm>
          <a:custGeom>
            <a:avLst/>
            <a:gdLst/>
            <a:ahLst/>
            <a:cxnLst/>
            <a:rect r="r" b="b" t="t" l="l"/>
            <a:pathLst>
              <a:path h="1585081" w="4713994">
                <a:moveTo>
                  <a:pt x="0" y="0"/>
                </a:moveTo>
                <a:lnTo>
                  <a:pt x="4713994" y="0"/>
                </a:lnTo>
                <a:lnTo>
                  <a:pt x="4713994" y="1585080"/>
                </a:lnTo>
                <a:lnTo>
                  <a:pt x="0" y="15850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1" id="21"/>
          <p:cNvSpPr txBox="true"/>
          <p:nvPr/>
        </p:nvSpPr>
        <p:spPr>
          <a:xfrm rot="0">
            <a:off x="1028700" y="1778357"/>
            <a:ext cx="7175937" cy="1177883"/>
          </a:xfrm>
          <a:prstGeom prst="rect">
            <a:avLst/>
          </a:prstGeom>
        </p:spPr>
        <p:txBody>
          <a:bodyPr anchor="t" rtlCol="false" tIns="0" lIns="0" bIns="0" rIns="0">
            <a:spAutoFit/>
          </a:bodyPr>
          <a:lstStyle/>
          <a:p>
            <a:pPr algn="l">
              <a:lnSpc>
                <a:spcPts val="9100"/>
              </a:lnSpc>
              <a:spcBef>
                <a:spcPct val="0"/>
              </a:spcBef>
            </a:pPr>
            <a:r>
              <a:rPr lang="en-US" b="true" sz="6500" i="true">
                <a:solidFill>
                  <a:srgbClr val="C229B7"/>
                </a:solidFill>
                <a:latin typeface="Poppins Bold Italics"/>
                <a:ea typeface="Poppins Bold Italics"/>
                <a:cs typeface="Poppins Bold Italics"/>
                <a:sym typeface="Poppins Bold Italics"/>
              </a:rPr>
              <a:t>Transformation</a:t>
            </a:r>
          </a:p>
        </p:txBody>
      </p:sp>
      <p:sp>
        <p:nvSpPr>
          <p:cNvPr name="TextBox 22" id="22"/>
          <p:cNvSpPr txBox="true"/>
          <p:nvPr/>
        </p:nvSpPr>
        <p:spPr>
          <a:xfrm rot="0">
            <a:off x="2916230" y="4499828"/>
            <a:ext cx="14429911" cy="4384107"/>
          </a:xfrm>
          <a:prstGeom prst="rect">
            <a:avLst/>
          </a:prstGeom>
        </p:spPr>
        <p:txBody>
          <a:bodyPr anchor="t" rtlCol="false" tIns="0" lIns="0" bIns="0" rIns="0">
            <a:spAutoFit/>
          </a:bodyPr>
          <a:lstStyle/>
          <a:p>
            <a:pPr algn="l">
              <a:lnSpc>
                <a:spcPts val="5738"/>
              </a:lnSpc>
            </a:pPr>
            <a:r>
              <a:rPr lang="en-US" sz="3800">
                <a:solidFill>
                  <a:srgbClr val="000000"/>
                </a:solidFill>
                <a:latin typeface="Poppins"/>
                <a:ea typeface="Poppins"/>
                <a:cs typeface="Poppins"/>
                <a:sym typeface="Poppins"/>
              </a:rPr>
              <a:t>What social transformation are you hoping, dreaming, or visioning to bring into this world? </a:t>
            </a:r>
          </a:p>
          <a:p>
            <a:pPr algn="l">
              <a:lnSpc>
                <a:spcPts val="3019"/>
              </a:lnSpc>
            </a:pPr>
          </a:p>
          <a:p>
            <a:pPr algn="l">
              <a:lnSpc>
                <a:spcPts val="5738"/>
              </a:lnSpc>
            </a:pPr>
            <a:r>
              <a:rPr lang="en-US" sz="3800">
                <a:solidFill>
                  <a:srgbClr val="000000"/>
                </a:solidFill>
                <a:latin typeface="Poppins"/>
                <a:ea typeface="Poppins"/>
                <a:cs typeface="Poppins"/>
                <a:sym typeface="Poppins"/>
              </a:rPr>
              <a:t>What personal transformation are you seeking? </a:t>
            </a:r>
          </a:p>
          <a:p>
            <a:pPr algn="l">
              <a:lnSpc>
                <a:spcPts val="3019"/>
              </a:lnSpc>
            </a:pPr>
          </a:p>
          <a:p>
            <a:pPr algn="l">
              <a:lnSpc>
                <a:spcPts val="5738"/>
              </a:lnSpc>
            </a:pPr>
            <a:r>
              <a:rPr lang="en-US" sz="3800">
                <a:solidFill>
                  <a:srgbClr val="000000"/>
                </a:solidFill>
                <a:latin typeface="Poppins"/>
                <a:ea typeface="Poppins"/>
                <a:cs typeface="Poppins"/>
                <a:sym typeface="Poppins"/>
              </a:rPr>
              <a:t>How are social and personal transformations you’re seeking interconnected? </a:t>
            </a:r>
          </a:p>
        </p:txBody>
      </p:sp>
      <p:sp>
        <p:nvSpPr>
          <p:cNvPr name="TextBox 23" id="23"/>
          <p:cNvSpPr txBox="true"/>
          <p:nvPr/>
        </p:nvSpPr>
        <p:spPr>
          <a:xfrm rot="0">
            <a:off x="1028700" y="3077776"/>
            <a:ext cx="14429911" cy="796708"/>
          </a:xfrm>
          <a:prstGeom prst="rect">
            <a:avLst/>
          </a:prstGeom>
        </p:spPr>
        <p:txBody>
          <a:bodyPr anchor="t" rtlCol="false" tIns="0" lIns="0" bIns="0" rIns="0">
            <a:spAutoFit/>
          </a:bodyPr>
          <a:lstStyle/>
          <a:p>
            <a:pPr algn="l">
              <a:lnSpc>
                <a:spcPts val="6342"/>
              </a:lnSpc>
            </a:pPr>
            <a:r>
              <a:rPr lang="en-US" sz="4200">
                <a:solidFill>
                  <a:srgbClr val="000000"/>
                </a:solidFill>
                <a:latin typeface="Poppins"/>
                <a:ea typeface="Poppins"/>
                <a:cs typeface="Poppins"/>
                <a:sym typeface="Poppins"/>
              </a:rPr>
              <a:t>Reflect and journal to the following questions: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8892" y="-630893"/>
            <a:ext cx="19006892" cy="12687100"/>
          </a:xfrm>
          <a:custGeom>
            <a:avLst/>
            <a:gdLst/>
            <a:ahLst/>
            <a:cxnLst/>
            <a:rect r="r" b="b" t="t" l="l"/>
            <a:pathLst>
              <a:path h="12687100" w="19006892">
                <a:moveTo>
                  <a:pt x="0" y="0"/>
                </a:moveTo>
                <a:lnTo>
                  <a:pt x="19006892" y="0"/>
                </a:lnTo>
                <a:lnTo>
                  <a:pt x="19006892" y="12687100"/>
                </a:lnTo>
                <a:lnTo>
                  <a:pt x="0" y="12687100"/>
                </a:lnTo>
                <a:lnTo>
                  <a:pt x="0" y="0"/>
                </a:lnTo>
                <a:close/>
              </a:path>
            </a:pathLst>
          </a:custGeom>
          <a:blipFill>
            <a:blip r:embed="rId3"/>
            <a:stretch>
              <a:fillRect l="0" t="0" r="0" b="0"/>
            </a:stretch>
          </a:blipFill>
        </p:spPr>
      </p:sp>
      <p:grpSp>
        <p:nvGrpSpPr>
          <p:cNvPr name="Group 3" id="3"/>
          <p:cNvGrpSpPr/>
          <p:nvPr/>
        </p:nvGrpSpPr>
        <p:grpSpPr>
          <a:xfrm rot="0">
            <a:off x="-4473417" y="-1670834"/>
            <a:ext cx="5671656" cy="5671656"/>
            <a:chOff x="0" y="0"/>
            <a:chExt cx="812800" cy="812800"/>
          </a:xfrm>
        </p:grpSpPr>
        <p:sp>
          <p:nvSpPr>
            <p:cNvPr name="Freeform 4" id="4"/>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7463438" y="8126021"/>
            <a:ext cx="2684152" cy="2684152"/>
            <a:chOff x="0" y="0"/>
            <a:chExt cx="812800" cy="812800"/>
          </a:xfrm>
        </p:grpSpPr>
        <p:sp>
          <p:nvSpPr>
            <p:cNvPr name="Freeform 7" id="7"/>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1553712">
            <a:off x="14611679" y="360340"/>
            <a:ext cx="4006786" cy="4114800"/>
          </a:xfrm>
          <a:custGeom>
            <a:avLst/>
            <a:gdLst/>
            <a:ahLst/>
            <a:cxnLst/>
            <a:rect r="r" b="b" t="t" l="l"/>
            <a:pathLst>
              <a:path h="4114800" w="4006786">
                <a:moveTo>
                  <a:pt x="0" y="0"/>
                </a:moveTo>
                <a:lnTo>
                  <a:pt x="4006786" y="0"/>
                </a:lnTo>
                <a:lnTo>
                  <a:pt x="40067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718517" y="2129827"/>
            <a:ext cx="2704989" cy="5423536"/>
          </a:xfrm>
          <a:custGeom>
            <a:avLst/>
            <a:gdLst/>
            <a:ahLst/>
            <a:cxnLst/>
            <a:rect r="r" b="b" t="t" l="l"/>
            <a:pathLst>
              <a:path h="5423536" w="2704989">
                <a:moveTo>
                  <a:pt x="0" y="0"/>
                </a:moveTo>
                <a:lnTo>
                  <a:pt x="2704989" y="0"/>
                </a:lnTo>
                <a:lnTo>
                  <a:pt x="2704989" y="5423536"/>
                </a:lnTo>
                <a:lnTo>
                  <a:pt x="0" y="5423536"/>
                </a:lnTo>
                <a:lnTo>
                  <a:pt x="0" y="0"/>
                </a:lnTo>
                <a:close/>
              </a:path>
            </a:pathLst>
          </a:custGeom>
          <a:blipFill>
            <a:blip r:embed="rId6"/>
            <a:stretch>
              <a:fillRect l="0" t="0" r="0" b="0"/>
            </a:stretch>
          </a:blipFill>
        </p:spPr>
      </p:sp>
      <p:sp>
        <p:nvSpPr>
          <p:cNvPr name="Freeform 11" id="11"/>
          <p:cNvSpPr/>
          <p:nvPr/>
        </p:nvSpPr>
        <p:spPr>
          <a:xfrm flipH="false" flipV="false" rot="-1868239">
            <a:off x="15301944" y="7223645"/>
            <a:ext cx="4728803" cy="2210715"/>
          </a:xfrm>
          <a:custGeom>
            <a:avLst/>
            <a:gdLst/>
            <a:ahLst/>
            <a:cxnLst/>
            <a:rect r="r" b="b" t="t" l="l"/>
            <a:pathLst>
              <a:path h="2210715" w="4728803">
                <a:moveTo>
                  <a:pt x="0" y="0"/>
                </a:moveTo>
                <a:lnTo>
                  <a:pt x="4728802" y="0"/>
                </a:lnTo>
                <a:lnTo>
                  <a:pt x="4728802" y="2210715"/>
                </a:lnTo>
                <a:lnTo>
                  <a:pt x="0" y="2210715"/>
                </a:lnTo>
                <a:lnTo>
                  <a:pt x="0" y="0"/>
                </a:lnTo>
                <a:close/>
              </a:path>
            </a:pathLst>
          </a:custGeom>
          <a:blipFill>
            <a:blip r:embed="rId7"/>
            <a:stretch>
              <a:fillRect l="0" t="0" r="0" b="0"/>
            </a:stretch>
          </a:blipFill>
        </p:spPr>
      </p:sp>
      <p:sp>
        <p:nvSpPr>
          <p:cNvPr name="Freeform 12" id="12"/>
          <p:cNvSpPr/>
          <p:nvPr/>
        </p:nvSpPr>
        <p:spPr>
          <a:xfrm flipH="false" flipV="false" rot="5659537">
            <a:off x="13507795" y="6515003"/>
            <a:ext cx="4442586" cy="2743297"/>
          </a:xfrm>
          <a:custGeom>
            <a:avLst/>
            <a:gdLst/>
            <a:ahLst/>
            <a:cxnLst/>
            <a:rect r="r" b="b" t="t" l="l"/>
            <a:pathLst>
              <a:path h="2743297" w="4442586">
                <a:moveTo>
                  <a:pt x="0" y="0"/>
                </a:moveTo>
                <a:lnTo>
                  <a:pt x="4442586" y="0"/>
                </a:lnTo>
                <a:lnTo>
                  <a:pt x="4442586" y="2743297"/>
                </a:lnTo>
                <a:lnTo>
                  <a:pt x="0" y="2743297"/>
                </a:lnTo>
                <a:lnTo>
                  <a:pt x="0" y="0"/>
                </a:lnTo>
                <a:close/>
              </a:path>
            </a:pathLst>
          </a:custGeom>
          <a:blipFill>
            <a:blip r:embed="rId8"/>
            <a:stretch>
              <a:fillRect l="0" t="0" r="0" b="0"/>
            </a:stretch>
          </a:blipFill>
        </p:spPr>
      </p:sp>
      <p:sp>
        <p:nvSpPr>
          <p:cNvPr name="TextBox 13" id="13"/>
          <p:cNvSpPr txBox="true"/>
          <p:nvPr/>
        </p:nvSpPr>
        <p:spPr>
          <a:xfrm rot="0">
            <a:off x="5022683" y="4184632"/>
            <a:ext cx="6160173" cy="2330371"/>
          </a:xfrm>
          <a:prstGeom prst="rect">
            <a:avLst/>
          </a:prstGeom>
        </p:spPr>
        <p:txBody>
          <a:bodyPr anchor="t" rtlCol="false" tIns="0" lIns="0" bIns="0" rIns="0">
            <a:spAutoFit/>
          </a:bodyPr>
          <a:lstStyle/>
          <a:p>
            <a:pPr algn="ctr">
              <a:lnSpc>
                <a:spcPts val="9100"/>
              </a:lnSpc>
              <a:spcBef>
                <a:spcPct val="0"/>
              </a:spcBef>
            </a:pPr>
            <a:r>
              <a:rPr lang="en-US" b="true" sz="6500" i="true">
                <a:solidFill>
                  <a:srgbClr val="FFFFFF"/>
                </a:solidFill>
                <a:latin typeface="Poppins Bold Italics"/>
                <a:ea typeface="Poppins Bold Italics"/>
                <a:cs typeface="Poppins Bold Italics"/>
                <a:sym typeface="Poppins Bold Italics"/>
              </a:rPr>
              <a:t>Sharing and Holding Space</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5330157" y="9818856"/>
            <a:ext cx="10546411" cy="249279"/>
          </a:xfrm>
          <a:custGeom>
            <a:avLst/>
            <a:gdLst/>
            <a:ahLst/>
            <a:cxnLst/>
            <a:rect r="r" b="b" t="t" l="l"/>
            <a:pathLst>
              <a:path h="249279" w="10546411">
                <a:moveTo>
                  <a:pt x="0" y="0"/>
                </a:moveTo>
                <a:lnTo>
                  <a:pt x="10546410" y="0"/>
                </a:lnTo>
                <a:lnTo>
                  <a:pt x="10546410"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 id="5"/>
          <p:cNvSpPr txBox="true"/>
          <p:nvPr/>
        </p:nvSpPr>
        <p:spPr>
          <a:xfrm rot="0">
            <a:off x="3166398" y="3991508"/>
            <a:ext cx="12762440" cy="2727001"/>
          </a:xfrm>
          <a:prstGeom prst="rect">
            <a:avLst/>
          </a:prstGeom>
        </p:spPr>
        <p:txBody>
          <a:bodyPr anchor="t" rtlCol="false" tIns="0" lIns="0" bIns="0" rIns="0">
            <a:spAutoFit/>
          </a:bodyPr>
          <a:lstStyle/>
          <a:p>
            <a:pPr algn="just">
              <a:lnSpc>
                <a:spcPts val="7297"/>
              </a:lnSpc>
            </a:pPr>
            <a:r>
              <a:rPr lang="en-US" sz="4099" i="true">
                <a:solidFill>
                  <a:srgbClr val="000000"/>
                </a:solidFill>
                <a:latin typeface="Poppins Italics"/>
                <a:ea typeface="Poppins Italics"/>
                <a:cs typeface="Poppins Italics"/>
                <a:sym typeface="Poppins Italics"/>
              </a:rPr>
              <a:t>“I am living a life I don’t reg</a:t>
            </a:r>
            <a:r>
              <a:rPr lang="en-US" sz="4099" i="true">
                <a:solidFill>
                  <a:srgbClr val="000000"/>
                </a:solidFill>
                <a:latin typeface="Poppins Italics"/>
                <a:ea typeface="Poppins Italics"/>
                <a:cs typeface="Poppins Italics"/>
                <a:sym typeface="Poppins Italics"/>
              </a:rPr>
              <a:t>r</a:t>
            </a:r>
            <a:r>
              <a:rPr lang="en-US" sz="4099" i="true">
                <a:solidFill>
                  <a:srgbClr val="000000"/>
                </a:solidFill>
                <a:latin typeface="Poppins Italics"/>
                <a:ea typeface="Poppins Italics"/>
                <a:cs typeface="Poppins Italics"/>
                <a:sym typeface="Poppins Italics"/>
              </a:rPr>
              <a:t>et. A life that will resonate with my ancestors and with as many generations forward as I can imagine.”</a:t>
            </a:r>
          </a:p>
        </p:txBody>
      </p:sp>
      <p:sp>
        <p:nvSpPr>
          <p:cNvPr name="TextBox 6" id="6"/>
          <p:cNvSpPr txBox="true"/>
          <p:nvPr/>
        </p:nvSpPr>
        <p:spPr>
          <a:xfrm rot="0">
            <a:off x="1934671" y="1627665"/>
            <a:ext cx="14418658" cy="1184891"/>
          </a:xfrm>
          <a:prstGeom prst="rect">
            <a:avLst/>
          </a:prstGeom>
        </p:spPr>
        <p:txBody>
          <a:bodyPr anchor="t" rtlCol="false" tIns="0" lIns="0" bIns="0" rIns="0">
            <a:spAutoFit/>
          </a:bodyPr>
          <a:lstStyle/>
          <a:p>
            <a:pPr algn="ctr">
              <a:lnSpc>
                <a:spcPts val="9240"/>
              </a:lnSpc>
            </a:pPr>
            <a:r>
              <a:rPr lang="en-US" b="true" sz="6600">
                <a:solidFill>
                  <a:srgbClr val="C228B7"/>
                </a:solidFill>
                <a:latin typeface="Poppins Bold"/>
                <a:ea typeface="Poppins Bold"/>
                <a:cs typeface="Poppins Bold"/>
                <a:sym typeface="Poppins Bold"/>
              </a:rPr>
              <a:t>Sacred Connections</a:t>
            </a:r>
          </a:p>
        </p:txBody>
      </p:sp>
      <p:sp>
        <p:nvSpPr>
          <p:cNvPr name="TextBox 7" id="7"/>
          <p:cNvSpPr txBox="true"/>
          <p:nvPr/>
        </p:nvSpPr>
        <p:spPr>
          <a:xfrm rot="0">
            <a:off x="11018112" y="7016113"/>
            <a:ext cx="6241188" cy="803802"/>
          </a:xfrm>
          <a:prstGeom prst="rect">
            <a:avLst/>
          </a:prstGeom>
        </p:spPr>
        <p:txBody>
          <a:bodyPr anchor="t" rtlCol="false" tIns="0" lIns="0" bIns="0" rIns="0">
            <a:spAutoFit/>
          </a:bodyPr>
          <a:lstStyle/>
          <a:p>
            <a:pPr algn="just">
              <a:lnSpc>
                <a:spcPts val="6585"/>
              </a:lnSpc>
            </a:pPr>
            <a:r>
              <a:rPr lang="en-US" b="true" sz="3699">
                <a:solidFill>
                  <a:srgbClr val="C228B7"/>
                </a:solidFill>
                <a:latin typeface="Poppins Bold"/>
                <a:ea typeface="Poppins Bold"/>
                <a:cs typeface="Poppins Bold"/>
                <a:sym typeface="Poppins Bold"/>
              </a:rPr>
              <a:t>- Adrienne Maree Brown</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39" y="-23865"/>
            <a:ext cx="2346852" cy="2105129"/>
            <a:chOff x="0" y="0"/>
            <a:chExt cx="3129135" cy="2806839"/>
          </a:xfrm>
        </p:grpSpPr>
        <p:grpSp>
          <p:nvGrpSpPr>
            <p:cNvPr name="Group 3" id="3"/>
            <p:cNvGrpSpPr/>
            <p:nvPr/>
          </p:nvGrpSpPr>
          <p:grpSpPr>
            <a:xfrm rot="1345823">
              <a:off x="328747" y="328747"/>
              <a:ext cx="2149345" cy="2149345"/>
              <a:chOff x="0" y="0"/>
              <a:chExt cx="812800" cy="812800"/>
            </a:xfrm>
          </p:grpSpPr>
          <p:sp>
            <p:nvSpPr>
              <p:cNvPr name="Freeform 4" id="4"/>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E47E7D"/>
              </a:solidFill>
            </p:spPr>
          </p:sp>
          <p:sp>
            <p:nvSpPr>
              <p:cNvPr name="TextBox 5" id="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1262288">
              <a:off x="1783269" y="1392872"/>
              <a:ext cx="1174234" cy="1174234"/>
              <a:chOff x="0" y="0"/>
              <a:chExt cx="812800" cy="812800"/>
            </a:xfrm>
          </p:grpSpPr>
          <p:sp>
            <p:nvSpPr>
              <p:cNvPr name="Freeform 7" id="7"/>
              <p:cNvSpPr/>
              <p:nvPr/>
            </p:nvSpPr>
            <p:spPr>
              <a:xfrm flipH="false" flipV="false" rot="0">
                <a:off x="28429" y="28429"/>
                <a:ext cx="755942" cy="755942"/>
              </a:xfrm>
              <a:custGeom>
                <a:avLst/>
                <a:gdLst/>
                <a:ahLst/>
                <a:cxnLst/>
                <a:rect r="r" b="b" t="t" l="l"/>
                <a:pathLst>
                  <a:path h="755942" w="755942">
                    <a:moveTo>
                      <a:pt x="426502" y="20102"/>
                    </a:moveTo>
                    <a:lnTo>
                      <a:pt x="735840" y="329440"/>
                    </a:lnTo>
                    <a:cubicBezTo>
                      <a:pt x="762643" y="356243"/>
                      <a:pt x="762643" y="399699"/>
                      <a:pt x="735840" y="426502"/>
                    </a:cubicBezTo>
                    <a:lnTo>
                      <a:pt x="426502" y="735840"/>
                    </a:lnTo>
                    <a:cubicBezTo>
                      <a:pt x="399699" y="762643"/>
                      <a:pt x="356243" y="762643"/>
                      <a:pt x="329440" y="735840"/>
                    </a:cubicBezTo>
                    <a:lnTo>
                      <a:pt x="20102" y="426502"/>
                    </a:lnTo>
                    <a:cubicBezTo>
                      <a:pt x="-6701" y="399699"/>
                      <a:pt x="-6701" y="356243"/>
                      <a:pt x="20102" y="329440"/>
                    </a:cubicBezTo>
                    <a:lnTo>
                      <a:pt x="329440" y="20102"/>
                    </a:lnTo>
                    <a:cubicBezTo>
                      <a:pt x="356243" y="-6701"/>
                      <a:pt x="399699" y="-6701"/>
                      <a:pt x="426502" y="20102"/>
                    </a:cubicBezTo>
                    <a:close/>
                  </a:path>
                </a:pathLst>
              </a:custGeom>
              <a:solidFill>
                <a:srgbClr val="C228B7"/>
              </a:solidFill>
            </p:spPr>
          </p:sp>
          <p:sp>
            <p:nvSpPr>
              <p:cNvPr name="TextBox 8" id="8"/>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sp>
        <p:nvSpPr>
          <p:cNvPr name="TextBox 9" id="9"/>
          <p:cNvSpPr txBox="true"/>
          <p:nvPr/>
        </p:nvSpPr>
        <p:spPr>
          <a:xfrm rot="0">
            <a:off x="2676589" y="780390"/>
            <a:ext cx="9566076" cy="836405"/>
          </a:xfrm>
          <a:prstGeom prst="rect">
            <a:avLst/>
          </a:prstGeom>
        </p:spPr>
        <p:txBody>
          <a:bodyPr anchor="t" rtlCol="false" tIns="0" lIns="0" bIns="0" rIns="0">
            <a:spAutoFit/>
          </a:bodyPr>
          <a:lstStyle/>
          <a:p>
            <a:pPr algn="just">
              <a:lnSpc>
                <a:spcPts val="6643"/>
              </a:lnSpc>
            </a:pPr>
            <a:r>
              <a:rPr lang="en-US" b="true" sz="4399">
                <a:solidFill>
                  <a:srgbClr val="C228B7"/>
                </a:solidFill>
                <a:latin typeface="Poppins Bold"/>
                <a:ea typeface="Poppins Bold"/>
                <a:cs typeface="Poppins Bold"/>
                <a:sym typeface="Poppins Bold"/>
              </a:rPr>
              <a:t>spell for reclaiming the moment</a:t>
            </a:r>
          </a:p>
        </p:txBody>
      </p:sp>
      <p:sp>
        <p:nvSpPr>
          <p:cNvPr name="TextBox 10" id="10"/>
          <p:cNvSpPr txBox="true"/>
          <p:nvPr/>
        </p:nvSpPr>
        <p:spPr>
          <a:xfrm rot="0">
            <a:off x="11750503" y="9326394"/>
            <a:ext cx="6013448" cy="537427"/>
          </a:xfrm>
          <a:prstGeom prst="rect">
            <a:avLst/>
          </a:prstGeom>
        </p:spPr>
        <p:txBody>
          <a:bodyPr anchor="t" rtlCol="false" tIns="0" lIns="0" bIns="0" rIns="0">
            <a:spAutoFit/>
          </a:bodyPr>
          <a:lstStyle/>
          <a:p>
            <a:pPr algn="r">
              <a:lnSpc>
                <a:spcPts val="4227"/>
              </a:lnSpc>
            </a:pPr>
            <a:r>
              <a:rPr lang="en-US" sz="2799" i="true">
                <a:solidFill>
                  <a:srgbClr val="000000"/>
                </a:solidFill>
                <a:latin typeface="Poppins Italics"/>
                <a:ea typeface="Poppins Italics"/>
                <a:cs typeface="Poppins Italics"/>
                <a:sym typeface="Poppins Italics"/>
              </a:rPr>
              <a:t>Unit 6: Committing to Yourself</a:t>
            </a:r>
          </a:p>
        </p:txBody>
      </p:sp>
      <p:grpSp>
        <p:nvGrpSpPr>
          <p:cNvPr name="Group 11" id="11"/>
          <p:cNvGrpSpPr/>
          <p:nvPr/>
        </p:nvGrpSpPr>
        <p:grpSpPr>
          <a:xfrm rot="0">
            <a:off x="13315092" y="681748"/>
            <a:ext cx="4448859" cy="1050166"/>
            <a:chOff x="0" y="0"/>
            <a:chExt cx="5931812" cy="1400221"/>
          </a:xfrm>
        </p:grpSpPr>
        <p:sp>
          <p:nvSpPr>
            <p:cNvPr name="Freeform 12" id="12"/>
            <p:cNvSpPr/>
            <p:nvPr/>
          </p:nvSpPr>
          <p:spPr>
            <a:xfrm flipH="false" flipV="false" rot="0">
              <a:off x="3453545" y="0"/>
              <a:ext cx="2478267" cy="1400221"/>
            </a:xfrm>
            <a:custGeom>
              <a:avLst/>
              <a:gdLst/>
              <a:ahLst/>
              <a:cxnLst/>
              <a:rect r="r" b="b" t="t" l="l"/>
              <a:pathLst>
                <a:path h="1400221" w="2478267">
                  <a:moveTo>
                    <a:pt x="0" y="0"/>
                  </a:moveTo>
                  <a:lnTo>
                    <a:pt x="2478267" y="0"/>
                  </a:lnTo>
                  <a:lnTo>
                    <a:pt x="2478267" y="1400221"/>
                  </a:lnTo>
                  <a:lnTo>
                    <a:pt x="0" y="14002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211196"/>
              <a:ext cx="4966923" cy="962798"/>
            </a:xfrm>
            <a:prstGeom prst="rect">
              <a:avLst/>
            </a:prstGeom>
          </p:spPr>
          <p:txBody>
            <a:bodyPr anchor="t" rtlCol="false" tIns="0" lIns="0" bIns="0" rIns="0">
              <a:spAutoFit/>
            </a:bodyPr>
            <a:lstStyle/>
            <a:p>
              <a:pPr algn="ctr">
                <a:lnSpc>
                  <a:spcPts val="5638"/>
                </a:lnSpc>
              </a:pPr>
              <a:r>
                <a:rPr lang="en-US" sz="4698">
                  <a:solidFill>
                    <a:srgbClr val="000000"/>
                  </a:solidFill>
                  <a:latin typeface="Holiday"/>
                  <a:ea typeface="Holiday"/>
                  <a:cs typeface="Holiday"/>
                  <a:sym typeface="Holiday"/>
                </a:rPr>
                <a:t>Journaling</a:t>
              </a:r>
              <a:r>
                <a:rPr lang="en-US" sz="4698">
                  <a:solidFill>
                    <a:srgbClr val="000000"/>
                  </a:solidFill>
                  <a:latin typeface="Holiday"/>
                  <a:ea typeface="Holiday"/>
                  <a:cs typeface="Holiday"/>
                  <a:sym typeface="Holiday"/>
                </a:rPr>
                <a:t> Prompt</a:t>
              </a:r>
            </a:p>
          </p:txBody>
        </p:sp>
      </p:grpSp>
      <p:sp>
        <p:nvSpPr>
          <p:cNvPr name="TextBox 14" id="14"/>
          <p:cNvSpPr txBox="true"/>
          <p:nvPr/>
        </p:nvSpPr>
        <p:spPr>
          <a:xfrm rot="0">
            <a:off x="2317498" y="2430410"/>
            <a:ext cx="14313954" cy="6245113"/>
          </a:xfrm>
          <a:prstGeom prst="rect">
            <a:avLst/>
          </a:prstGeom>
        </p:spPr>
        <p:txBody>
          <a:bodyPr anchor="t" rtlCol="false" tIns="0" lIns="0" bIns="0" rIns="0">
            <a:spAutoFit/>
          </a:bodyPr>
          <a:lstStyle/>
          <a:p>
            <a:pPr algn="l">
              <a:lnSpc>
                <a:spcPts val="4900"/>
              </a:lnSpc>
            </a:pPr>
            <a:r>
              <a:rPr lang="en-US" sz="3500">
                <a:solidFill>
                  <a:srgbClr val="000000"/>
                </a:solidFill>
                <a:latin typeface="Canva Sans 2"/>
                <a:ea typeface="Canva Sans 2"/>
                <a:cs typeface="Canva Sans 2"/>
                <a:sym typeface="Canva Sans 2"/>
              </a:rPr>
              <a:t>For this prompt, take some time to journal and reflect on the following questions:</a:t>
            </a:r>
          </a:p>
          <a:p>
            <a:pPr algn="l">
              <a:lnSpc>
                <a:spcPts val="3499"/>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do you know when you are aligned with the prayers of your ancestors?</a:t>
            </a:r>
          </a:p>
          <a:p>
            <a:pPr algn="l">
              <a:lnSpc>
                <a:spcPts val="3500"/>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How can you tap into your sacred connection to your ancestors, the divine self, the source, or a higher power? </a:t>
            </a:r>
          </a:p>
          <a:p>
            <a:pPr algn="l">
              <a:lnSpc>
                <a:spcPts val="3500"/>
              </a:lnSpc>
            </a:pPr>
          </a:p>
          <a:p>
            <a:pPr algn="l" marL="755655" indent="-377828" lvl="1">
              <a:lnSpc>
                <a:spcPts val="4900"/>
              </a:lnSpc>
              <a:buFont typeface="Arial"/>
              <a:buChar char="•"/>
            </a:pPr>
            <a:r>
              <a:rPr lang="en-US" sz="3500">
                <a:solidFill>
                  <a:srgbClr val="000000"/>
                </a:solidFill>
                <a:latin typeface="Canva Sans 2"/>
                <a:ea typeface="Canva Sans 2"/>
                <a:cs typeface="Canva Sans 2"/>
                <a:sym typeface="Canva Sans 2"/>
              </a:rPr>
              <a:t>When a sacred connection is guiding your path, what becomes possible?</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6592"/>
            <a:ext cx="18288000" cy="10949940"/>
          </a:xfrm>
          <a:custGeom>
            <a:avLst/>
            <a:gdLst/>
            <a:ahLst/>
            <a:cxnLst/>
            <a:rect r="r" b="b" t="t" l="l"/>
            <a:pathLst>
              <a:path h="10949940" w="18288000">
                <a:moveTo>
                  <a:pt x="0" y="0"/>
                </a:moveTo>
                <a:lnTo>
                  <a:pt x="18288000" y="0"/>
                </a:lnTo>
                <a:lnTo>
                  <a:pt x="18288000" y="10949940"/>
                </a:lnTo>
                <a:lnTo>
                  <a:pt x="0" y="10949940"/>
                </a:lnTo>
                <a:lnTo>
                  <a:pt x="0" y="0"/>
                </a:lnTo>
                <a:close/>
              </a:path>
            </a:pathLst>
          </a:custGeom>
          <a:blipFill>
            <a:blip r:embed="rId3"/>
            <a:stretch>
              <a:fillRect l="0" t="0" r="0" b="0"/>
            </a:stretch>
          </a:blipFill>
        </p:spPr>
      </p:sp>
      <p:grpSp>
        <p:nvGrpSpPr>
          <p:cNvPr name="Group 3" id="3"/>
          <p:cNvGrpSpPr/>
          <p:nvPr/>
        </p:nvGrpSpPr>
        <p:grpSpPr>
          <a:xfrm rot="0">
            <a:off x="2127093" y="7725334"/>
            <a:ext cx="14012422" cy="1532966"/>
            <a:chOff x="0" y="0"/>
            <a:chExt cx="3690515" cy="403744"/>
          </a:xfrm>
        </p:grpSpPr>
        <p:sp>
          <p:nvSpPr>
            <p:cNvPr name="Freeform 4" id="4"/>
            <p:cNvSpPr/>
            <p:nvPr/>
          </p:nvSpPr>
          <p:spPr>
            <a:xfrm flipH="false" flipV="false" rot="0">
              <a:off x="0" y="0"/>
              <a:ext cx="3690515" cy="403744"/>
            </a:xfrm>
            <a:custGeom>
              <a:avLst/>
              <a:gdLst/>
              <a:ahLst/>
              <a:cxnLst/>
              <a:rect r="r" b="b" t="t" l="l"/>
              <a:pathLst>
                <a:path h="403744" w="3690515">
                  <a:moveTo>
                    <a:pt x="0" y="0"/>
                  </a:moveTo>
                  <a:lnTo>
                    <a:pt x="3690515" y="0"/>
                  </a:lnTo>
                  <a:lnTo>
                    <a:pt x="3690515" y="403744"/>
                  </a:lnTo>
                  <a:lnTo>
                    <a:pt x="0" y="403744"/>
                  </a:lnTo>
                  <a:close/>
                </a:path>
              </a:pathLst>
            </a:custGeom>
            <a:solidFill>
              <a:srgbClr val="171C17">
                <a:alpha val="64706"/>
              </a:srgbClr>
            </a:solidFill>
          </p:spPr>
        </p:sp>
        <p:sp>
          <p:nvSpPr>
            <p:cNvPr name="TextBox 5" id="5"/>
            <p:cNvSpPr txBox="true"/>
            <p:nvPr/>
          </p:nvSpPr>
          <p:spPr>
            <a:xfrm>
              <a:off x="0" y="-57150"/>
              <a:ext cx="3690515" cy="460894"/>
            </a:xfrm>
            <a:prstGeom prst="rect">
              <a:avLst/>
            </a:prstGeom>
          </p:spPr>
          <p:txBody>
            <a:bodyPr anchor="ctr" rtlCol="false" tIns="50800" lIns="50800" bIns="50800" rIns="50800"/>
            <a:lstStyle/>
            <a:p>
              <a:pPr algn="ctr">
                <a:lnSpc>
                  <a:spcPts val="3115"/>
                </a:lnSpc>
              </a:pPr>
            </a:p>
          </p:txBody>
        </p:sp>
      </p:grpSp>
      <p:sp>
        <p:nvSpPr>
          <p:cNvPr name="Freeform 6" id="6"/>
          <p:cNvSpPr/>
          <p:nvPr/>
        </p:nvSpPr>
        <p:spPr>
          <a:xfrm flipH="false" flipV="false" rot="0">
            <a:off x="1028700" y="8093008"/>
            <a:ext cx="983197" cy="797619"/>
          </a:xfrm>
          <a:custGeom>
            <a:avLst/>
            <a:gdLst/>
            <a:ahLst/>
            <a:cxnLst/>
            <a:rect r="r" b="b" t="t" l="l"/>
            <a:pathLst>
              <a:path h="797619" w="983197">
                <a:moveTo>
                  <a:pt x="0" y="0"/>
                </a:moveTo>
                <a:lnTo>
                  <a:pt x="983197" y="0"/>
                </a:lnTo>
                <a:lnTo>
                  <a:pt x="983197" y="797618"/>
                </a:lnTo>
                <a:lnTo>
                  <a:pt x="0" y="7976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16253816" y="8093008"/>
            <a:ext cx="983197" cy="797619"/>
          </a:xfrm>
          <a:custGeom>
            <a:avLst/>
            <a:gdLst/>
            <a:ahLst/>
            <a:cxnLst/>
            <a:rect r="r" b="b" t="t" l="l"/>
            <a:pathLst>
              <a:path h="797619" w="983197">
                <a:moveTo>
                  <a:pt x="983197" y="0"/>
                </a:moveTo>
                <a:lnTo>
                  <a:pt x="0" y="0"/>
                </a:lnTo>
                <a:lnTo>
                  <a:pt x="0" y="797618"/>
                </a:lnTo>
                <a:lnTo>
                  <a:pt x="983197" y="797618"/>
                </a:lnTo>
                <a:lnTo>
                  <a:pt x="98319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509104" y="8104495"/>
            <a:ext cx="13412940" cy="705448"/>
          </a:xfrm>
          <a:prstGeom prst="rect">
            <a:avLst/>
          </a:prstGeom>
        </p:spPr>
        <p:txBody>
          <a:bodyPr anchor="t" rtlCol="false" tIns="0" lIns="0" bIns="0" rIns="0">
            <a:spAutoFit/>
          </a:bodyPr>
          <a:lstStyle/>
          <a:p>
            <a:pPr algn="l">
              <a:lnSpc>
                <a:spcPts val="5739"/>
              </a:lnSpc>
            </a:pPr>
            <a:r>
              <a:rPr lang="en-US" b="true" sz="4099" i="true">
                <a:solidFill>
                  <a:srgbClr val="FFFFFF"/>
                </a:solidFill>
                <a:latin typeface="Kollektif Bold Italics"/>
                <a:ea typeface="Kollektif Bold Italics"/>
                <a:cs typeface="Kollektif Bold Italics"/>
                <a:sym typeface="Kollektif Bold Italics"/>
              </a:rPr>
              <a:t>You cannot take anyone anywhere you have not been</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574473"/>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 id="5"/>
          <p:cNvSpPr txBox="true"/>
          <p:nvPr/>
        </p:nvSpPr>
        <p:spPr>
          <a:xfrm rot="0">
            <a:off x="1658853" y="1835920"/>
            <a:ext cx="15353426" cy="6074158"/>
          </a:xfrm>
          <a:prstGeom prst="rect">
            <a:avLst/>
          </a:prstGeom>
        </p:spPr>
        <p:txBody>
          <a:bodyPr anchor="t" rtlCol="false" tIns="0" lIns="0" bIns="0" rIns="0">
            <a:spAutoFit/>
          </a:bodyPr>
          <a:lstStyle/>
          <a:p>
            <a:pPr algn="ctr">
              <a:lnSpc>
                <a:spcPts val="6051"/>
              </a:lnSpc>
            </a:pPr>
            <a:r>
              <a:rPr lang="en-US" sz="3399" i="true">
                <a:solidFill>
                  <a:srgbClr val="000000"/>
                </a:solidFill>
                <a:latin typeface="Poppins Italics"/>
                <a:ea typeface="Poppins Italics"/>
                <a:cs typeface="Poppins Italics"/>
                <a:sym typeface="Poppins Italics"/>
              </a:rPr>
              <a:t>“as you are.’ says the universe. ‘after…’ you answer. ‘as you are.’ says the universe. ‘before…’ you answer. ‘as you are.’ says the universe. ‘when…’ you answer. ‘as you are.’ says the universe. ‘how…’ you answer. ‘as you are.’ says the universe. ‘why…’ you answer. ‘because you are happening now. right now. right at this moment and your happening is beautiful. the thing that both keeps me alive and brings me to my knees. you don’t even know how breathtaking you are. as you are.’ says the universe through tears. </a:t>
            </a:r>
          </a:p>
        </p:txBody>
      </p:sp>
      <p:sp>
        <p:nvSpPr>
          <p:cNvPr name="TextBox 6" id="6"/>
          <p:cNvSpPr txBox="true"/>
          <p:nvPr/>
        </p:nvSpPr>
        <p:spPr>
          <a:xfrm rot="0">
            <a:off x="10346978" y="8125710"/>
            <a:ext cx="7124928" cy="622518"/>
          </a:xfrm>
          <a:prstGeom prst="rect">
            <a:avLst/>
          </a:prstGeom>
        </p:spPr>
        <p:txBody>
          <a:bodyPr anchor="t" rtlCol="false" tIns="0" lIns="0" bIns="0" rIns="0">
            <a:spAutoFit/>
          </a:bodyPr>
          <a:lstStyle/>
          <a:p>
            <a:pPr algn="r">
              <a:lnSpc>
                <a:spcPts val="4982"/>
              </a:lnSpc>
            </a:pPr>
            <a:r>
              <a:rPr lang="en-US" b="true" sz="3299">
                <a:solidFill>
                  <a:srgbClr val="C228B7"/>
                </a:solidFill>
                <a:latin typeface="Poppins Bold"/>
                <a:ea typeface="Poppins Bold"/>
                <a:cs typeface="Poppins Bold"/>
                <a:sym typeface="Poppins Bold"/>
              </a:rPr>
              <a:t>― </a:t>
            </a:r>
            <a:r>
              <a:rPr lang="en-US" b="true" sz="3299">
                <a:solidFill>
                  <a:srgbClr val="C228B7"/>
                </a:solidFill>
                <a:latin typeface="Poppins Bold"/>
                <a:ea typeface="Poppins Bold"/>
                <a:cs typeface="Poppins Bold"/>
                <a:sym typeface="Poppins Bold"/>
                <a:hlinkClick r:id="rId9" tooltip="https://www.goodreads.com/quotes/7403876-as-you-are-says-the-universe-after-you-answer-as"/>
              </a:rPr>
              <a:t>Nayyirah Waheed, nejma</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33175" y="-1069760"/>
            <a:ext cx="5671656" cy="5671656"/>
            <a:chOff x="0" y="0"/>
            <a:chExt cx="812800" cy="812800"/>
          </a:xfrm>
        </p:grpSpPr>
        <p:sp>
          <p:nvSpPr>
            <p:cNvPr name="Freeform 3" id="3"/>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7469475" y="7271913"/>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692151" y="336442"/>
            <a:ext cx="7172033" cy="1752648"/>
            <a:chOff x="0" y="0"/>
            <a:chExt cx="9562710" cy="2336864"/>
          </a:xfrm>
        </p:grpSpPr>
        <p:sp>
          <p:nvSpPr>
            <p:cNvPr name="Freeform 9" id="9"/>
            <p:cNvSpPr/>
            <p:nvPr/>
          </p:nvSpPr>
          <p:spPr>
            <a:xfrm flipH="false" flipV="false" rot="0">
              <a:off x="5426668" y="0"/>
              <a:ext cx="4136043" cy="2336864"/>
            </a:xfrm>
            <a:custGeom>
              <a:avLst/>
              <a:gdLst/>
              <a:ahLst/>
              <a:cxnLst/>
              <a:rect r="r" b="b" t="t" l="l"/>
              <a:pathLst>
                <a:path h="2336864" w="4136043">
                  <a:moveTo>
                    <a:pt x="0" y="0"/>
                  </a:moveTo>
                  <a:lnTo>
                    <a:pt x="4136042" y="0"/>
                  </a:lnTo>
                  <a:lnTo>
                    <a:pt x="4136042" y="2336864"/>
                  </a:lnTo>
                  <a:lnTo>
                    <a:pt x="0" y="23368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0" y="498482"/>
              <a:ext cx="8688743" cy="1330375"/>
            </a:xfrm>
            <a:prstGeom prst="rect">
              <a:avLst/>
            </a:prstGeom>
          </p:spPr>
          <p:txBody>
            <a:bodyPr anchor="t" rtlCol="false" tIns="0" lIns="0" bIns="0" rIns="0">
              <a:spAutoFit/>
            </a:bodyPr>
            <a:lstStyle/>
            <a:p>
              <a:pPr algn="ctr">
                <a:lnSpc>
                  <a:spcPts val="7800"/>
                </a:lnSpc>
              </a:pPr>
              <a:r>
                <a:rPr lang="en-US" sz="6500">
                  <a:solidFill>
                    <a:srgbClr val="000000"/>
                  </a:solidFill>
                  <a:latin typeface="Holiday"/>
                  <a:ea typeface="Holiday"/>
                  <a:cs typeface="Holiday"/>
                  <a:sym typeface="Holiday"/>
                </a:rPr>
                <a:t>Journaling</a:t>
              </a:r>
              <a:r>
                <a:rPr lang="en-US" sz="6500">
                  <a:solidFill>
                    <a:srgbClr val="000000"/>
                  </a:solidFill>
                  <a:latin typeface="Holiday"/>
                  <a:ea typeface="Holiday"/>
                  <a:cs typeface="Holiday"/>
                  <a:sym typeface="Holiday"/>
                </a:rPr>
                <a:t> Prompt</a:t>
              </a:r>
            </a:p>
          </p:txBody>
        </p:sp>
      </p:grpSp>
      <p:sp>
        <p:nvSpPr>
          <p:cNvPr name="Freeform 11" id="11"/>
          <p:cNvSpPr/>
          <p:nvPr/>
        </p:nvSpPr>
        <p:spPr>
          <a:xfrm flipH="false" flipV="false" rot="0">
            <a:off x="13164167" y="4032412"/>
            <a:ext cx="3606513" cy="3475777"/>
          </a:xfrm>
          <a:custGeom>
            <a:avLst/>
            <a:gdLst/>
            <a:ahLst/>
            <a:cxnLst/>
            <a:rect r="r" b="b" t="t" l="l"/>
            <a:pathLst>
              <a:path h="3475777" w="3606513">
                <a:moveTo>
                  <a:pt x="0" y="0"/>
                </a:moveTo>
                <a:lnTo>
                  <a:pt x="3606512" y="0"/>
                </a:lnTo>
                <a:lnTo>
                  <a:pt x="3606512" y="3475777"/>
                </a:lnTo>
                <a:lnTo>
                  <a:pt x="0" y="3475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872055" y="1050841"/>
            <a:ext cx="8702627" cy="1051134"/>
          </a:xfrm>
          <a:prstGeom prst="rect">
            <a:avLst/>
          </a:prstGeom>
        </p:spPr>
        <p:txBody>
          <a:bodyPr anchor="t" rtlCol="false" tIns="0" lIns="0" bIns="0" rIns="0">
            <a:spAutoFit/>
          </a:bodyPr>
          <a:lstStyle/>
          <a:p>
            <a:pPr algn="l">
              <a:lnSpc>
                <a:spcPts val="8195"/>
              </a:lnSpc>
              <a:spcBef>
                <a:spcPct val="0"/>
              </a:spcBef>
            </a:pPr>
            <a:r>
              <a:rPr lang="en-US" b="true" sz="5853" i="true">
                <a:solidFill>
                  <a:srgbClr val="C229B7"/>
                </a:solidFill>
                <a:latin typeface="Poppins Bold Italics"/>
                <a:ea typeface="Poppins Bold Italics"/>
                <a:cs typeface="Poppins Bold Italics"/>
                <a:sym typeface="Poppins Bold Italics"/>
              </a:rPr>
              <a:t>As You Are</a:t>
            </a:r>
          </a:p>
        </p:txBody>
      </p:sp>
      <p:sp>
        <p:nvSpPr>
          <p:cNvPr name="TextBox 13" id="13"/>
          <p:cNvSpPr txBox="true"/>
          <p:nvPr/>
        </p:nvSpPr>
        <p:spPr>
          <a:xfrm rot="0">
            <a:off x="872055" y="2319707"/>
            <a:ext cx="12985938" cy="2282189"/>
          </a:xfrm>
          <a:prstGeom prst="rect">
            <a:avLst/>
          </a:prstGeom>
        </p:spPr>
        <p:txBody>
          <a:bodyPr anchor="t" rtlCol="false" tIns="0" lIns="0" bIns="0" rIns="0">
            <a:spAutoFit/>
          </a:bodyPr>
          <a:lstStyle/>
          <a:p>
            <a:pPr algn="l">
              <a:lnSpc>
                <a:spcPts val="4530"/>
              </a:lnSpc>
            </a:pPr>
            <a:r>
              <a:rPr lang="en-US" sz="3000">
                <a:solidFill>
                  <a:srgbClr val="000000"/>
                </a:solidFill>
                <a:latin typeface="Poppins"/>
                <a:ea typeface="Poppins"/>
                <a:cs typeface="Poppins"/>
                <a:sym typeface="Poppins"/>
              </a:rPr>
              <a:t>Imagine the universe responding to you with love, with the grounding t</a:t>
            </a:r>
            <a:r>
              <a:rPr lang="en-US" sz="3000">
                <a:solidFill>
                  <a:srgbClr val="000000"/>
                </a:solidFill>
                <a:latin typeface="Poppins"/>
                <a:ea typeface="Poppins"/>
                <a:cs typeface="Poppins"/>
                <a:sym typeface="Poppins"/>
              </a:rPr>
              <a:t>hat you are breathtaking, beautiful, and powerful just as you are. </a:t>
            </a:r>
            <a:r>
              <a:rPr lang="en-US" b="true" sz="3000">
                <a:solidFill>
                  <a:srgbClr val="000000"/>
                </a:solidFill>
                <a:latin typeface="Poppins Bold"/>
                <a:ea typeface="Poppins Bold"/>
                <a:cs typeface="Poppins Bold"/>
                <a:sym typeface="Poppins Bold"/>
              </a:rPr>
              <a:t>What questions do you continually ask the universe? </a:t>
            </a:r>
            <a:r>
              <a:rPr lang="en-US" sz="3000">
                <a:solidFill>
                  <a:srgbClr val="000000"/>
                </a:solidFill>
                <a:latin typeface="Poppins"/>
                <a:ea typeface="Poppins"/>
                <a:cs typeface="Poppins"/>
                <a:sym typeface="Poppins"/>
              </a:rPr>
              <a:t>Journal to any of the following questions that resonate with you: </a:t>
            </a:r>
          </a:p>
        </p:txBody>
      </p:sp>
      <p:sp>
        <p:nvSpPr>
          <p:cNvPr name="TextBox 14" id="14"/>
          <p:cNvSpPr txBox="true"/>
          <p:nvPr/>
        </p:nvSpPr>
        <p:spPr>
          <a:xfrm rot="0">
            <a:off x="738481" y="5019675"/>
            <a:ext cx="12072616" cy="3046026"/>
          </a:xfrm>
          <a:prstGeom prst="rect">
            <a:avLst/>
          </a:prstGeom>
        </p:spPr>
        <p:txBody>
          <a:bodyPr anchor="t" rtlCol="false" tIns="0" lIns="0" bIns="0" rIns="0">
            <a:spAutoFit/>
          </a:bodyPr>
          <a:lstStyle/>
          <a:p>
            <a:pPr algn="l" marL="690887" indent="-345444" lvl="1">
              <a:lnSpc>
                <a:spcPts val="4832"/>
              </a:lnSpc>
              <a:buFont typeface="Arial"/>
              <a:buChar char="•"/>
            </a:pPr>
            <a:r>
              <a:rPr lang="en-US" sz="3200">
                <a:solidFill>
                  <a:srgbClr val="000000"/>
                </a:solidFill>
                <a:latin typeface="Poppins"/>
                <a:ea typeface="Poppins"/>
                <a:cs typeface="Poppins"/>
                <a:sym typeface="Poppins"/>
              </a:rPr>
              <a:t>What do you need to be “as you are?” </a:t>
            </a:r>
          </a:p>
          <a:p>
            <a:pPr algn="l" marL="690887" indent="-345444" lvl="1">
              <a:lnSpc>
                <a:spcPts val="4832"/>
              </a:lnSpc>
              <a:buFont typeface="Arial"/>
              <a:buChar char="•"/>
            </a:pPr>
            <a:r>
              <a:rPr lang="en-US" sz="3200">
                <a:solidFill>
                  <a:srgbClr val="000000"/>
                </a:solidFill>
                <a:latin typeface="Poppins"/>
                <a:ea typeface="Poppins"/>
                <a:cs typeface="Poppins"/>
                <a:sym typeface="Poppins"/>
              </a:rPr>
              <a:t>Who are you “as you are?” </a:t>
            </a:r>
          </a:p>
          <a:p>
            <a:pPr algn="l" marL="690887" indent="-345444" lvl="1">
              <a:lnSpc>
                <a:spcPts val="4832"/>
              </a:lnSpc>
              <a:buFont typeface="Arial"/>
              <a:buChar char="•"/>
            </a:pPr>
            <a:r>
              <a:rPr lang="en-US" sz="3200">
                <a:solidFill>
                  <a:srgbClr val="000000"/>
                </a:solidFill>
                <a:latin typeface="Poppins"/>
                <a:ea typeface="Poppins"/>
                <a:cs typeface="Poppins"/>
                <a:sym typeface="Poppins"/>
              </a:rPr>
              <a:t>What do others not see in you that you want seen? </a:t>
            </a:r>
          </a:p>
          <a:p>
            <a:pPr algn="l" marL="690887" indent="-345444" lvl="1">
              <a:lnSpc>
                <a:spcPts val="4832"/>
              </a:lnSpc>
              <a:buFont typeface="Arial"/>
              <a:buChar char="•"/>
            </a:pPr>
            <a:r>
              <a:rPr lang="en-US" sz="3200">
                <a:solidFill>
                  <a:srgbClr val="000000"/>
                </a:solidFill>
                <a:latin typeface="Poppins"/>
                <a:ea typeface="Poppins"/>
                <a:cs typeface="Poppins"/>
                <a:sym typeface="Poppins"/>
              </a:rPr>
              <a:t>What old ideas of yourself are you ready to release? </a:t>
            </a:r>
          </a:p>
          <a:p>
            <a:pPr algn="l" marL="690887" indent="-345444" lvl="1">
              <a:lnSpc>
                <a:spcPts val="4832"/>
              </a:lnSpc>
              <a:buFont typeface="Arial"/>
              <a:buChar char="•"/>
            </a:pPr>
            <a:r>
              <a:rPr lang="en-US" sz="3200">
                <a:solidFill>
                  <a:srgbClr val="000000"/>
                </a:solidFill>
                <a:latin typeface="Poppins"/>
                <a:ea typeface="Poppins"/>
                <a:cs typeface="Poppins"/>
                <a:sym typeface="Poppins"/>
              </a:rPr>
              <a:t>What parts of you do you want to bring into this space?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258300"/>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3522829" y="402259"/>
            <a:ext cx="9323320" cy="9516163"/>
          </a:xfrm>
          <a:custGeom>
            <a:avLst/>
            <a:gdLst/>
            <a:ahLst/>
            <a:cxnLst/>
            <a:rect r="r" b="b" t="t" l="l"/>
            <a:pathLst>
              <a:path h="9516163" w="9323320">
                <a:moveTo>
                  <a:pt x="0" y="0"/>
                </a:moveTo>
                <a:lnTo>
                  <a:pt x="9323319" y="0"/>
                </a:lnTo>
                <a:lnTo>
                  <a:pt x="9323319" y="9516163"/>
                </a:lnTo>
                <a:lnTo>
                  <a:pt x="0" y="9516163"/>
                </a:lnTo>
                <a:lnTo>
                  <a:pt x="0" y="0"/>
                </a:lnTo>
                <a:close/>
              </a:path>
            </a:pathLst>
          </a:custGeom>
          <a:blipFill>
            <a:blip r:embed="rId9"/>
            <a:stretch>
              <a:fillRect l="-4460" t="-21272" r="-3286" b="-5404"/>
            </a:stretch>
          </a:blipFill>
        </p:spPr>
      </p:sp>
      <p:sp>
        <p:nvSpPr>
          <p:cNvPr name="TextBox 6" id="6"/>
          <p:cNvSpPr txBox="true"/>
          <p:nvPr/>
        </p:nvSpPr>
        <p:spPr>
          <a:xfrm rot="0">
            <a:off x="10906487" y="9592558"/>
            <a:ext cx="7124928" cy="537427"/>
          </a:xfrm>
          <a:prstGeom prst="rect">
            <a:avLst/>
          </a:prstGeom>
        </p:spPr>
        <p:txBody>
          <a:bodyPr anchor="t" rtlCol="false" tIns="0" lIns="0" bIns="0" rIns="0">
            <a:spAutoFit/>
          </a:bodyPr>
          <a:lstStyle/>
          <a:p>
            <a:pPr algn="r">
              <a:lnSpc>
                <a:spcPts val="4227"/>
              </a:lnSpc>
            </a:pPr>
            <a:r>
              <a:rPr lang="en-US" sz="2799" i="true">
                <a:solidFill>
                  <a:srgbClr val="000000"/>
                </a:solidFill>
                <a:latin typeface="Poppins Italics"/>
                <a:ea typeface="Poppins Italics"/>
                <a:cs typeface="Poppins Italics"/>
                <a:sym typeface="Poppins Italics"/>
              </a:rPr>
              <a:t>Unit 1: Getting Grounded</a:t>
            </a:r>
          </a:p>
        </p:txBody>
      </p:sp>
      <p:sp>
        <p:nvSpPr>
          <p:cNvPr name="Freeform 7" id="7"/>
          <p:cNvSpPr/>
          <p:nvPr/>
        </p:nvSpPr>
        <p:spPr>
          <a:xfrm flipH="false" flipV="false" rot="0">
            <a:off x="12030791" y="1268486"/>
            <a:ext cx="6000624" cy="1049020"/>
          </a:xfrm>
          <a:custGeom>
            <a:avLst/>
            <a:gdLst/>
            <a:ahLst/>
            <a:cxnLst/>
            <a:rect r="r" b="b" t="t" l="l"/>
            <a:pathLst>
              <a:path h="1049020" w="6000624">
                <a:moveTo>
                  <a:pt x="0" y="0"/>
                </a:moveTo>
                <a:lnTo>
                  <a:pt x="6000624" y="0"/>
                </a:lnTo>
                <a:lnTo>
                  <a:pt x="6000624" y="1049020"/>
                </a:lnTo>
                <a:lnTo>
                  <a:pt x="0" y="1049020"/>
                </a:lnTo>
                <a:lnTo>
                  <a:pt x="0" y="0"/>
                </a:lnTo>
                <a:close/>
              </a:path>
            </a:pathLst>
          </a:custGeom>
          <a:blipFill>
            <a:blip r:embed="rId9"/>
            <a:stretch>
              <a:fillRect l="-9762" t="-33558" r="-11325" b="-697616"/>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6188" y="336442"/>
            <a:ext cx="2252376" cy="2252376"/>
            <a:chOff x="0" y="0"/>
            <a:chExt cx="812800" cy="812800"/>
          </a:xfrm>
        </p:grpSpPr>
        <p:sp>
          <p:nvSpPr>
            <p:cNvPr name="Freeform 3" id="3"/>
            <p:cNvSpPr/>
            <p:nvPr/>
          </p:nvSpPr>
          <p:spPr>
            <a:xfrm flipH="false" flipV="false" rot="0">
              <a:off x="59797" y="59797"/>
              <a:ext cx="693205" cy="693205"/>
            </a:xfrm>
            <a:custGeom>
              <a:avLst/>
              <a:gdLst/>
              <a:ahLst/>
              <a:cxnLst/>
              <a:rect r="r" b="b" t="t" l="l"/>
              <a:pathLst>
                <a:path h="693205" w="693205">
                  <a:moveTo>
                    <a:pt x="448683" y="42283"/>
                  </a:moveTo>
                  <a:lnTo>
                    <a:pt x="650923" y="244523"/>
                  </a:lnTo>
                  <a:cubicBezTo>
                    <a:pt x="707300" y="300900"/>
                    <a:pt x="707300" y="392306"/>
                    <a:pt x="650923" y="448683"/>
                  </a:cubicBezTo>
                  <a:lnTo>
                    <a:pt x="448683" y="650923"/>
                  </a:lnTo>
                  <a:cubicBezTo>
                    <a:pt x="392306" y="707300"/>
                    <a:pt x="300900" y="707300"/>
                    <a:pt x="244523" y="650923"/>
                  </a:cubicBezTo>
                  <a:lnTo>
                    <a:pt x="42283" y="448683"/>
                  </a:lnTo>
                  <a:cubicBezTo>
                    <a:pt x="-14094" y="392306"/>
                    <a:pt x="-14094" y="300900"/>
                    <a:pt x="42283" y="244523"/>
                  </a:cubicBezTo>
                  <a:lnTo>
                    <a:pt x="244523" y="42283"/>
                  </a:lnTo>
                  <a:cubicBezTo>
                    <a:pt x="300900" y="-14094"/>
                    <a:pt x="392306" y="-14094"/>
                    <a:pt x="448683" y="42283"/>
                  </a:cubicBezTo>
                  <a:close/>
                </a:path>
              </a:pathLst>
            </a:custGeom>
            <a:solidFill>
              <a:srgbClr val="F97761"/>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7259300" y="9258300"/>
            <a:ext cx="673474" cy="673474"/>
            <a:chOff x="0" y="0"/>
            <a:chExt cx="812800" cy="812800"/>
          </a:xfrm>
        </p:grpSpPr>
        <p:sp>
          <p:nvSpPr>
            <p:cNvPr name="Freeform 6" id="6"/>
            <p:cNvSpPr/>
            <p:nvPr/>
          </p:nvSpPr>
          <p:spPr>
            <a:xfrm flipH="false" flipV="false" rot="0">
              <a:off x="61901" y="61901"/>
              <a:ext cx="688999" cy="688999"/>
            </a:xfrm>
            <a:custGeom>
              <a:avLst/>
              <a:gdLst/>
              <a:ahLst/>
              <a:cxnLst/>
              <a:rect r="r" b="b" t="t" l="l"/>
              <a:pathLst>
                <a:path h="688999" w="688999">
                  <a:moveTo>
                    <a:pt x="450170" y="43770"/>
                  </a:moveTo>
                  <a:lnTo>
                    <a:pt x="645228" y="238828"/>
                  </a:lnTo>
                  <a:cubicBezTo>
                    <a:pt x="703588" y="297188"/>
                    <a:pt x="703588" y="391810"/>
                    <a:pt x="645228" y="450170"/>
                  </a:cubicBezTo>
                  <a:lnTo>
                    <a:pt x="450170" y="645228"/>
                  </a:lnTo>
                  <a:cubicBezTo>
                    <a:pt x="391810" y="703588"/>
                    <a:pt x="297188" y="703588"/>
                    <a:pt x="238828" y="645228"/>
                  </a:cubicBezTo>
                  <a:lnTo>
                    <a:pt x="43770" y="450170"/>
                  </a:lnTo>
                  <a:cubicBezTo>
                    <a:pt x="-14590" y="391810"/>
                    <a:pt x="-14590" y="297188"/>
                    <a:pt x="43770" y="238828"/>
                  </a:cubicBezTo>
                  <a:lnTo>
                    <a:pt x="238828" y="43770"/>
                  </a:lnTo>
                  <a:cubicBezTo>
                    <a:pt x="297188" y="-14590"/>
                    <a:pt x="391810" y="-14590"/>
                    <a:pt x="450170" y="43770"/>
                  </a:cubicBezTo>
                  <a:close/>
                </a:path>
              </a:pathLst>
            </a:custGeom>
            <a:solidFill>
              <a:srgbClr val="F39847"/>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1259347" y="838200"/>
            <a:ext cx="13533647" cy="1177883"/>
          </a:xfrm>
          <a:prstGeom prst="rect">
            <a:avLst/>
          </a:prstGeom>
        </p:spPr>
        <p:txBody>
          <a:bodyPr anchor="t" rtlCol="false" tIns="0" lIns="0" bIns="0" rIns="0">
            <a:spAutoFit/>
          </a:bodyPr>
          <a:lstStyle/>
          <a:p>
            <a:pPr algn="l">
              <a:lnSpc>
                <a:spcPts val="9100"/>
              </a:lnSpc>
              <a:spcBef>
                <a:spcPct val="0"/>
              </a:spcBef>
            </a:pPr>
            <a:r>
              <a:rPr lang="en-US" b="true" sz="6500">
                <a:solidFill>
                  <a:srgbClr val="C229B7"/>
                </a:solidFill>
                <a:latin typeface="Poppins Bold"/>
                <a:ea typeface="Poppins Bold"/>
                <a:cs typeface="Poppins Bold"/>
                <a:sym typeface="Poppins Bold"/>
              </a:rPr>
              <a:t>Honoring Your Needs</a:t>
            </a:r>
          </a:p>
        </p:txBody>
      </p:sp>
      <p:sp>
        <p:nvSpPr>
          <p:cNvPr name="TextBox 9" id="9"/>
          <p:cNvSpPr txBox="true"/>
          <p:nvPr/>
        </p:nvSpPr>
        <p:spPr>
          <a:xfrm rot="0">
            <a:off x="1126188" y="2177500"/>
            <a:ext cx="15268194" cy="7254551"/>
          </a:xfrm>
          <a:prstGeom prst="rect">
            <a:avLst/>
          </a:prstGeom>
        </p:spPr>
        <p:txBody>
          <a:bodyPr anchor="t" rtlCol="false" tIns="0" lIns="0" bIns="0" rIns="0">
            <a:spAutoFit/>
          </a:bodyPr>
          <a:lstStyle/>
          <a:p>
            <a:pPr algn="l">
              <a:lnSpc>
                <a:spcPts val="6191"/>
              </a:lnSpc>
            </a:pPr>
            <a:r>
              <a:rPr lang="en-US" sz="4100">
                <a:solidFill>
                  <a:srgbClr val="000000"/>
                </a:solidFill>
                <a:latin typeface="Poppins"/>
                <a:ea typeface="Poppins"/>
                <a:cs typeface="Poppins"/>
                <a:sym typeface="Poppins"/>
              </a:rPr>
              <a:t>Reflect and journal to the following questions: </a:t>
            </a:r>
          </a:p>
          <a:p>
            <a:pPr algn="l">
              <a:lnSpc>
                <a:spcPts val="1811"/>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What was the need you named in the grounding exercise? Was this need a surprise to you? </a:t>
            </a:r>
          </a:p>
          <a:p>
            <a:pPr algn="l">
              <a:lnSpc>
                <a:spcPts val="1811"/>
              </a:lnSpc>
            </a:pPr>
          </a:p>
          <a:p>
            <a:pPr algn="l">
              <a:lnSpc>
                <a:spcPts val="1811"/>
              </a:lnSpc>
            </a:pPr>
          </a:p>
          <a:p>
            <a:pPr algn="l">
              <a:lnSpc>
                <a:spcPts val="302"/>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How will you address or honor the need you identified? </a:t>
            </a:r>
          </a:p>
          <a:p>
            <a:pPr algn="l">
              <a:lnSpc>
                <a:spcPts val="1811"/>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What advice or wisdom is your body offering around your named need? </a:t>
            </a:r>
          </a:p>
          <a:p>
            <a:pPr algn="l">
              <a:lnSpc>
                <a:spcPts val="1811"/>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How can you respond to your needs later today? this week? </a:t>
            </a:r>
          </a:p>
          <a:p>
            <a:pPr algn="l">
              <a:lnSpc>
                <a:spcPts val="1811"/>
              </a:lnSpc>
            </a:pPr>
          </a:p>
          <a:p>
            <a:pPr algn="l">
              <a:lnSpc>
                <a:spcPts val="1811"/>
              </a:lnSpc>
            </a:pPr>
          </a:p>
          <a:p>
            <a:pPr algn="l" marL="777245" indent="-388622" lvl="1">
              <a:lnSpc>
                <a:spcPts val="5436"/>
              </a:lnSpc>
              <a:buFont typeface="Arial"/>
              <a:buChar char="•"/>
            </a:pPr>
            <a:r>
              <a:rPr lang="en-US" sz="3600">
                <a:solidFill>
                  <a:srgbClr val="000000"/>
                </a:solidFill>
                <a:latin typeface="Poppins"/>
                <a:ea typeface="Poppins"/>
                <a:cs typeface="Poppins"/>
                <a:sym typeface="Poppins"/>
              </a:rPr>
              <a:t> Who or what can support you in meeting your need(s)?</a:t>
            </a:r>
          </a:p>
        </p:txBody>
      </p:sp>
      <p:grpSp>
        <p:nvGrpSpPr>
          <p:cNvPr name="Group 10" id="10"/>
          <p:cNvGrpSpPr/>
          <p:nvPr/>
        </p:nvGrpSpPr>
        <p:grpSpPr>
          <a:xfrm rot="0">
            <a:off x="13210366" y="336442"/>
            <a:ext cx="4704410" cy="1248749"/>
            <a:chOff x="0" y="0"/>
            <a:chExt cx="6272546" cy="1664999"/>
          </a:xfrm>
        </p:grpSpPr>
        <p:sp>
          <p:nvSpPr>
            <p:cNvPr name="Freeform 11" id="11"/>
            <p:cNvSpPr/>
            <p:nvPr/>
          </p:nvSpPr>
          <p:spPr>
            <a:xfrm flipH="false" flipV="false" rot="0">
              <a:off x="3325646" y="0"/>
              <a:ext cx="2946901" cy="1664999"/>
            </a:xfrm>
            <a:custGeom>
              <a:avLst/>
              <a:gdLst/>
              <a:ahLst/>
              <a:cxnLst/>
              <a:rect r="r" b="b" t="t" l="l"/>
              <a:pathLst>
                <a:path h="1664999" w="2946901">
                  <a:moveTo>
                    <a:pt x="0" y="0"/>
                  </a:moveTo>
                  <a:lnTo>
                    <a:pt x="2946900" y="0"/>
                  </a:lnTo>
                  <a:lnTo>
                    <a:pt x="2946900" y="1664999"/>
                  </a:lnTo>
                  <a:lnTo>
                    <a:pt x="0" y="16649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0" y="262458"/>
              <a:ext cx="5125199" cy="1133444"/>
            </a:xfrm>
            <a:prstGeom prst="rect">
              <a:avLst/>
            </a:prstGeom>
          </p:spPr>
          <p:txBody>
            <a:bodyPr anchor="t" rtlCol="false" tIns="0" lIns="0" bIns="0" rIns="0">
              <a:spAutoFit/>
            </a:bodyPr>
            <a:lstStyle/>
            <a:p>
              <a:pPr algn="ctr">
                <a:lnSpc>
                  <a:spcPts val="6705"/>
                </a:lnSpc>
              </a:pPr>
              <a:r>
                <a:rPr lang="en-US" sz="5587">
                  <a:solidFill>
                    <a:srgbClr val="000000"/>
                  </a:solidFill>
                  <a:latin typeface="Holiday"/>
                  <a:ea typeface="Holiday"/>
                  <a:cs typeface="Holiday"/>
                  <a:sym typeface="Holiday"/>
                </a:rPr>
                <a:t>Writing Prompt</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73417" y="-1670834"/>
            <a:ext cx="5671656" cy="5671656"/>
            <a:chOff x="0" y="0"/>
            <a:chExt cx="812800" cy="812800"/>
          </a:xfrm>
        </p:grpSpPr>
        <p:sp>
          <p:nvSpPr>
            <p:cNvPr name="Freeform 3" id="3"/>
            <p:cNvSpPr/>
            <p:nvPr/>
          </p:nvSpPr>
          <p:spPr>
            <a:xfrm flipH="false" flipV="false" rot="0">
              <a:off x="23747" y="23747"/>
              <a:ext cx="765306" cy="765306"/>
            </a:xfrm>
            <a:custGeom>
              <a:avLst/>
              <a:gdLst/>
              <a:ahLst/>
              <a:cxnLst/>
              <a:rect r="r" b="b" t="t" l="l"/>
              <a:pathLst>
                <a:path h="765306" w="765306">
                  <a:moveTo>
                    <a:pt x="423192" y="16792"/>
                  </a:moveTo>
                  <a:lnTo>
                    <a:pt x="748514" y="342114"/>
                  </a:lnTo>
                  <a:cubicBezTo>
                    <a:pt x="759266" y="352866"/>
                    <a:pt x="765306" y="367448"/>
                    <a:pt x="765306" y="382653"/>
                  </a:cubicBezTo>
                  <a:cubicBezTo>
                    <a:pt x="765306" y="397858"/>
                    <a:pt x="759266" y="412440"/>
                    <a:pt x="748514" y="423192"/>
                  </a:cubicBezTo>
                  <a:lnTo>
                    <a:pt x="423192" y="748514"/>
                  </a:lnTo>
                  <a:cubicBezTo>
                    <a:pt x="412440" y="759266"/>
                    <a:pt x="397858" y="765306"/>
                    <a:pt x="382653" y="765306"/>
                  </a:cubicBezTo>
                  <a:cubicBezTo>
                    <a:pt x="367448" y="765306"/>
                    <a:pt x="352866" y="759266"/>
                    <a:pt x="342114" y="748514"/>
                  </a:cubicBezTo>
                  <a:lnTo>
                    <a:pt x="16792" y="423192"/>
                  </a:lnTo>
                  <a:cubicBezTo>
                    <a:pt x="6040" y="412440"/>
                    <a:pt x="0" y="397858"/>
                    <a:pt x="0" y="382653"/>
                  </a:cubicBezTo>
                  <a:cubicBezTo>
                    <a:pt x="0" y="367448"/>
                    <a:pt x="6040" y="352866"/>
                    <a:pt x="16792" y="342114"/>
                  </a:cubicBezTo>
                  <a:lnTo>
                    <a:pt x="342114" y="16792"/>
                  </a:lnTo>
                  <a:cubicBezTo>
                    <a:pt x="352866" y="6040"/>
                    <a:pt x="367448" y="0"/>
                    <a:pt x="382653" y="0"/>
                  </a:cubicBezTo>
                  <a:cubicBezTo>
                    <a:pt x="397858" y="0"/>
                    <a:pt x="412440" y="6040"/>
                    <a:pt x="423192" y="16792"/>
                  </a:cubicBezTo>
                  <a:close/>
                </a:path>
              </a:pathLst>
            </a:custGeom>
            <a:solidFill>
              <a:srgbClr val="F97761"/>
            </a:solidFill>
          </p:spPr>
        </p:sp>
        <p:sp>
          <p:nvSpPr>
            <p:cNvPr name="TextBox 4" id="4"/>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7530564" y="4000822"/>
            <a:ext cx="2684152" cy="2684152"/>
            <a:chOff x="0" y="0"/>
            <a:chExt cx="812800" cy="812800"/>
          </a:xfrm>
        </p:grpSpPr>
        <p:sp>
          <p:nvSpPr>
            <p:cNvPr name="Freeform 6" id="6"/>
            <p:cNvSpPr/>
            <p:nvPr/>
          </p:nvSpPr>
          <p:spPr>
            <a:xfrm flipH="false" flipV="false" rot="0">
              <a:off x="15531" y="15531"/>
              <a:ext cx="781737" cy="781737"/>
            </a:xfrm>
            <a:custGeom>
              <a:avLst/>
              <a:gdLst/>
              <a:ahLst/>
              <a:cxnLst/>
              <a:rect r="r" b="b" t="t" l="l"/>
              <a:pathLst>
                <a:path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C228B7"/>
            </a:solidFill>
          </p:spPr>
        </p:sp>
        <p:sp>
          <p:nvSpPr>
            <p:cNvPr name="TextBox 7" id="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28700" y="4147429"/>
            <a:ext cx="690670" cy="690670"/>
            <a:chOff x="0" y="0"/>
            <a:chExt cx="812800" cy="812800"/>
          </a:xfrm>
        </p:grpSpPr>
        <p:sp>
          <p:nvSpPr>
            <p:cNvPr name="Freeform 9" id="9"/>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0" id="10"/>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1747421" y="336442"/>
            <a:ext cx="6116762" cy="1494769"/>
            <a:chOff x="0" y="0"/>
            <a:chExt cx="8155683" cy="1993025"/>
          </a:xfrm>
        </p:grpSpPr>
        <p:sp>
          <p:nvSpPr>
            <p:cNvPr name="Freeform 12" id="12"/>
            <p:cNvSpPr/>
            <p:nvPr/>
          </p:nvSpPr>
          <p:spPr>
            <a:xfrm flipH="false" flipV="false" rot="0">
              <a:off x="4628205" y="0"/>
              <a:ext cx="3527478" cy="1993025"/>
            </a:xfrm>
            <a:custGeom>
              <a:avLst/>
              <a:gdLst/>
              <a:ahLst/>
              <a:cxnLst/>
              <a:rect r="r" b="b" t="t" l="l"/>
              <a:pathLst>
                <a:path h="1993025" w="3527478">
                  <a:moveTo>
                    <a:pt x="0" y="0"/>
                  </a:moveTo>
                  <a:lnTo>
                    <a:pt x="3527478" y="0"/>
                  </a:lnTo>
                  <a:lnTo>
                    <a:pt x="3527478" y="1993025"/>
                  </a:lnTo>
                  <a:lnTo>
                    <a:pt x="0" y="19930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0" y="433261"/>
              <a:ext cx="7410309" cy="1126504"/>
            </a:xfrm>
            <a:prstGeom prst="rect">
              <a:avLst/>
            </a:prstGeom>
          </p:spPr>
          <p:txBody>
            <a:bodyPr anchor="t" rtlCol="false" tIns="0" lIns="0" bIns="0" rIns="0">
              <a:spAutoFit/>
            </a:bodyPr>
            <a:lstStyle/>
            <a:p>
              <a:pPr algn="ctr">
                <a:lnSpc>
                  <a:spcPts val="6652"/>
                </a:lnSpc>
              </a:pPr>
              <a:r>
                <a:rPr lang="en-US" sz="5543">
                  <a:solidFill>
                    <a:srgbClr val="000000"/>
                  </a:solidFill>
                  <a:latin typeface="Holiday"/>
                  <a:ea typeface="Holiday"/>
                  <a:cs typeface="Holiday"/>
                  <a:sym typeface="Holiday"/>
                </a:rPr>
                <a:t>Journaling</a:t>
              </a:r>
              <a:r>
                <a:rPr lang="en-US" sz="5543">
                  <a:solidFill>
                    <a:srgbClr val="000000"/>
                  </a:solidFill>
                  <a:latin typeface="Holiday"/>
                  <a:ea typeface="Holiday"/>
                  <a:cs typeface="Holiday"/>
                  <a:sym typeface="Holiday"/>
                </a:rPr>
                <a:t> Prompt</a:t>
              </a:r>
            </a:p>
          </p:txBody>
        </p:sp>
      </p:grpSp>
      <p:grpSp>
        <p:nvGrpSpPr>
          <p:cNvPr name="Group 14" id="14"/>
          <p:cNvGrpSpPr/>
          <p:nvPr/>
        </p:nvGrpSpPr>
        <p:grpSpPr>
          <a:xfrm rot="0">
            <a:off x="1028700" y="5342898"/>
            <a:ext cx="690670" cy="690670"/>
            <a:chOff x="0" y="0"/>
            <a:chExt cx="812800" cy="812800"/>
          </a:xfrm>
        </p:grpSpPr>
        <p:sp>
          <p:nvSpPr>
            <p:cNvPr name="Freeform 15" id="15"/>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6" id="16"/>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028700" y="6556123"/>
            <a:ext cx="690670" cy="690670"/>
            <a:chOff x="0" y="0"/>
            <a:chExt cx="812800" cy="812800"/>
          </a:xfrm>
        </p:grpSpPr>
        <p:sp>
          <p:nvSpPr>
            <p:cNvPr name="Freeform 18" id="18"/>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19" id="19"/>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028700" y="7770667"/>
            <a:ext cx="690670" cy="690670"/>
            <a:chOff x="0" y="0"/>
            <a:chExt cx="812800" cy="812800"/>
          </a:xfrm>
        </p:grpSpPr>
        <p:sp>
          <p:nvSpPr>
            <p:cNvPr name="Freeform 21" id="21"/>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22" id="22"/>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1028700" y="8851862"/>
            <a:ext cx="690670" cy="690670"/>
            <a:chOff x="0" y="0"/>
            <a:chExt cx="812800" cy="812800"/>
          </a:xfrm>
        </p:grpSpPr>
        <p:sp>
          <p:nvSpPr>
            <p:cNvPr name="Freeform 24" id="24"/>
            <p:cNvSpPr/>
            <p:nvPr/>
          </p:nvSpPr>
          <p:spPr>
            <a:xfrm flipH="false" flipV="false" rot="0">
              <a:off x="60360" y="60360"/>
              <a:ext cx="692081" cy="692081"/>
            </a:xfrm>
            <a:custGeom>
              <a:avLst/>
              <a:gdLst/>
              <a:ahLst/>
              <a:cxnLst/>
              <a:rect r="r" b="b" t="t" l="l"/>
              <a:pathLst>
                <a:path h="692081" w="692081">
                  <a:moveTo>
                    <a:pt x="449080" y="42680"/>
                  </a:moveTo>
                  <a:lnTo>
                    <a:pt x="649400" y="243000"/>
                  </a:lnTo>
                  <a:cubicBezTo>
                    <a:pt x="706307" y="299907"/>
                    <a:pt x="706307" y="392173"/>
                    <a:pt x="649400" y="449080"/>
                  </a:cubicBezTo>
                  <a:lnTo>
                    <a:pt x="449080" y="649400"/>
                  </a:lnTo>
                  <a:cubicBezTo>
                    <a:pt x="392173" y="706307"/>
                    <a:pt x="299907" y="706307"/>
                    <a:pt x="243000" y="649400"/>
                  </a:cubicBezTo>
                  <a:lnTo>
                    <a:pt x="42680" y="449080"/>
                  </a:lnTo>
                  <a:cubicBezTo>
                    <a:pt x="-14227" y="392173"/>
                    <a:pt x="-14227" y="299907"/>
                    <a:pt x="42680" y="243000"/>
                  </a:cubicBezTo>
                  <a:lnTo>
                    <a:pt x="243000" y="42680"/>
                  </a:lnTo>
                  <a:cubicBezTo>
                    <a:pt x="299907" y="-14227"/>
                    <a:pt x="392173" y="-14227"/>
                    <a:pt x="449080" y="42680"/>
                  </a:cubicBezTo>
                  <a:close/>
                </a:path>
              </a:pathLst>
            </a:custGeom>
            <a:solidFill>
              <a:srgbClr val="F39847"/>
            </a:solidFill>
          </p:spPr>
        </p:sp>
        <p:sp>
          <p:nvSpPr>
            <p:cNvPr name="TextBox 25" id="25"/>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26" id="26"/>
          <p:cNvSpPr/>
          <p:nvPr/>
        </p:nvSpPr>
        <p:spPr>
          <a:xfrm flipH="false" flipV="false" rot="0">
            <a:off x="13153698" y="4248613"/>
            <a:ext cx="3920282" cy="4114800"/>
          </a:xfrm>
          <a:custGeom>
            <a:avLst/>
            <a:gdLst/>
            <a:ahLst/>
            <a:cxnLst/>
            <a:rect r="r" b="b" t="t" l="l"/>
            <a:pathLst>
              <a:path h="4114800" w="3920282">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7" id="27"/>
          <p:cNvSpPr txBox="true"/>
          <p:nvPr/>
        </p:nvSpPr>
        <p:spPr>
          <a:xfrm rot="0">
            <a:off x="1028700" y="1169121"/>
            <a:ext cx="10489784" cy="1177883"/>
          </a:xfrm>
          <a:prstGeom prst="rect">
            <a:avLst/>
          </a:prstGeom>
        </p:spPr>
        <p:txBody>
          <a:bodyPr anchor="t" rtlCol="false" tIns="0" lIns="0" bIns="0" rIns="0">
            <a:spAutoFit/>
          </a:bodyPr>
          <a:lstStyle/>
          <a:p>
            <a:pPr algn="l">
              <a:lnSpc>
                <a:spcPts val="9100"/>
              </a:lnSpc>
              <a:spcBef>
                <a:spcPct val="0"/>
              </a:spcBef>
            </a:pPr>
            <a:r>
              <a:rPr lang="en-US" b="true" sz="6500" i="true">
                <a:solidFill>
                  <a:srgbClr val="C229B7"/>
                </a:solidFill>
                <a:latin typeface="Poppins Bold Italics"/>
                <a:ea typeface="Poppins Bold Italics"/>
                <a:cs typeface="Poppins Bold Italics"/>
                <a:sym typeface="Poppins Bold Italics"/>
              </a:rPr>
              <a:t>Igniting Your Heartwork</a:t>
            </a:r>
          </a:p>
        </p:txBody>
      </p:sp>
      <p:sp>
        <p:nvSpPr>
          <p:cNvPr name="TextBox 28" id="28"/>
          <p:cNvSpPr txBox="true"/>
          <p:nvPr/>
        </p:nvSpPr>
        <p:spPr>
          <a:xfrm rot="0">
            <a:off x="1929045" y="3995029"/>
            <a:ext cx="11880235" cy="5527107"/>
          </a:xfrm>
          <a:prstGeom prst="rect">
            <a:avLst/>
          </a:prstGeom>
        </p:spPr>
        <p:txBody>
          <a:bodyPr anchor="t" rtlCol="false" tIns="0" lIns="0" bIns="0" rIns="0">
            <a:spAutoFit/>
          </a:bodyPr>
          <a:lstStyle/>
          <a:p>
            <a:pPr algn="l">
              <a:lnSpc>
                <a:spcPts val="5738"/>
              </a:lnSpc>
            </a:pPr>
            <a:r>
              <a:rPr lang="en-US" sz="3800">
                <a:solidFill>
                  <a:srgbClr val="000000"/>
                </a:solidFill>
                <a:latin typeface="Poppins"/>
                <a:ea typeface="Poppins"/>
                <a:cs typeface="Poppins"/>
                <a:sym typeface="Poppins"/>
              </a:rPr>
              <a:t>Wh</a:t>
            </a:r>
            <a:r>
              <a:rPr lang="en-US" sz="3800">
                <a:solidFill>
                  <a:srgbClr val="000000"/>
                </a:solidFill>
                <a:latin typeface="Poppins"/>
                <a:ea typeface="Poppins"/>
                <a:cs typeface="Poppins"/>
                <a:sym typeface="Poppins"/>
              </a:rPr>
              <a:t>at do you need to remember? </a:t>
            </a:r>
          </a:p>
          <a:p>
            <a:pPr algn="l">
              <a:lnSpc>
                <a:spcPts val="3774"/>
              </a:lnSpc>
            </a:pPr>
          </a:p>
          <a:p>
            <a:pPr algn="l">
              <a:lnSpc>
                <a:spcPts val="5738"/>
              </a:lnSpc>
            </a:pPr>
            <a:r>
              <a:rPr lang="en-US" sz="3800">
                <a:solidFill>
                  <a:srgbClr val="000000"/>
                </a:solidFill>
                <a:latin typeface="Poppins"/>
                <a:ea typeface="Poppins"/>
                <a:cs typeface="Poppins"/>
                <a:sym typeface="Poppins"/>
              </a:rPr>
              <a:t>What makes you feel whole?</a:t>
            </a:r>
          </a:p>
          <a:p>
            <a:pPr algn="l">
              <a:lnSpc>
                <a:spcPts val="3774"/>
              </a:lnSpc>
            </a:pPr>
            <a:r>
              <a:rPr lang="en-US" sz="2499">
                <a:solidFill>
                  <a:srgbClr val="000000"/>
                </a:solidFill>
                <a:latin typeface="Poppins"/>
                <a:ea typeface="Poppins"/>
                <a:cs typeface="Poppins"/>
                <a:sym typeface="Poppins"/>
              </a:rPr>
              <a:t> </a:t>
            </a:r>
          </a:p>
          <a:p>
            <a:pPr algn="l">
              <a:lnSpc>
                <a:spcPts val="5738"/>
              </a:lnSpc>
            </a:pPr>
            <a:r>
              <a:rPr lang="en-US" sz="3800">
                <a:solidFill>
                  <a:srgbClr val="000000"/>
                </a:solidFill>
                <a:latin typeface="Poppins"/>
                <a:ea typeface="Poppins"/>
                <a:cs typeface="Poppins"/>
                <a:sym typeface="Poppins"/>
              </a:rPr>
              <a:t>What parts of yourself are you still looking for?</a:t>
            </a:r>
          </a:p>
          <a:p>
            <a:pPr algn="l">
              <a:lnSpc>
                <a:spcPts val="3774"/>
              </a:lnSpc>
            </a:pPr>
          </a:p>
          <a:p>
            <a:pPr algn="l">
              <a:lnSpc>
                <a:spcPts val="5738"/>
              </a:lnSpc>
            </a:pPr>
            <a:r>
              <a:rPr lang="en-US" sz="3800">
                <a:solidFill>
                  <a:srgbClr val="000000"/>
                </a:solidFill>
                <a:latin typeface="Poppins"/>
                <a:ea typeface="Poppins"/>
                <a:cs typeface="Poppins"/>
                <a:sym typeface="Poppins"/>
              </a:rPr>
              <a:t>What is your heartwork? </a:t>
            </a:r>
          </a:p>
          <a:p>
            <a:pPr algn="l">
              <a:lnSpc>
                <a:spcPts val="3774"/>
              </a:lnSpc>
            </a:pPr>
          </a:p>
          <a:p>
            <a:pPr algn="l">
              <a:lnSpc>
                <a:spcPts val="5738"/>
              </a:lnSpc>
            </a:pPr>
            <a:r>
              <a:rPr lang="en-US" sz="3800">
                <a:solidFill>
                  <a:srgbClr val="000000"/>
                </a:solidFill>
                <a:latin typeface="Poppins"/>
                <a:ea typeface="Poppins"/>
                <a:cs typeface="Poppins"/>
                <a:sym typeface="Poppins"/>
              </a:rPr>
              <a:t>How do you ignite your healing? </a:t>
            </a:r>
          </a:p>
        </p:txBody>
      </p:sp>
      <p:sp>
        <p:nvSpPr>
          <p:cNvPr name="TextBox 29" id="29"/>
          <p:cNvSpPr txBox="true"/>
          <p:nvPr/>
        </p:nvSpPr>
        <p:spPr>
          <a:xfrm rot="0">
            <a:off x="1028700" y="2689905"/>
            <a:ext cx="14429911" cy="796708"/>
          </a:xfrm>
          <a:prstGeom prst="rect">
            <a:avLst/>
          </a:prstGeom>
        </p:spPr>
        <p:txBody>
          <a:bodyPr anchor="t" rtlCol="false" tIns="0" lIns="0" bIns="0" rIns="0">
            <a:spAutoFit/>
          </a:bodyPr>
          <a:lstStyle/>
          <a:p>
            <a:pPr algn="l">
              <a:lnSpc>
                <a:spcPts val="6342"/>
              </a:lnSpc>
            </a:pPr>
            <a:r>
              <a:rPr lang="en-US" sz="4200">
                <a:solidFill>
                  <a:srgbClr val="000000"/>
                </a:solidFill>
                <a:latin typeface="Poppins"/>
                <a:ea typeface="Poppins"/>
                <a:cs typeface="Poppins"/>
                <a:sym typeface="Poppins"/>
              </a:rPr>
              <a:t>Reflect and journal to the following questions: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97349"/>
            <a:ext cx="18288000" cy="13765696"/>
          </a:xfrm>
          <a:custGeom>
            <a:avLst/>
            <a:gdLst/>
            <a:ahLst/>
            <a:cxnLst/>
            <a:rect r="r" b="b" t="t" l="l"/>
            <a:pathLst>
              <a:path h="13765696" w="18288000">
                <a:moveTo>
                  <a:pt x="0" y="0"/>
                </a:moveTo>
                <a:lnTo>
                  <a:pt x="18288000" y="0"/>
                </a:lnTo>
                <a:lnTo>
                  <a:pt x="18288000" y="13765695"/>
                </a:lnTo>
                <a:lnTo>
                  <a:pt x="0" y="13765695"/>
                </a:lnTo>
                <a:lnTo>
                  <a:pt x="0" y="0"/>
                </a:lnTo>
                <a:close/>
              </a:path>
            </a:pathLst>
          </a:custGeom>
          <a:blipFill>
            <a:blip r:embed="rId3"/>
            <a:stretch>
              <a:fillRect l="0" t="0" r="0" b="0"/>
            </a:stretch>
          </a:blipFill>
        </p:spPr>
      </p:sp>
      <p:grpSp>
        <p:nvGrpSpPr>
          <p:cNvPr name="Group 3" id="3"/>
          <p:cNvGrpSpPr/>
          <p:nvPr/>
        </p:nvGrpSpPr>
        <p:grpSpPr>
          <a:xfrm rot="0">
            <a:off x="3944198" y="680719"/>
            <a:ext cx="10494365" cy="1378097"/>
            <a:chOff x="0" y="0"/>
            <a:chExt cx="2763948" cy="362956"/>
          </a:xfrm>
        </p:grpSpPr>
        <p:sp>
          <p:nvSpPr>
            <p:cNvPr name="Freeform 4" id="4"/>
            <p:cNvSpPr/>
            <p:nvPr/>
          </p:nvSpPr>
          <p:spPr>
            <a:xfrm flipH="false" flipV="false" rot="0">
              <a:off x="0" y="0"/>
              <a:ext cx="2763948" cy="362956"/>
            </a:xfrm>
            <a:custGeom>
              <a:avLst/>
              <a:gdLst/>
              <a:ahLst/>
              <a:cxnLst/>
              <a:rect r="r" b="b" t="t" l="l"/>
              <a:pathLst>
                <a:path h="362956" w="2763948">
                  <a:moveTo>
                    <a:pt x="0" y="0"/>
                  </a:moveTo>
                  <a:lnTo>
                    <a:pt x="2763948" y="0"/>
                  </a:lnTo>
                  <a:lnTo>
                    <a:pt x="2763948" y="362956"/>
                  </a:lnTo>
                  <a:lnTo>
                    <a:pt x="0" y="362956"/>
                  </a:lnTo>
                  <a:close/>
                </a:path>
              </a:pathLst>
            </a:custGeom>
            <a:solidFill>
              <a:srgbClr val="1A2647">
                <a:alpha val="60784"/>
              </a:srgbClr>
            </a:solidFill>
          </p:spPr>
        </p:sp>
        <p:sp>
          <p:nvSpPr>
            <p:cNvPr name="TextBox 5" id="5"/>
            <p:cNvSpPr txBox="true"/>
            <p:nvPr/>
          </p:nvSpPr>
          <p:spPr>
            <a:xfrm>
              <a:off x="0" y="-57150"/>
              <a:ext cx="2763948" cy="420106"/>
            </a:xfrm>
            <a:prstGeom prst="rect">
              <a:avLst/>
            </a:prstGeom>
          </p:spPr>
          <p:txBody>
            <a:bodyPr anchor="ctr" rtlCol="false" tIns="50800" lIns="50800" bIns="50800" rIns="50800"/>
            <a:lstStyle/>
            <a:p>
              <a:pPr algn="ctr">
                <a:lnSpc>
                  <a:spcPts val="3115"/>
                </a:lnSpc>
              </a:pPr>
            </a:p>
          </p:txBody>
        </p:sp>
      </p:grpSp>
      <p:sp>
        <p:nvSpPr>
          <p:cNvPr name="TextBox 6" id="6"/>
          <p:cNvSpPr txBox="true"/>
          <p:nvPr/>
        </p:nvSpPr>
        <p:spPr>
          <a:xfrm rot="0">
            <a:off x="2773658" y="677783"/>
            <a:ext cx="12740685" cy="1137266"/>
          </a:xfrm>
          <a:prstGeom prst="rect">
            <a:avLst/>
          </a:prstGeom>
        </p:spPr>
        <p:txBody>
          <a:bodyPr anchor="t" rtlCol="false" tIns="0" lIns="0" bIns="0" rIns="0">
            <a:spAutoFit/>
          </a:bodyPr>
          <a:lstStyle/>
          <a:p>
            <a:pPr algn="ctr">
              <a:lnSpc>
                <a:spcPts val="9240"/>
              </a:lnSpc>
            </a:pPr>
            <a:r>
              <a:rPr lang="en-US" b="true" sz="6600">
                <a:solidFill>
                  <a:srgbClr val="FFFFFF"/>
                </a:solidFill>
                <a:latin typeface="Roboto Bold"/>
                <a:ea typeface="Roboto Bold"/>
                <a:cs typeface="Roboto Bold"/>
                <a:sym typeface="Roboto Bold"/>
              </a:rPr>
              <a:t>Find Your Carebear Stare</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43309" y="760598"/>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557340" y="9574473"/>
            <a:ext cx="10546411" cy="249279"/>
          </a:xfrm>
          <a:custGeom>
            <a:avLst/>
            <a:gdLst/>
            <a:ahLst/>
            <a:cxnLst/>
            <a:rect r="r" b="b" t="t" l="l"/>
            <a:pathLst>
              <a:path h="249279" w="10546411">
                <a:moveTo>
                  <a:pt x="0" y="0"/>
                </a:moveTo>
                <a:lnTo>
                  <a:pt x="10546411" y="0"/>
                </a:lnTo>
                <a:lnTo>
                  <a:pt x="10546411" y="249279"/>
                </a:lnTo>
                <a:lnTo>
                  <a:pt x="0" y="249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5" id="5"/>
          <p:cNvGrpSpPr/>
          <p:nvPr/>
        </p:nvGrpSpPr>
        <p:grpSpPr>
          <a:xfrm rot="0">
            <a:off x="9971324" y="473398"/>
            <a:ext cx="7172033" cy="1752648"/>
            <a:chOff x="0" y="0"/>
            <a:chExt cx="9562710" cy="2336864"/>
          </a:xfrm>
        </p:grpSpPr>
        <p:sp>
          <p:nvSpPr>
            <p:cNvPr name="Freeform 6" id="6"/>
            <p:cNvSpPr/>
            <p:nvPr/>
          </p:nvSpPr>
          <p:spPr>
            <a:xfrm flipH="false" flipV="false" rot="0">
              <a:off x="5426668" y="0"/>
              <a:ext cx="4136043" cy="2336864"/>
            </a:xfrm>
            <a:custGeom>
              <a:avLst/>
              <a:gdLst/>
              <a:ahLst/>
              <a:cxnLst/>
              <a:rect r="r" b="b" t="t" l="l"/>
              <a:pathLst>
                <a:path h="2336864" w="4136043">
                  <a:moveTo>
                    <a:pt x="0" y="0"/>
                  </a:moveTo>
                  <a:lnTo>
                    <a:pt x="4136042" y="0"/>
                  </a:lnTo>
                  <a:lnTo>
                    <a:pt x="4136042" y="2336864"/>
                  </a:lnTo>
                  <a:lnTo>
                    <a:pt x="0" y="23368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0" y="498482"/>
              <a:ext cx="8688743" cy="1330375"/>
            </a:xfrm>
            <a:prstGeom prst="rect">
              <a:avLst/>
            </a:prstGeom>
          </p:spPr>
          <p:txBody>
            <a:bodyPr anchor="t" rtlCol="false" tIns="0" lIns="0" bIns="0" rIns="0">
              <a:spAutoFit/>
            </a:bodyPr>
            <a:lstStyle/>
            <a:p>
              <a:pPr algn="ctr">
                <a:lnSpc>
                  <a:spcPts val="7800"/>
                </a:lnSpc>
              </a:pPr>
              <a:r>
                <a:rPr lang="en-US" sz="6500">
                  <a:solidFill>
                    <a:srgbClr val="000000"/>
                  </a:solidFill>
                  <a:latin typeface="Holiday"/>
                  <a:ea typeface="Holiday"/>
                  <a:cs typeface="Holiday"/>
                  <a:sym typeface="Holiday"/>
                </a:rPr>
                <a:t>Reflection Prompts</a:t>
              </a:r>
            </a:p>
          </p:txBody>
        </p:sp>
      </p:grpSp>
      <p:grpSp>
        <p:nvGrpSpPr>
          <p:cNvPr name="Group 8" id="8"/>
          <p:cNvGrpSpPr/>
          <p:nvPr/>
        </p:nvGrpSpPr>
        <p:grpSpPr>
          <a:xfrm rot="0">
            <a:off x="593628" y="5892368"/>
            <a:ext cx="378658" cy="378658"/>
            <a:chOff x="0" y="0"/>
            <a:chExt cx="812800" cy="812800"/>
          </a:xfrm>
        </p:grpSpPr>
        <p:sp>
          <p:nvSpPr>
            <p:cNvPr name="Freeform 9" id="9"/>
            <p:cNvSpPr/>
            <p:nvPr/>
          </p:nvSpPr>
          <p:spPr>
            <a:xfrm flipH="false" flipV="false" rot="0">
              <a:off x="110095" y="110095"/>
              <a:ext cx="592609" cy="592609"/>
            </a:xfrm>
            <a:custGeom>
              <a:avLst/>
              <a:gdLst/>
              <a:ahLst/>
              <a:cxnLst/>
              <a:rect r="r" b="b" t="t" l="l"/>
              <a:pathLst>
                <a:path h="592609" w="592609">
                  <a:moveTo>
                    <a:pt x="484250" y="77850"/>
                  </a:moveTo>
                  <a:lnTo>
                    <a:pt x="514760" y="108360"/>
                  </a:lnTo>
                  <a:cubicBezTo>
                    <a:pt x="618559" y="212159"/>
                    <a:pt x="618559" y="380451"/>
                    <a:pt x="514760" y="484250"/>
                  </a:cubicBezTo>
                  <a:lnTo>
                    <a:pt x="484250" y="514760"/>
                  </a:lnTo>
                  <a:cubicBezTo>
                    <a:pt x="380451" y="618559"/>
                    <a:pt x="212159" y="618559"/>
                    <a:pt x="108360" y="514760"/>
                  </a:cubicBezTo>
                  <a:lnTo>
                    <a:pt x="77850" y="484250"/>
                  </a:lnTo>
                  <a:cubicBezTo>
                    <a:pt x="-25949" y="380451"/>
                    <a:pt x="-25949" y="212159"/>
                    <a:pt x="77850" y="108360"/>
                  </a:cubicBezTo>
                  <a:lnTo>
                    <a:pt x="108360" y="77850"/>
                  </a:lnTo>
                  <a:cubicBezTo>
                    <a:pt x="212159" y="-25949"/>
                    <a:pt x="380451" y="-25949"/>
                    <a:pt x="484250" y="77850"/>
                  </a:cubicBezTo>
                  <a:close/>
                </a:path>
              </a:pathLst>
            </a:custGeom>
            <a:solidFill>
              <a:srgbClr val="F39847"/>
            </a:solidFill>
          </p:spPr>
        </p:sp>
        <p:sp>
          <p:nvSpPr>
            <p:cNvPr name="TextBox 10" id="10"/>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11299706" y="2637593"/>
            <a:ext cx="6172200" cy="6172200"/>
          </a:xfrm>
          <a:custGeom>
            <a:avLst/>
            <a:gdLst/>
            <a:ahLst/>
            <a:cxnLst/>
            <a:rect r="r" b="b" t="t" l="l"/>
            <a:pathLst>
              <a:path h="6172200" w="6172200">
                <a:moveTo>
                  <a:pt x="0" y="0"/>
                </a:moveTo>
                <a:lnTo>
                  <a:pt x="6172200" y="0"/>
                </a:lnTo>
                <a:lnTo>
                  <a:pt x="6172200" y="6172200"/>
                </a:lnTo>
                <a:lnTo>
                  <a:pt x="0" y="6172200"/>
                </a:lnTo>
                <a:lnTo>
                  <a:pt x="0" y="0"/>
                </a:lnTo>
                <a:close/>
              </a:path>
            </a:pathLst>
          </a:custGeom>
          <a:blipFill>
            <a:blip r:embed="rId11"/>
            <a:stretch>
              <a:fillRect l="0" t="0" r="0" b="0"/>
            </a:stretch>
          </a:blipFill>
        </p:spPr>
      </p:sp>
      <p:sp>
        <p:nvSpPr>
          <p:cNvPr name="TextBox 12" id="12"/>
          <p:cNvSpPr txBox="true"/>
          <p:nvPr/>
        </p:nvSpPr>
        <p:spPr>
          <a:xfrm rot="0">
            <a:off x="937388" y="1048163"/>
            <a:ext cx="9663451" cy="1177883"/>
          </a:xfrm>
          <a:prstGeom prst="rect">
            <a:avLst/>
          </a:prstGeom>
        </p:spPr>
        <p:txBody>
          <a:bodyPr anchor="t" rtlCol="false" tIns="0" lIns="0" bIns="0" rIns="0">
            <a:spAutoFit/>
          </a:bodyPr>
          <a:lstStyle/>
          <a:p>
            <a:pPr algn="l">
              <a:lnSpc>
                <a:spcPts val="9100"/>
              </a:lnSpc>
              <a:spcBef>
                <a:spcPct val="0"/>
              </a:spcBef>
            </a:pPr>
            <a:r>
              <a:rPr lang="en-US" b="true" sz="6500" i="true">
                <a:solidFill>
                  <a:srgbClr val="C229B7"/>
                </a:solidFill>
                <a:latin typeface="Poppins Bold Italics"/>
                <a:ea typeface="Poppins Bold Italics"/>
                <a:cs typeface="Poppins Bold Italics"/>
                <a:sym typeface="Poppins Bold Italics"/>
              </a:rPr>
              <a:t>Integration Time</a:t>
            </a:r>
          </a:p>
        </p:txBody>
      </p:sp>
      <p:sp>
        <p:nvSpPr>
          <p:cNvPr name="TextBox 13" id="13"/>
          <p:cNvSpPr txBox="true"/>
          <p:nvPr/>
        </p:nvSpPr>
        <p:spPr>
          <a:xfrm rot="0">
            <a:off x="937388" y="2485193"/>
            <a:ext cx="9856919" cy="2898244"/>
          </a:xfrm>
          <a:prstGeom prst="rect">
            <a:avLst/>
          </a:prstGeom>
        </p:spPr>
        <p:txBody>
          <a:bodyPr anchor="t" rtlCol="false" tIns="0" lIns="0" bIns="0" rIns="0">
            <a:spAutoFit/>
          </a:bodyPr>
          <a:lstStyle/>
          <a:p>
            <a:pPr algn="l">
              <a:lnSpc>
                <a:spcPts val="5738"/>
              </a:lnSpc>
            </a:pPr>
            <a:r>
              <a:rPr lang="en-US" sz="3800">
                <a:solidFill>
                  <a:srgbClr val="000000"/>
                </a:solidFill>
                <a:latin typeface="Poppins"/>
                <a:ea typeface="Poppins"/>
                <a:cs typeface="Poppins"/>
                <a:sym typeface="Poppins"/>
              </a:rPr>
              <a:t>Let’s take this final time to share with the person next to us </a:t>
            </a:r>
            <a:r>
              <a:rPr lang="en-US" sz="3800">
                <a:solidFill>
                  <a:srgbClr val="000000"/>
                </a:solidFill>
                <a:latin typeface="Poppins"/>
                <a:ea typeface="Poppins"/>
                <a:cs typeface="Poppins"/>
                <a:sym typeface="Poppins"/>
              </a:rPr>
              <a:t>what you want to </a:t>
            </a:r>
            <a:r>
              <a:rPr lang="en-US" sz="3800">
                <a:solidFill>
                  <a:srgbClr val="000000"/>
                </a:solidFill>
                <a:latin typeface="Poppins"/>
                <a:ea typeface="Poppins"/>
                <a:cs typeface="Poppins"/>
                <a:sym typeface="Poppins"/>
              </a:rPr>
              <a:t>remember from the works</a:t>
            </a:r>
            <a:r>
              <a:rPr lang="en-US" sz="3800">
                <a:solidFill>
                  <a:srgbClr val="000000"/>
                </a:solidFill>
                <a:latin typeface="Poppins"/>
                <a:ea typeface="Poppins"/>
                <a:cs typeface="Poppins"/>
                <a:sym typeface="Poppins"/>
              </a:rPr>
              <a:t>hop, any insig</a:t>
            </a:r>
            <a:r>
              <a:rPr lang="en-US" sz="3800">
                <a:solidFill>
                  <a:srgbClr val="000000"/>
                </a:solidFill>
                <a:latin typeface="Poppins"/>
                <a:ea typeface="Poppins"/>
                <a:cs typeface="Poppins"/>
                <a:sym typeface="Poppins"/>
              </a:rPr>
              <a:t>hts you learned. </a:t>
            </a:r>
          </a:p>
        </p:txBody>
      </p:sp>
      <p:sp>
        <p:nvSpPr>
          <p:cNvPr name="TextBox 14" id="14"/>
          <p:cNvSpPr txBox="true"/>
          <p:nvPr/>
        </p:nvSpPr>
        <p:spPr>
          <a:xfrm rot="0">
            <a:off x="1372161" y="5640612"/>
            <a:ext cx="8987074" cy="3183994"/>
          </a:xfrm>
          <a:prstGeom prst="rect">
            <a:avLst/>
          </a:prstGeom>
        </p:spPr>
        <p:txBody>
          <a:bodyPr anchor="t" rtlCol="false" tIns="0" lIns="0" bIns="0" rIns="0">
            <a:spAutoFit/>
          </a:bodyPr>
          <a:lstStyle/>
          <a:p>
            <a:pPr algn="l">
              <a:lnSpc>
                <a:spcPts val="5738"/>
              </a:lnSpc>
            </a:pPr>
            <a:r>
              <a:rPr lang="en-US" sz="3800">
                <a:solidFill>
                  <a:srgbClr val="000000"/>
                </a:solidFill>
                <a:latin typeface="Poppins"/>
                <a:ea typeface="Poppins"/>
                <a:cs typeface="Poppins"/>
                <a:sym typeface="Poppins"/>
              </a:rPr>
              <a:t>What were any a-ha moments or key takeaways you had today? </a:t>
            </a:r>
          </a:p>
          <a:p>
            <a:pPr algn="l">
              <a:lnSpc>
                <a:spcPts val="2265"/>
              </a:lnSpc>
            </a:pPr>
          </a:p>
          <a:p>
            <a:pPr algn="l">
              <a:lnSpc>
                <a:spcPts val="5738"/>
              </a:lnSpc>
            </a:pPr>
            <a:r>
              <a:rPr lang="en-US" sz="3800">
                <a:solidFill>
                  <a:srgbClr val="000000"/>
                </a:solidFill>
                <a:latin typeface="Poppins"/>
                <a:ea typeface="Poppins"/>
                <a:cs typeface="Poppins"/>
                <a:sym typeface="Poppins"/>
              </a:rPr>
              <a:t>What’s alive for you or standing out from this session? </a:t>
            </a:r>
          </a:p>
        </p:txBody>
      </p:sp>
      <p:grpSp>
        <p:nvGrpSpPr>
          <p:cNvPr name="Group 15" id="15"/>
          <p:cNvGrpSpPr/>
          <p:nvPr/>
        </p:nvGrpSpPr>
        <p:grpSpPr>
          <a:xfrm rot="0">
            <a:off x="593628" y="7696701"/>
            <a:ext cx="378658" cy="378658"/>
            <a:chOff x="0" y="0"/>
            <a:chExt cx="812800" cy="812800"/>
          </a:xfrm>
        </p:grpSpPr>
        <p:sp>
          <p:nvSpPr>
            <p:cNvPr name="Freeform 16" id="16"/>
            <p:cNvSpPr/>
            <p:nvPr/>
          </p:nvSpPr>
          <p:spPr>
            <a:xfrm flipH="false" flipV="false" rot="0">
              <a:off x="110095" y="110095"/>
              <a:ext cx="592609" cy="592609"/>
            </a:xfrm>
            <a:custGeom>
              <a:avLst/>
              <a:gdLst/>
              <a:ahLst/>
              <a:cxnLst/>
              <a:rect r="r" b="b" t="t" l="l"/>
              <a:pathLst>
                <a:path h="592609" w="592609">
                  <a:moveTo>
                    <a:pt x="484250" y="77850"/>
                  </a:moveTo>
                  <a:lnTo>
                    <a:pt x="514760" y="108360"/>
                  </a:lnTo>
                  <a:cubicBezTo>
                    <a:pt x="618559" y="212159"/>
                    <a:pt x="618559" y="380451"/>
                    <a:pt x="514760" y="484250"/>
                  </a:cubicBezTo>
                  <a:lnTo>
                    <a:pt x="484250" y="514760"/>
                  </a:lnTo>
                  <a:cubicBezTo>
                    <a:pt x="380451" y="618559"/>
                    <a:pt x="212159" y="618559"/>
                    <a:pt x="108360" y="514760"/>
                  </a:cubicBezTo>
                  <a:lnTo>
                    <a:pt x="77850" y="484250"/>
                  </a:lnTo>
                  <a:cubicBezTo>
                    <a:pt x="-25949" y="380451"/>
                    <a:pt x="-25949" y="212159"/>
                    <a:pt x="77850" y="108360"/>
                  </a:cubicBezTo>
                  <a:lnTo>
                    <a:pt x="108360" y="77850"/>
                  </a:lnTo>
                  <a:cubicBezTo>
                    <a:pt x="212159" y="-25949"/>
                    <a:pt x="380451" y="-25949"/>
                    <a:pt x="484250" y="77850"/>
                  </a:cubicBezTo>
                  <a:close/>
                </a:path>
              </a:pathLst>
            </a:custGeom>
            <a:solidFill>
              <a:srgbClr val="F39847"/>
            </a:solidFill>
          </p:spPr>
        </p:sp>
        <p:sp>
          <p:nvSpPr>
            <p:cNvPr name="TextBox 17" id="17"/>
            <p:cNvSpPr txBox="true"/>
            <p:nvPr/>
          </p:nvSpPr>
          <p:spPr>
            <a:xfrm>
              <a:off x="139700" y="101600"/>
              <a:ext cx="533400" cy="571500"/>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931502" cy="11198627"/>
          </a:xfrm>
          <a:custGeom>
            <a:avLst/>
            <a:gdLst/>
            <a:ahLst/>
            <a:cxnLst/>
            <a:rect r="r" b="b" t="t" l="l"/>
            <a:pathLst>
              <a:path h="11198627" w="14931502">
                <a:moveTo>
                  <a:pt x="0" y="0"/>
                </a:moveTo>
                <a:lnTo>
                  <a:pt x="14931502" y="0"/>
                </a:lnTo>
                <a:lnTo>
                  <a:pt x="14931502" y="11198627"/>
                </a:lnTo>
                <a:lnTo>
                  <a:pt x="0" y="11198627"/>
                </a:lnTo>
                <a:lnTo>
                  <a:pt x="0" y="0"/>
                </a:lnTo>
                <a:close/>
              </a:path>
            </a:pathLst>
          </a:custGeom>
          <a:blipFill>
            <a:blip r:embed="rId2">
              <a:alphaModFix amt="85000"/>
            </a:blip>
            <a:stretch>
              <a:fillRect l="-6222" t="0" r="-6222" b="0"/>
            </a:stretch>
          </a:blipFill>
        </p:spPr>
      </p:sp>
      <p:sp>
        <p:nvSpPr>
          <p:cNvPr name="Freeform 3" id="3"/>
          <p:cNvSpPr/>
          <p:nvPr/>
        </p:nvSpPr>
        <p:spPr>
          <a:xfrm flipH="false" flipV="false" rot="0">
            <a:off x="10107599" y="-248630"/>
            <a:ext cx="8681329" cy="10784260"/>
          </a:xfrm>
          <a:custGeom>
            <a:avLst/>
            <a:gdLst/>
            <a:ahLst/>
            <a:cxnLst/>
            <a:rect r="r" b="b" t="t" l="l"/>
            <a:pathLst>
              <a:path h="10784260" w="8681329">
                <a:moveTo>
                  <a:pt x="0" y="0"/>
                </a:moveTo>
                <a:lnTo>
                  <a:pt x="8681329" y="0"/>
                </a:lnTo>
                <a:lnTo>
                  <a:pt x="8681329" y="10784260"/>
                </a:lnTo>
                <a:lnTo>
                  <a:pt x="0" y="10784260"/>
                </a:lnTo>
                <a:lnTo>
                  <a:pt x="0" y="0"/>
                </a:lnTo>
                <a:close/>
              </a:path>
            </a:pathLst>
          </a:custGeom>
          <a:blipFill>
            <a:blip r:embed="rId3"/>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43959" y="-1832969"/>
            <a:ext cx="17375461" cy="13031596"/>
          </a:xfrm>
          <a:custGeom>
            <a:avLst/>
            <a:gdLst/>
            <a:ahLst/>
            <a:cxnLst/>
            <a:rect r="r" b="b" t="t" l="l"/>
            <a:pathLst>
              <a:path h="13031596" w="17375461">
                <a:moveTo>
                  <a:pt x="0" y="0"/>
                </a:moveTo>
                <a:lnTo>
                  <a:pt x="17375461" y="0"/>
                </a:lnTo>
                <a:lnTo>
                  <a:pt x="17375461" y="13031596"/>
                </a:lnTo>
                <a:lnTo>
                  <a:pt x="0" y="13031596"/>
                </a:lnTo>
                <a:lnTo>
                  <a:pt x="0" y="0"/>
                </a:lnTo>
                <a:close/>
              </a:path>
            </a:pathLst>
          </a:custGeom>
          <a:blipFill>
            <a:blip r:embed="rId2">
              <a:alphaModFix amt="85000"/>
            </a:blip>
            <a:stretch>
              <a:fillRect l="-12112" t="0" r="-332" b="0"/>
            </a:stretch>
          </a:blipFill>
        </p:spPr>
      </p:sp>
      <p:sp>
        <p:nvSpPr>
          <p:cNvPr name="Freeform 3" id="3"/>
          <p:cNvSpPr/>
          <p:nvPr/>
        </p:nvSpPr>
        <p:spPr>
          <a:xfrm flipH="false" flipV="false" rot="0">
            <a:off x="10107599" y="-248630"/>
            <a:ext cx="8681329" cy="10784260"/>
          </a:xfrm>
          <a:custGeom>
            <a:avLst/>
            <a:gdLst/>
            <a:ahLst/>
            <a:cxnLst/>
            <a:rect r="r" b="b" t="t" l="l"/>
            <a:pathLst>
              <a:path h="10784260" w="8681329">
                <a:moveTo>
                  <a:pt x="0" y="0"/>
                </a:moveTo>
                <a:lnTo>
                  <a:pt x="8681329" y="0"/>
                </a:lnTo>
                <a:lnTo>
                  <a:pt x="8681329" y="10784260"/>
                </a:lnTo>
                <a:lnTo>
                  <a:pt x="0" y="10784260"/>
                </a:lnTo>
                <a:lnTo>
                  <a:pt x="0" y="0"/>
                </a:lnTo>
                <a:close/>
              </a:path>
            </a:pathLst>
          </a:custGeom>
          <a:blipFill>
            <a:blip r:embed="rId3"/>
            <a:stretch>
              <a:fillRect l="0" t="0" r="0" b="0"/>
            </a:stretch>
          </a:blipFill>
        </p:spPr>
      </p:sp>
      <p:grpSp>
        <p:nvGrpSpPr>
          <p:cNvPr name="Group 4" id="4"/>
          <p:cNvGrpSpPr/>
          <p:nvPr/>
        </p:nvGrpSpPr>
        <p:grpSpPr>
          <a:xfrm rot="0">
            <a:off x="7075446" y="4924339"/>
            <a:ext cx="10690316" cy="4877977"/>
            <a:chOff x="0" y="0"/>
            <a:chExt cx="2815556" cy="1284735"/>
          </a:xfrm>
        </p:grpSpPr>
        <p:sp>
          <p:nvSpPr>
            <p:cNvPr name="Freeform 5" id="5"/>
            <p:cNvSpPr/>
            <p:nvPr/>
          </p:nvSpPr>
          <p:spPr>
            <a:xfrm flipH="false" flipV="false" rot="0">
              <a:off x="0" y="0"/>
              <a:ext cx="2815556" cy="1284735"/>
            </a:xfrm>
            <a:custGeom>
              <a:avLst/>
              <a:gdLst/>
              <a:ahLst/>
              <a:cxnLst/>
              <a:rect r="r" b="b" t="t" l="l"/>
              <a:pathLst>
                <a:path h="1284735" w="2815556">
                  <a:moveTo>
                    <a:pt x="0" y="0"/>
                  </a:moveTo>
                  <a:lnTo>
                    <a:pt x="2815556" y="0"/>
                  </a:lnTo>
                  <a:lnTo>
                    <a:pt x="2815556" y="1284735"/>
                  </a:lnTo>
                  <a:lnTo>
                    <a:pt x="0" y="1284735"/>
                  </a:lnTo>
                  <a:close/>
                </a:path>
              </a:pathLst>
            </a:custGeom>
            <a:solidFill>
              <a:srgbClr val="FFFFFF">
                <a:alpha val="74902"/>
              </a:srgbClr>
            </a:solidFill>
          </p:spPr>
        </p:sp>
        <p:sp>
          <p:nvSpPr>
            <p:cNvPr name="TextBox 6" id="6"/>
            <p:cNvSpPr txBox="true"/>
            <p:nvPr/>
          </p:nvSpPr>
          <p:spPr>
            <a:xfrm>
              <a:off x="0" y="-57150"/>
              <a:ext cx="2815556" cy="1341885"/>
            </a:xfrm>
            <a:prstGeom prst="rect">
              <a:avLst/>
            </a:prstGeom>
          </p:spPr>
          <p:txBody>
            <a:bodyPr anchor="ctr" rtlCol="false" tIns="50800" lIns="50800" bIns="50800" rIns="50800"/>
            <a:lstStyle/>
            <a:p>
              <a:pPr algn="ctr">
                <a:lnSpc>
                  <a:spcPts val="3115"/>
                </a:lnSpc>
              </a:pPr>
            </a:p>
          </p:txBody>
        </p:sp>
      </p:grpSp>
      <p:sp>
        <p:nvSpPr>
          <p:cNvPr name="TextBox 7" id="7"/>
          <p:cNvSpPr txBox="true"/>
          <p:nvPr/>
        </p:nvSpPr>
        <p:spPr>
          <a:xfrm rot="0">
            <a:off x="7465751" y="5233101"/>
            <a:ext cx="10027303" cy="3989706"/>
          </a:xfrm>
          <a:prstGeom prst="rect">
            <a:avLst/>
          </a:prstGeom>
        </p:spPr>
        <p:txBody>
          <a:bodyPr anchor="t" rtlCol="false" tIns="0" lIns="0" bIns="0" rIns="0">
            <a:spAutoFit/>
          </a:bodyPr>
          <a:lstStyle/>
          <a:p>
            <a:pPr algn="l">
              <a:lnSpc>
                <a:spcPts val="5319"/>
              </a:lnSpc>
            </a:pPr>
            <a:r>
              <a:rPr lang="en-US" sz="3799" i="true">
                <a:solidFill>
                  <a:srgbClr val="18072B"/>
                </a:solidFill>
                <a:latin typeface="Kollektif Italics"/>
                <a:ea typeface="Kollektif Italics"/>
                <a:cs typeface="Kollektif Italics"/>
                <a:sym typeface="Kollektif Italics"/>
              </a:rPr>
              <a:t>Call your spirit back. Use that Creator-shaped hole in your heart to bring light into this world that desperately needs love. Ignite your fire so that your ancestors know that you are here -- alive, breathing, dancing, singing, and being all they prayed for you.  </a:t>
            </a:r>
          </a:p>
        </p:txBody>
      </p:sp>
      <p:sp>
        <p:nvSpPr>
          <p:cNvPr name="TextBox 8" id="8"/>
          <p:cNvSpPr txBox="true"/>
          <p:nvPr/>
        </p:nvSpPr>
        <p:spPr>
          <a:xfrm rot="0">
            <a:off x="13604181" y="8880502"/>
            <a:ext cx="3888874" cy="622861"/>
          </a:xfrm>
          <a:prstGeom prst="rect">
            <a:avLst/>
          </a:prstGeom>
        </p:spPr>
        <p:txBody>
          <a:bodyPr anchor="t" rtlCol="false" tIns="0" lIns="0" bIns="0" rIns="0">
            <a:spAutoFit/>
          </a:bodyPr>
          <a:lstStyle/>
          <a:p>
            <a:pPr algn="r">
              <a:lnSpc>
                <a:spcPts val="5039"/>
              </a:lnSpc>
            </a:pPr>
            <a:r>
              <a:rPr lang="en-US" b="true" sz="3599">
                <a:solidFill>
                  <a:srgbClr val="C228B7"/>
                </a:solidFill>
                <a:latin typeface="Roboto Bold"/>
                <a:ea typeface="Roboto Bold"/>
                <a:cs typeface="Roboto Bold"/>
                <a:sym typeface="Roboto Bold"/>
              </a:rPr>
              <a:t>- Tanaya Winder</a:t>
            </a:r>
          </a:p>
        </p:txBody>
      </p:sp>
      <p:sp>
        <p:nvSpPr>
          <p:cNvPr name="Freeform 9" id="9"/>
          <p:cNvSpPr/>
          <p:nvPr/>
        </p:nvSpPr>
        <p:spPr>
          <a:xfrm flipH="false" flipV="false" rot="0">
            <a:off x="151609" y="404185"/>
            <a:ext cx="16491506" cy="1119602"/>
          </a:xfrm>
          <a:custGeom>
            <a:avLst/>
            <a:gdLst/>
            <a:ahLst/>
            <a:cxnLst/>
            <a:rect r="r" b="b" t="t" l="l"/>
            <a:pathLst>
              <a:path h="1119602" w="16491506">
                <a:moveTo>
                  <a:pt x="0" y="0"/>
                </a:moveTo>
                <a:lnTo>
                  <a:pt x="16491505" y="0"/>
                </a:lnTo>
                <a:lnTo>
                  <a:pt x="16491505" y="1119602"/>
                </a:lnTo>
                <a:lnTo>
                  <a:pt x="0" y="1119602"/>
                </a:lnTo>
                <a:lnTo>
                  <a:pt x="0" y="0"/>
                </a:lnTo>
                <a:close/>
              </a:path>
            </a:pathLst>
          </a:custGeom>
          <a:blipFill>
            <a:blip r:embed="rId4">
              <a:alphaModFix amt="77000"/>
            </a:blip>
            <a:stretch>
              <a:fillRect l="0" t="-219996" r="0" b="-1314377"/>
            </a:stretch>
          </a:blipFill>
        </p:spPr>
      </p:sp>
      <p:sp>
        <p:nvSpPr>
          <p:cNvPr name="TextBox 10" id="10"/>
          <p:cNvSpPr txBox="true"/>
          <p:nvPr/>
        </p:nvSpPr>
        <p:spPr>
          <a:xfrm rot="0">
            <a:off x="314009" y="261310"/>
            <a:ext cx="11531453" cy="1269347"/>
          </a:xfrm>
          <a:prstGeom prst="rect">
            <a:avLst/>
          </a:prstGeom>
        </p:spPr>
        <p:txBody>
          <a:bodyPr anchor="t" rtlCol="false" tIns="0" lIns="0" bIns="0" rIns="0">
            <a:spAutoFit/>
          </a:bodyPr>
          <a:lstStyle/>
          <a:p>
            <a:pPr algn="l">
              <a:lnSpc>
                <a:spcPts val="10359"/>
              </a:lnSpc>
            </a:pPr>
            <a:r>
              <a:rPr lang="en-US" sz="7399" b="true">
                <a:solidFill>
                  <a:srgbClr val="F97034"/>
                </a:solidFill>
                <a:latin typeface="Roboto Bold"/>
                <a:ea typeface="Roboto Bold"/>
                <a:cs typeface="Roboto Bold"/>
                <a:sym typeface="Roboto Bold"/>
              </a:rPr>
              <a:t>The power of heartspeak &amp; </a:t>
            </a:r>
          </a:p>
        </p:txBody>
      </p:sp>
      <p:sp>
        <p:nvSpPr>
          <p:cNvPr name="TextBox 11" id="11"/>
          <p:cNvSpPr txBox="true"/>
          <p:nvPr/>
        </p:nvSpPr>
        <p:spPr>
          <a:xfrm rot="0">
            <a:off x="11845462" y="261310"/>
            <a:ext cx="4967756" cy="1269346"/>
          </a:xfrm>
          <a:prstGeom prst="rect">
            <a:avLst/>
          </a:prstGeom>
        </p:spPr>
        <p:txBody>
          <a:bodyPr anchor="t" rtlCol="false" tIns="0" lIns="0" bIns="0" rIns="0">
            <a:spAutoFit/>
          </a:bodyPr>
          <a:lstStyle/>
          <a:p>
            <a:pPr algn="l">
              <a:lnSpc>
                <a:spcPts val="10360"/>
              </a:lnSpc>
            </a:pPr>
            <a:r>
              <a:rPr lang="en-US" sz="7400" b="true">
                <a:solidFill>
                  <a:srgbClr val="18072B"/>
                </a:solidFill>
                <a:latin typeface="Roboto Bold"/>
                <a:ea typeface="Roboto Bold"/>
                <a:cs typeface="Roboto Bold"/>
                <a:sym typeface="Roboto Bold"/>
              </a:rPr>
              <a:t>heartwork</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252870" y="390514"/>
            <a:ext cx="1782259" cy="1782259"/>
          </a:xfrm>
          <a:custGeom>
            <a:avLst/>
            <a:gdLst/>
            <a:ahLst/>
            <a:cxnLst/>
            <a:rect r="r" b="b" t="t" l="l"/>
            <a:pathLst>
              <a:path h="1782259" w="1782259">
                <a:moveTo>
                  <a:pt x="0" y="0"/>
                </a:moveTo>
                <a:lnTo>
                  <a:pt x="1782260" y="0"/>
                </a:lnTo>
                <a:lnTo>
                  <a:pt x="1782260" y="1782259"/>
                </a:lnTo>
                <a:lnTo>
                  <a:pt x="0" y="1782259"/>
                </a:lnTo>
                <a:lnTo>
                  <a:pt x="0" y="0"/>
                </a:lnTo>
                <a:close/>
              </a:path>
            </a:pathLst>
          </a:custGeom>
          <a:blipFill>
            <a:blip r:embed="rId2"/>
            <a:stretch>
              <a:fillRect l="0" t="0" r="0" b="0"/>
            </a:stretch>
          </a:blipFill>
        </p:spPr>
      </p:sp>
      <p:sp>
        <p:nvSpPr>
          <p:cNvPr name="TextBox 3" id="3"/>
          <p:cNvSpPr txBox="true"/>
          <p:nvPr/>
        </p:nvSpPr>
        <p:spPr>
          <a:xfrm rot="0">
            <a:off x="1430521" y="4153659"/>
            <a:ext cx="15426959" cy="1832990"/>
          </a:xfrm>
          <a:prstGeom prst="rect">
            <a:avLst/>
          </a:prstGeom>
        </p:spPr>
        <p:txBody>
          <a:bodyPr anchor="t" rtlCol="false" tIns="0" lIns="0" bIns="0" rIns="0">
            <a:spAutoFit/>
          </a:bodyPr>
          <a:lstStyle/>
          <a:p>
            <a:pPr algn="ctr">
              <a:lnSpc>
                <a:spcPts val="13136"/>
              </a:lnSpc>
            </a:pPr>
            <a:r>
              <a:rPr lang="en-US" b="true" sz="15099" spc="75">
                <a:solidFill>
                  <a:srgbClr val="C229B7"/>
                </a:solidFill>
                <a:latin typeface="Roboto Bold"/>
                <a:ea typeface="Roboto Bold"/>
                <a:cs typeface="Roboto Bold"/>
                <a:sym typeface="Roboto Bold"/>
              </a:rPr>
              <a:t>Closing the Circle</a:t>
            </a:r>
          </a:p>
        </p:txBody>
      </p:sp>
      <p:sp>
        <p:nvSpPr>
          <p:cNvPr name="TextBox 4" id="4"/>
          <p:cNvSpPr txBox="true"/>
          <p:nvPr/>
        </p:nvSpPr>
        <p:spPr>
          <a:xfrm rot="0">
            <a:off x="5832231" y="2365988"/>
            <a:ext cx="6623538" cy="447619"/>
          </a:xfrm>
          <a:prstGeom prst="rect">
            <a:avLst/>
          </a:prstGeom>
        </p:spPr>
        <p:txBody>
          <a:bodyPr anchor="t" rtlCol="false" tIns="0" lIns="0" bIns="0" rIns="0">
            <a:spAutoFit/>
          </a:bodyPr>
          <a:lstStyle/>
          <a:p>
            <a:pPr algn="ctr">
              <a:lnSpc>
                <a:spcPts val="3300"/>
              </a:lnSpc>
            </a:pPr>
            <a:r>
              <a:rPr lang="en-US" b="true" sz="3000" spc="254">
                <a:solidFill>
                  <a:srgbClr val="18072B"/>
                </a:solidFill>
                <a:latin typeface="Public Sans Heavy"/>
                <a:ea typeface="Public Sans Heavy"/>
                <a:cs typeface="Public Sans Heavy"/>
                <a:sym typeface="Public Sans Heavy"/>
              </a:rPr>
              <a:t>www.tanayawinder.com</a:t>
            </a:r>
          </a:p>
        </p:txBody>
      </p:sp>
      <p:sp>
        <p:nvSpPr>
          <p:cNvPr name="Freeform 5" id="5"/>
          <p:cNvSpPr/>
          <p:nvPr/>
        </p:nvSpPr>
        <p:spPr>
          <a:xfrm flipH="false" flipV="false" rot="5400000">
            <a:off x="302335" y="4371885"/>
            <a:ext cx="8681329" cy="10784260"/>
          </a:xfrm>
          <a:custGeom>
            <a:avLst/>
            <a:gdLst/>
            <a:ahLst/>
            <a:cxnLst/>
            <a:rect r="r" b="b" t="t" l="l"/>
            <a:pathLst>
              <a:path h="10784260" w="8681329">
                <a:moveTo>
                  <a:pt x="0" y="0"/>
                </a:moveTo>
                <a:lnTo>
                  <a:pt x="8681329" y="0"/>
                </a:lnTo>
                <a:lnTo>
                  <a:pt x="8681329" y="10784260"/>
                </a:lnTo>
                <a:lnTo>
                  <a:pt x="0" y="10784260"/>
                </a:lnTo>
                <a:lnTo>
                  <a:pt x="0" y="0"/>
                </a:lnTo>
                <a:close/>
              </a:path>
            </a:pathLst>
          </a:custGeom>
          <a:blipFill>
            <a:blip r:embed="rId3"/>
            <a:stretch>
              <a:fillRect l="0" t="0" r="0" b="0"/>
            </a:stretch>
          </a:blipFill>
        </p:spPr>
      </p:sp>
      <p:sp>
        <p:nvSpPr>
          <p:cNvPr name="Freeform 6" id="6"/>
          <p:cNvSpPr/>
          <p:nvPr/>
        </p:nvSpPr>
        <p:spPr>
          <a:xfrm flipH="false" flipV="true" rot="5400000">
            <a:off x="11086595" y="4371885"/>
            <a:ext cx="8681329" cy="10784260"/>
          </a:xfrm>
          <a:custGeom>
            <a:avLst/>
            <a:gdLst/>
            <a:ahLst/>
            <a:cxnLst/>
            <a:rect r="r" b="b" t="t" l="l"/>
            <a:pathLst>
              <a:path h="10784260" w="8681329">
                <a:moveTo>
                  <a:pt x="0" y="10784260"/>
                </a:moveTo>
                <a:lnTo>
                  <a:pt x="8681329" y="10784260"/>
                </a:lnTo>
                <a:lnTo>
                  <a:pt x="8681329" y="0"/>
                </a:lnTo>
                <a:lnTo>
                  <a:pt x="0" y="0"/>
                </a:lnTo>
                <a:lnTo>
                  <a:pt x="0" y="10784260"/>
                </a:lnTo>
                <a:close/>
              </a:path>
            </a:pathLst>
          </a:custGeom>
          <a:blipFill>
            <a:blip r:embed="rId3"/>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18546" y="1427644"/>
            <a:ext cx="13140754" cy="2130058"/>
          </a:xfrm>
          <a:prstGeom prst="rect">
            <a:avLst/>
          </a:prstGeom>
        </p:spPr>
        <p:txBody>
          <a:bodyPr anchor="t" rtlCol="false" tIns="0" lIns="0" bIns="0" rIns="0">
            <a:spAutoFit/>
          </a:bodyPr>
          <a:lstStyle/>
          <a:p>
            <a:pPr algn="r">
              <a:lnSpc>
                <a:spcPts val="8220"/>
              </a:lnSpc>
            </a:pPr>
            <a:r>
              <a:rPr lang="en-US" b="true" sz="8139" spc="122">
                <a:solidFill>
                  <a:srgbClr val="000000"/>
                </a:solidFill>
                <a:latin typeface="Public Sans Bold"/>
                <a:ea typeface="Public Sans Bold"/>
                <a:cs typeface="Public Sans Bold"/>
                <a:sym typeface="Public Sans Bold"/>
              </a:rPr>
              <a:t>THANK YOU &amp;</a:t>
            </a:r>
          </a:p>
          <a:p>
            <a:pPr algn="r">
              <a:lnSpc>
                <a:spcPts val="8220"/>
              </a:lnSpc>
            </a:pPr>
            <a:r>
              <a:rPr lang="en-US" b="true" sz="8139" spc="122">
                <a:solidFill>
                  <a:srgbClr val="000000"/>
                </a:solidFill>
                <a:latin typeface="Public Sans Bold"/>
                <a:ea typeface="Public Sans Bold"/>
                <a:cs typeface="Public Sans Bold"/>
                <a:sym typeface="Public Sans Bold"/>
              </a:rPr>
              <a:t>CONTACT INFORMATION</a:t>
            </a:r>
          </a:p>
        </p:txBody>
      </p:sp>
      <p:sp>
        <p:nvSpPr>
          <p:cNvPr name="Freeform 3" id="3"/>
          <p:cNvSpPr/>
          <p:nvPr/>
        </p:nvSpPr>
        <p:spPr>
          <a:xfrm flipH="false" flipV="false" rot="0">
            <a:off x="15713550" y="4460658"/>
            <a:ext cx="806181" cy="806181"/>
          </a:xfrm>
          <a:custGeom>
            <a:avLst/>
            <a:gdLst/>
            <a:ahLst/>
            <a:cxnLst/>
            <a:rect r="r" b="b" t="t" l="l"/>
            <a:pathLst>
              <a:path h="806181" w="806181">
                <a:moveTo>
                  <a:pt x="0" y="0"/>
                </a:moveTo>
                <a:lnTo>
                  <a:pt x="806181" y="0"/>
                </a:lnTo>
                <a:lnTo>
                  <a:pt x="806181" y="806181"/>
                </a:lnTo>
                <a:lnTo>
                  <a:pt x="0" y="8061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862813" y="4606034"/>
            <a:ext cx="526705" cy="528627"/>
          </a:xfrm>
          <a:custGeom>
            <a:avLst/>
            <a:gdLst/>
            <a:ahLst/>
            <a:cxnLst/>
            <a:rect r="r" b="b" t="t" l="l"/>
            <a:pathLst>
              <a:path h="528627" w="526705">
                <a:moveTo>
                  <a:pt x="0" y="0"/>
                </a:moveTo>
                <a:lnTo>
                  <a:pt x="526705" y="0"/>
                </a:lnTo>
                <a:lnTo>
                  <a:pt x="526705" y="528628"/>
                </a:lnTo>
                <a:lnTo>
                  <a:pt x="0" y="5286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713550" y="6511938"/>
            <a:ext cx="806181" cy="806181"/>
          </a:xfrm>
          <a:custGeom>
            <a:avLst/>
            <a:gdLst/>
            <a:ahLst/>
            <a:cxnLst/>
            <a:rect r="r" b="b" t="t" l="l"/>
            <a:pathLst>
              <a:path h="806181" w="806181">
                <a:moveTo>
                  <a:pt x="0" y="0"/>
                </a:moveTo>
                <a:lnTo>
                  <a:pt x="806181" y="0"/>
                </a:lnTo>
                <a:lnTo>
                  <a:pt x="806181" y="806181"/>
                </a:lnTo>
                <a:lnTo>
                  <a:pt x="0" y="8061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713550" y="5486298"/>
            <a:ext cx="806181" cy="806181"/>
          </a:xfrm>
          <a:custGeom>
            <a:avLst/>
            <a:gdLst/>
            <a:ahLst/>
            <a:cxnLst/>
            <a:rect r="r" b="b" t="t" l="l"/>
            <a:pathLst>
              <a:path h="806181" w="806181">
                <a:moveTo>
                  <a:pt x="0" y="0"/>
                </a:moveTo>
                <a:lnTo>
                  <a:pt x="806181" y="0"/>
                </a:lnTo>
                <a:lnTo>
                  <a:pt x="806181" y="806181"/>
                </a:lnTo>
                <a:lnTo>
                  <a:pt x="0" y="8061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5862813" y="5709937"/>
            <a:ext cx="495077" cy="380759"/>
          </a:xfrm>
          <a:custGeom>
            <a:avLst/>
            <a:gdLst/>
            <a:ahLst/>
            <a:cxnLst/>
            <a:rect r="r" b="b" t="t" l="l"/>
            <a:pathLst>
              <a:path h="380759" w="495077">
                <a:moveTo>
                  <a:pt x="0" y="0"/>
                </a:moveTo>
                <a:lnTo>
                  <a:pt x="495077" y="0"/>
                </a:lnTo>
                <a:lnTo>
                  <a:pt x="495077" y="380759"/>
                </a:lnTo>
                <a:lnTo>
                  <a:pt x="0" y="3807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5713550" y="7537578"/>
            <a:ext cx="806181" cy="806181"/>
          </a:xfrm>
          <a:custGeom>
            <a:avLst/>
            <a:gdLst/>
            <a:ahLst/>
            <a:cxnLst/>
            <a:rect r="r" b="b" t="t" l="l"/>
            <a:pathLst>
              <a:path h="806181" w="806181">
                <a:moveTo>
                  <a:pt x="0" y="0"/>
                </a:moveTo>
                <a:lnTo>
                  <a:pt x="806181" y="0"/>
                </a:lnTo>
                <a:lnTo>
                  <a:pt x="806181" y="806180"/>
                </a:lnTo>
                <a:lnTo>
                  <a:pt x="0" y="8061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5893053" y="6686287"/>
            <a:ext cx="464837" cy="464837"/>
          </a:xfrm>
          <a:custGeom>
            <a:avLst/>
            <a:gdLst/>
            <a:ahLst/>
            <a:cxnLst/>
            <a:rect r="r" b="b" t="t" l="l"/>
            <a:pathLst>
              <a:path h="464837" w="464837">
                <a:moveTo>
                  <a:pt x="0" y="0"/>
                </a:moveTo>
                <a:lnTo>
                  <a:pt x="464837" y="0"/>
                </a:lnTo>
                <a:lnTo>
                  <a:pt x="464837" y="464837"/>
                </a:lnTo>
                <a:lnTo>
                  <a:pt x="0" y="4648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5896871" y="7712068"/>
            <a:ext cx="457200" cy="457200"/>
          </a:xfrm>
          <a:custGeom>
            <a:avLst/>
            <a:gdLst/>
            <a:ahLst/>
            <a:cxnLst/>
            <a:rect r="r" b="b" t="t" l="l"/>
            <a:pathLst>
              <a:path h="457200" w="457200">
                <a:moveTo>
                  <a:pt x="0" y="0"/>
                </a:moveTo>
                <a:lnTo>
                  <a:pt x="457200" y="0"/>
                </a:lnTo>
                <a:lnTo>
                  <a:pt x="457200" y="457200"/>
                </a:lnTo>
                <a:lnTo>
                  <a:pt x="0" y="4572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8822997" y="4730648"/>
            <a:ext cx="6623538" cy="459703"/>
          </a:xfrm>
          <a:prstGeom prst="rect">
            <a:avLst/>
          </a:prstGeom>
        </p:spPr>
        <p:txBody>
          <a:bodyPr anchor="t" rtlCol="false" tIns="0" lIns="0" bIns="0" rIns="0">
            <a:spAutoFit/>
          </a:bodyPr>
          <a:lstStyle/>
          <a:p>
            <a:pPr algn="r">
              <a:lnSpc>
                <a:spcPts val="3519"/>
              </a:lnSpc>
            </a:pPr>
            <a:r>
              <a:rPr lang="en-US" b="true" sz="3199" spc="271">
                <a:solidFill>
                  <a:srgbClr val="000000"/>
                </a:solidFill>
                <a:latin typeface="Kollektif Bold"/>
                <a:ea typeface="Kollektif Bold"/>
                <a:cs typeface="Kollektif Bold"/>
                <a:sym typeface="Kollektif Bold"/>
              </a:rPr>
              <a:t>www.tanayawinder.com</a:t>
            </a:r>
          </a:p>
        </p:txBody>
      </p:sp>
      <p:sp>
        <p:nvSpPr>
          <p:cNvPr name="TextBox 12" id="12"/>
          <p:cNvSpPr txBox="true"/>
          <p:nvPr/>
        </p:nvSpPr>
        <p:spPr>
          <a:xfrm rot="0">
            <a:off x="10328171" y="5681099"/>
            <a:ext cx="5125670" cy="521335"/>
          </a:xfrm>
          <a:prstGeom prst="rect">
            <a:avLst/>
          </a:prstGeom>
        </p:spPr>
        <p:txBody>
          <a:bodyPr anchor="t" rtlCol="false" tIns="0" lIns="0" bIns="0" rIns="0">
            <a:spAutoFit/>
          </a:bodyPr>
          <a:lstStyle/>
          <a:p>
            <a:pPr algn="r">
              <a:lnSpc>
                <a:spcPts val="4159"/>
              </a:lnSpc>
            </a:pPr>
            <a:r>
              <a:rPr lang="en-US" b="true" sz="3199">
                <a:solidFill>
                  <a:srgbClr val="000000"/>
                </a:solidFill>
                <a:latin typeface="Kollektif Bold"/>
                <a:ea typeface="Kollektif Bold"/>
                <a:cs typeface="Kollektif Bold"/>
                <a:sym typeface="Kollektif Bold"/>
              </a:rPr>
              <a:t>tanaya.winder@gmail.com</a:t>
            </a:r>
          </a:p>
        </p:txBody>
      </p:sp>
      <p:sp>
        <p:nvSpPr>
          <p:cNvPr name="TextBox 13" id="13"/>
          <p:cNvSpPr txBox="true"/>
          <p:nvPr/>
        </p:nvSpPr>
        <p:spPr>
          <a:xfrm rot="0">
            <a:off x="11758670" y="6735199"/>
            <a:ext cx="3687866" cy="521335"/>
          </a:xfrm>
          <a:prstGeom prst="rect">
            <a:avLst/>
          </a:prstGeom>
        </p:spPr>
        <p:txBody>
          <a:bodyPr anchor="t" rtlCol="false" tIns="0" lIns="0" bIns="0" rIns="0">
            <a:spAutoFit/>
          </a:bodyPr>
          <a:lstStyle/>
          <a:p>
            <a:pPr algn="r">
              <a:lnSpc>
                <a:spcPts val="4159"/>
              </a:lnSpc>
            </a:pPr>
            <a:r>
              <a:rPr lang="en-US" b="true" sz="3199">
                <a:solidFill>
                  <a:srgbClr val="000000"/>
                </a:solidFill>
                <a:latin typeface="Kollektif Bold"/>
                <a:ea typeface="Kollektif Bold"/>
                <a:cs typeface="Kollektif Bold"/>
                <a:sym typeface="Kollektif Bold"/>
              </a:rPr>
              <a:t>@tanayawinder</a:t>
            </a:r>
          </a:p>
        </p:txBody>
      </p:sp>
      <p:sp>
        <p:nvSpPr>
          <p:cNvPr name="TextBox 14" id="14"/>
          <p:cNvSpPr txBox="true"/>
          <p:nvPr/>
        </p:nvSpPr>
        <p:spPr>
          <a:xfrm rot="0">
            <a:off x="6709592" y="7770249"/>
            <a:ext cx="8744249" cy="521335"/>
          </a:xfrm>
          <a:prstGeom prst="rect">
            <a:avLst/>
          </a:prstGeom>
        </p:spPr>
        <p:txBody>
          <a:bodyPr anchor="t" rtlCol="false" tIns="0" lIns="0" bIns="0" rIns="0">
            <a:spAutoFit/>
          </a:bodyPr>
          <a:lstStyle/>
          <a:p>
            <a:pPr algn="r">
              <a:lnSpc>
                <a:spcPts val="4159"/>
              </a:lnSpc>
            </a:pPr>
            <a:r>
              <a:rPr lang="en-US" b="true" sz="3199">
                <a:solidFill>
                  <a:srgbClr val="000000"/>
                </a:solidFill>
                <a:latin typeface="Kollektif Bold"/>
                <a:ea typeface="Kollektif Bold"/>
                <a:cs typeface="Kollektif Bold"/>
                <a:sym typeface="Kollektif Bold"/>
              </a:rPr>
              <a:t>https://www.facebook.com/tanayajwinder/</a:t>
            </a:r>
          </a:p>
        </p:txBody>
      </p:sp>
      <p:sp>
        <p:nvSpPr>
          <p:cNvPr name="Freeform 15" id="15"/>
          <p:cNvSpPr/>
          <p:nvPr/>
        </p:nvSpPr>
        <p:spPr>
          <a:xfrm flipH="true" flipV="false" rot="0">
            <a:off x="-571030" y="-441156"/>
            <a:ext cx="8681329" cy="10784260"/>
          </a:xfrm>
          <a:custGeom>
            <a:avLst/>
            <a:gdLst/>
            <a:ahLst/>
            <a:cxnLst/>
            <a:rect r="r" b="b" t="t" l="l"/>
            <a:pathLst>
              <a:path h="10784260" w="8681329">
                <a:moveTo>
                  <a:pt x="8681329" y="0"/>
                </a:moveTo>
                <a:lnTo>
                  <a:pt x="0" y="0"/>
                </a:lnTo>
                <a:lnTo>
                  <a:pt x="0" y="10784260"/>
                </a:lnTo>
                <a:lnTo>
                  <a:pt x="8681329" y="10784260"/>
                </a:lnTo>
                <a:lnTo>
                  <a:pt x="8681329" y="0"/>
                </a:lnTo>
                <a:close/>
              </a:path>
            </a:pathLst>
          </a:custGeom>
          <a:blipFill>
            <a:blip r:embed="rId1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2916" y="2203200"/>
            <a:ext cx="8591084" cy="6303708"/>
          </a:xfrm>
          <a:custGeom>
            <a:avLst/>
            <a:gdLst/>
            <a:ahLst/>
            <a:cxnLst/>
            <a:rect r="r" b="b" t="t" l="l"/>
            <a:pathLst>
              <a:path h="6303708" w="8591084">
                <a:moveTo>
                  <a:pt x="0" y="0"/>
                </a:moveTo>
                <a:lnTo>
                  <a:pt x="8591084" y="0"/>
                </a:lnTo>
                <a:lnTo>
                  <a:pt x="8591084" y="6303708"/>
                </a:lnTo>
                <a:lnTo>
                  <a:pt x="0" y="6303708"/>
                </a:lnTo>
                <a:lnTo>
                  <a:pt x="0" y="0"/>
                </a:lnTo>
                <a:close/>
              </a:path>
            </a:pathLst>
          </a:custGeom>
          <a:blipFill>
            <a:blip r:embed="rId3"/>
            <a:stretch>
              <a:fillRect l="0" t="0" r="0" b="0"/>
            </a:stretch>
          </a:blipFill>
        </p:spPr>
      </p:sp>
      <p:sp>
        <p:nvSpPr>
          <p:cNvPr name="Freeform 3" id="3"/>
          <p:cNvSpPr/>
          <p:nvPr/>
        </p:nvSpPr>
        <p:spPr>
          <a:xfrm flipH="false" flipV="false" rot="0">
            <a:off x="9391588" y="2203200"/>
            <a:ext cx="8374601" cy="6303708"/>
          </a:xfrm>
          <a:custGeom>
            <a:avLst/>
            <a:gdLst/>
            <a:ahLst/>
            <a:cxnLst/>
            <a:rect r="r" b="b" t="t" l="l"/>
            <a:pathLst>
              <a:path h="6303708" w="8374601">
                <a:moveTo>
                  <a:pt x="0" y="0"/>
                </a:moveTo>
                <a:lnTo>
                  <a:pt x="8374601" y="0"/>
                </a:lnTo>
                <a:lnTo>
                  <a:pt x="8374601" y="6303708"/>
                </a:lnTo>
                <a:lnTo>
                  <a:pt x="0" y="6303708"/>
                </a:lnTo>
                <a:lnTo>
                  <a:pt x="0" y="0"/>
                </a:lnTo>
                <a:close/>
              </a:path>
            </a:pathLst>
          </a:custGeom>
          <a:blipFill>
            <a:blip r:embed="rId4"/>
            <a:stretch>
              <a:fillRect l="0" t="0" r="0" b="0"/>
            </a:stretch>
          </a:blipFill>
        </p:spPr>
      </p:sp>
      <p:sp>
        <p:nvSpPr>
          <p:cNvPr name="TextBox 4" id="4"/>
          <p:cNvSpPr txBox="true"/>
          <p:nvPr/>
        </p:nvSpPr>
        <p:spPr>
          <a:xfrm rot="0">
            <a:off x="9391588" y="895350"/>
            <a:ext cx="7493487" cy="1137266"/>
          </a:xfrm>
          <a:prstGeom prst="rect">
            <a:avLst/>
          </a:prstGeom>
        </p:spPr>
        <p:txBody>
          <a:bodyPr anchor="t" rtlCol="false" tIns="0" lIns="0" bIns="0" rIns="0">
            <a:spAutoFit/>
          </a:bodyPr>
          <a:lstStyle/>
          <a:p>
            <a:pPr algn="l">
              <a:lnSpc>
                <a:spcPts val="9240"/>
              </a:lnSpc>
            </a:pPr>
            <a:r>
              <a:rPr lang="en-US" sz="6600" b="true">
                <a:solidFill>
                  <a:srgbClr val="000000"/>
                </a:solidFill>
                <a:latin typeface="Roboto Bold"/>
                <a:ea typeface="Roboto Bold"/>
                <a:cs typeface="Roboto Bold"/>
                <a:sym typeface="Roboto Bold"/>
              </a:rPr>
              <a:t>lean into your light.</a:t>
            </a:r>
          </a:p>
        </p:txBody>
      </p:sp>
      <p:sp>
        <p:nvSpPr>
          <p:cNvPr name="TextBox 5" id="5"/>
          <p:cNvSpPr txBox="true"/>
          <p:nvPr/>
        </p:nvSpPr>
        <p:spPr>
          <a:xfrm rot="0">
            <a:off x="2646792" y="895350"/>
            <a:ext cx="6910717" cy="1137266"/>
          </a:xfrm>
          <a:prstGeom prst="rect">
            <a:avLst/>
          </a:prstGeom>
        </p:spPr>
        <p:txBody>
          <a:bodyPr anchor="t" rtlCol="false" tIns="0" lIns="0" bIns="0" rIns="0">
            <a:spAutoFit/>
          </a:bodyPr>
          <a:lstStyle/>
          <a:p>
            <a:pPr algn="l">
              <a:lnSpc>
                <a:spcPts val="9240"/>
              </a:lnSpc>
            </a:pPr>
            <a:r>
              <a:rPr lang="en-US" sz="6600" b="true">
                <a:solidFill>
                  <a:srgbClr val="C228B7"/>
                </a:solidFill>
                <a:latin typeface="Roboto Bold"/>
                <a:ea typeface="Roboto Bold"/>
                <a:cs typeface="Roboto Bold"/>
                <a:sym typeface="Roboto Bold"/>
              </a:rPr>
              <a:t>Trust your power,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41153"/>
            <a:ext cx="18288000" cy="13716000"/>
          </a:xfrm>
          <a:custGeom>
            <a:avLst/>
            <a:gdLst/>
            <a:ahLst/>
            <a:cxnLst/>
            <a:rect r="r" b="b" t="t" l="l"/>
            <a:pathLst>
              <a:path h="13716000" w="18288000">
                <a:moveTo>
                  <a:pt x="0" y="0"/>
                </a:moveTo>
                <a:lnTo>
                  <a:pt x="18288000" y="0"/>
                </a:lnTo>
                <a:lnTo>
                  <a:pt x="18288000" y="13716000"/>
                </a:lnTo>
                <a:lnTo>
                  <a:pt x="0" y="13716000"/>
                </a:lnTo>
                <a:lnTo>
                  <a:pt x="0" y="0"/>
                </a:lnTo>
                <a:close/>
              </a:path>
            </a:pathLst>
          </a:custGeom>
          <a:blipFill>
            <a:blip r:embed="rId3"/>
            <a:stretch>
              <a:fillRect l="0" t="0" r="0" b="0"/>
            </a:stretch>
          </a:blipFill>
        </p:spPr>
      </p:sp>
      <p:sp>
        <p:nvSpPr>
          <p:cNvPr name="Freeform 3" id="3"/>
          <p:cNvSpPr/>
          <p:nvPr/>
        </p:nvSpPr>
        <p:spPr>
          <a:xfrm flipH="false" flipV="false" rot="0">
            <a:off x="11970421" y="-1341153"/>
            <a:ext cx="9547799" cy="11860619"/>
          </a:xfrm>
          <a:custGeom>
            <a:avLst/>
            <a:gdLst/>
            <a:ahLst/>
            <a:cxnLst/>
            <a:rect r="r" b="b" t="t" l="l"/>
            <a:pathLst>
              <a:path h="11860619" w="9547799">
                <a:moveTo>
                  <a:pt x="0" y="0"/>
                </a:moveTo>
                <a:lnTo>
                  <a:pt x="9547799" y="0"/>
                </a:lnTo>
                <a:lnTo>
                  <a:pt x="9547799" y="11860619"/>
                </a:lnTo>
                <a:lnTo>
                  <a:pt x="0" y="118606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599335" y="1307912"/>
            <a:ext cx="11654856" cy="3329987"/>
            <a:chOff x="0" y="0"/>
            <a:chExt cx="15539808" cy="4439983"/>
          </a:xfrm>
        </p:grpSpPr>
        <p:grpSp>
          <p:nvGrpSpPr>
            <p:cNvPr name="Group 5" id="5"/>
            <p:cNvGrpSpPr/>
            <p:nvPr/>
          </p:nvGrpSpPr>
          <p:grpSpPr>
            <a:xfrm rot="0">
              <a:off x="0" y="0"/>
              <a:ext cx="15539808" cy="4439983"/>
              <a:chOff x="0" y="0"/>
              <a:chExt cx="2717507" cy="776437"/>
            </a:xfrm>
          </p:grpSpPr>
          <p:sp>
            <p:nvSpPr>
              <p:cNvPr name="Freeform 6" id="6"/>
              <p:cNvSpPr/>
              <p:nvPr/>
            </p:nvSpPr>
            <p:spPr>
              <a:xfrm flipH="false" flipV="false" rot="0">
                <a:off x="0" y="0"/>
                <a:ext cx="2717507" cy="776437"/>
              </a:xfrm>
              <a:custGeom>
                <a:avLst/>
                <a:gdLst/>
                <a:ahLst/>
                <a:cxnLst/>
                <a:rect r="r" b="b" t="t" l="l"/>
                <a:pathLst>
                  <a:path h="776437" w="2717507">
                    <a:moveTo>
                      <a:pt x="0" y="0"/>
                    </a:moveTo>
                    <a:lnTo>
                      <a:pt x="2717507" y="0"/>
                    </a:lnTo>
                    <a:lnTo>
                      <a:pt x="2717507" y="776437"/>
                    </a:lnTo>
                    <a:lnTo>
                      <a:pt x="0" y="776437"/>
                    </a:lnTo>
                    <a:close/>
                  </a:path>
                </a:pathLst>
              </a:custGeom>
              <a:solidFill>
                <a:srgbClr val="FFFFFF">
                  <a:alpha val="65882"/>
                </a:srgbClr>
              </a:solidFill>
            </p:spPr>
          </p:sp>
          <p:sp>
            <p:nvSpPr>
              <p:cNvPr name="TextBox 7" id="7"/>
              <p:cNvSpPr txBox="true"/>
              <p:nvPr/>
            </p:nvSpPr>
            <p:spPr>
              <a:xfrm>
                <a:off x="0" y="-57150"/>
                <a:ext cx="2717507" cy="833587"/>
              </a:xfrm>
              <a:prstGeom prst="rect">
                <a:avLst/>
              </a:prstGeom>
            </p:spPr>
            <p:txBody>
              <a:bodyPr anchor="ctr" rtlCol="false" tIns="50800" lIns="50800" bIns="50800" rIns="50800"/>
              <a:lstStyle/>
              <a:p>
                <a:pPr algn="ctr">
                  <a:lnSpc>
                    <a:spcPts val="3115"/>
                  </a:lnSpc>
                </a:pPr>
              </a:p>
            </p:txBody>
          </p:sp>
        </p:grpSp>
        <p:sp>
          <p:nvSpPr>
            <p:cNvPr name="TextBox 8" id="8"/>
            <p:cNvSpPr txBox="true"/>
            <p:nvPr/>
          </p:nvSpPr>
          <p:spPr>
            <a:xfrm rot="0">
              <a:off x="507490" y="379897"/>
              <a:ext cx="14412690" cy="2758720"/>
            </a:xfrm>
            <a:prstGeom prst="rect">
              <a:avLst/>
            </a:prstGeom>
          </p:spPr>
          <p:txBody>
            <a:bodyPr anchor="t" rtlCol="false" tIns="0" lIns="0" bIns="0" rIns="0">
              <a:spAutoFit/>
            </a:bodyPr>
            <a:lstStyle/>
            <a:p>
              <a:pPr algn="just">
                <a:lnSpc>
                  <a:spcPts val="5534"/>
                </a:lnSpc>
              </a:pPr>
              <a:r>
                <a:rPr lang="en-US" sz="3953" i="true">
                  <a:solidFill>
                    <a:srgbClr val="18072B"/>
                  </a:solidFill>
                  <a:latin typeface="Kollektif Italics"/>
                  <a:ea typeface="Kollektif Italics"/>
                  <a:cs typeface="Kollektif Italics"/>
                  <a:sym typeface="Kollektif Italics"/>
                </a:rPr>
                <a:t>"I have to tell you something, I said. I'm not going to lie. I have to tell you. I have this God-shaped hole in my heart, and I think you do too."</a:t>
              </a:r>
            </a:p>
          </p:txBody>
        </p:sp>
        <p:sp>
          <p:nvSpPr>
            <p:cNvPr name="TextBox 9" id="9"/>
            <p:cNvSpPr txBox="true"/>
            <p:nvPr/>
          </p:nvSpPr>
          <p:spPr>
            <a:xfrm rot="0">
              <a:off x="4538115" y="3325098"/>
              <a:ext cx="10382066" cy="714938"/>
            </a:xfrm>
            <a:prstGeom prst="rect">
              <a:avLst/>
            </a:prstGeom>
          </p:spPr>
          <p:txBody>
            <a:bodyPr anchor="t" rtlCol="false" tIns="0" lIns="0" bIns="0" rIns="0">
              <a:spAutoFit/>
            </a:bodyPr>
            <a:lstStyle/>
            <a:p>
              <a:pPr algn="r">
                <a:lnSpc>
                  <a:spcPts val="4427"/>
                </a:lnSpc>
                <a:spcBef>
                  <a:spcPct val="0"/>
                </a:spcBef>
              </a:pPr>
              <a:r>
                <a:rPr lang="en-US" b="true" sz="3162" i="true">
                  <a:solidFill>
                    <a:srgbClr val="C228B7"/>
                  </a:solidFill>
                  <a:latin typeface="Roboto Bold Italics"/>
                  <a:ea typeface="Roboto Bold Italics"/>
                  <a:cs typeface="Roboto Bold Italics"/>
                  <a:sym typeface="Roboto Bold Italics"/>
                </a:rPr>
                <a:t> - Richard Van Camp, The Lesser Blessed</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823609" y="420936"/>
            <a:ext cx="2992502" cy="2930158"/>
          </a:xfrm>
          <a:custGeom>
            <a:avLst/>
            <a:gdLst/>
            <a:ahLst/>
            <a:cxnLst/>
            <a:rect r="r" b="b" t="t" l="l"/>
            <a:pathLst>
              <a:path h="2930158" w="2992502">
                <a:moveTo>
                  <a:pt x="0" y="0"/>
                </a:moveTo>
                <a:lnTo>
                  <a:pt x="2992502" y="0"/>
                </a:lnTo>
                <a:lnTo>
                  <a:pt x="2992502" y="2930158"/>
                </a:lnTo>
                <a:lnTo>
                  <a:pt x="0" y="2930158"/>
                </a:lnTo>
                <a:lnTo>
                  <a:pt x="0" y="0"/>
                </a:lnTo>
                <a:close/>
              </a:path>
            </a:pathLst>
          </a:custGeom>
          <a:blipFill>
            <a:blip r:embed="rId3"/>
            <a:stretch>
              <a:fillRect l="0" t="0" r="0" b="0"/>
            </a:stretch>
          </a:blipFill>
        </p:spPr>
      </p:sp>
      <p:sp>
        <p:nvSpPr>
          <p:cNvPr name="TextBox 3" id="3"/>
          <p:cNvSpPr txBox="true"/>
          <p:nvPr/>
        </p:nvSpPr>
        <p:spPr>
          <a:xfrm rot="0">
            <a:off x="1164332" y="3269412"/>
            <a:ext cx="16501864" cy="5838148"/>
          </a:xfrm>
          <a:prstGeom prst="rect">
            <a:avLst/>
          </a:prstGeom>
        </p:spPr>
        <p:txBody>
          <a:bodyPr anchor="t" rtlCol="false" tIns="0" lIns="0" bIns="0" rIns="0">
            <a:spAutoFit/>
          </a:bodyPr>
          <a:lstStyle/>
          <a:p>
            <a:pPr algn="l">
              <a:lnSpc>
                <a:spcPts val="5134"/>
              </a:lnSpc>
            </a:pPr>
            <a:r>
              <a:rPr lang="en-US" sz="3400">
                <a:solidFill>
                  <a:srgbClr val="000000"/>
                </a:solidFill>
                <a:latin typeface="Poppins"/>
                <a:ea typeface="Poppins"/>
                <a:cs typeface="Poppins"/>
                <a:sym typeface="Poppins"/>
              </a:rPr>
              <a:t>Expressive writing is a type of therapeutic or personal writing that focuses on exploring and processing one’s emotions, feelings, and thoughts instead of focusing on grammar, spelling, or structure. This simple but powerful approach to writing can help you gain insight into your emotional, mental, and spiritual states, allowing you to better understand and support your growth and healing. Expressive writing is a powerful tool to process and release what you might be carrying inside. You can freely write about your experiences, thoughts, and emotions to reflect on and make sense of your experiences on your growth in a healing-oriented way. </a:t>
            </a:r>
          </a:p>
        </p:txBody>
      </p:sp>
      <p:sp>
        <p:nvSpPr>
          <p:cNvPr name="TextBox 4" id="4"/>
          <p:cNvSpPr txBox="true"/>
          <p:nvPr/>
        </p:nvSpPr>
        <p:spPr>
          <a:xfrm rot="0">
            <a:off x="1028700" y="1007989"/>
            <a:ext cx="16501864" cy="2045891"/>
          </a:xfrm>
          <a:prstGeom prst="rect">
            <a:avLst/>
          </a:prstGeom>
        </p:spPr>
        <p:txBody>
          <a:bodyPr anchor="t" rtlCol="false" tIns="0" lIns="0" bIns="0" rIns="0">
            <a:spAutoFit/>
          </a:bodyPr>
          <a:lstStyle/>
          <a:p>
            <a:pPr algn="l">
              <a:lnSpc>
                <a:spcPts val="7980"/>
              </a:lnSpc>
            </a:pPr>
            <a:r>
              <a:rPr lang="en-US" sz="5700" i="true" b="true">
                <a:solidFill>
                  <a:srgbClr val="C229B7"/>
                </a:solidFill>
                <a:latin typeface="Poppins Bold Italics"/>
                <a:ea typeface="Poppins Bold Italics"/>
                <a:cs typeface="Poppins Bold Italics"/>
                <a:sym typeface="Poppins Bold Italics"/>
              </a:rPr>
              <a:t>Expressive Writing - </a:t>
            </a:r>
          </a:p>
          <a:p>
            <a:pPr algn="l">
              <a:lnSpc>
                <a:spcPts val="7980"/>
              </a:lnSpc>
              <a:spcBef>
                <a:spcPct val="0"/>
              </a:spcBef>
            </a:pPr>
            <a:r>
              <a:rPr lang="en-US" b="true" sz="5700" i="true">
                <a:solidFill>
                  <a:srgbClr val="C229B7"/>
                </a:solidFill>
                <a:latin typeface="Poppins Bold Italics"/>
                <a:ea typeface="Poppins Bold Italics"/>
                <a:cs typeface="Poppins Bold Italics"/>
                <a:sym typeface="Poppins Bold Italics"/>
              </a:rPr>
              <a:t>What It Is &amp; Who It’s For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64332" y="3259887"/>
            <a:ext cx="15303062" cy="4628062"/>
          </a:xfrm>
          <a:prstGeom prst="rect">
            <a:avLst/>
          </a:prstGeom>
        </p:spPr>
        <p:txBody>
          <a:bodyPr anchor="t" rtlCol="false" tIns="0" lIns="0" bIns="0" rIns="0">
            <a:spAutoFit/>
          </a:bodyPr>
          <a:lstStyle/>
          <a:p>
            <a:pPr algn="l" marL="842013" indent="-421007" lvl="1">
              <a:lnSpc>
                <a:spcPts val="5889"/>
              </a:lnSpc>
              <a:buFont typeface="Arial"/>
              <a:buChar char="•"/>
            </a:pPr>
            <a:r>
              <a:rPr lang="en-US" sz="3900">
                <a:solidFill>
                  <a:srgbClr val="000000"/>
                </a:solidFill>
                <a:latin typeface="Poppins"/>
                <a:ea typeface="Poppins"/>
                <a:cs typeface="Poppins"/>
                <a:sym typeface="Poppins"/>
              </a:rPr>
              <a:t>Complete fragmented memories</a:t>
            </a:r>
          </a:p>
          <a:p>
            <a:pPr algn="l">
              <a:lnSpc>
                <a:spcPts val="1812"/>
              </a:lnSpc>
            </a:pPr>
          </a:p>
          <a:p>
            <a:pPr algn="l" marL="842013" indent="-421007" lvl="1">
              <a:lnSpc>
                <a:spcPts val="5889"/>
              </a:lnSpc>
              <a:buFont typeface="Arial"/>
              <a:buChar char="•"/>
            </a:pPr>
            <a:r>
              <a:rPr lang="en-US" sz="3900">
                <a:solidFill>
                  <a:srgbClr val="000000"/>
                </a:solidFill>
                <a:latin typeface="Poppins"/>
                <a:ea typeface="Poppins"/>
                <a:cs typeface="Poppins"/>
                <a:sym typeface="Poppins"/>
              </a:rPr>
              <a:t>Create context for memories and emotions</a:t>
            </a:r>
          </a:p>
          <a:p>
            <a:pPr algn="l">
              <a:lnSpc>
                <a:spcPts val="1812"/>
              </a:lnSpc>
            </a:pPr>
          </a:p>
          <a:p>
            <a:pPr algn="l" marL="842013" indent="-421007" lvl="1">
              <a:lnSpc>
                <a:spcPts val="5889"/>
              </a:lnSpc>
              <a:buFont typeface="Arial"/>
              <a:buChar char="•"/>
            </a:pPr>
            <a:r>
              <a:rPr lang="en-US" sz="3900">
                <a:solidFill>
                  <a:srgbClr val="000000"/>
                </a:solidFill>
                <a:latin typeface="Poppins"/>
                <a:ea typeface="Poppins"/>
                <a:cs typeface="Poppins"/>
                <a:sym typeface="Poppins"/>
              </a:rPr>
              <a:t>I</a:t>
            </a:r>
            <a:r>
              <a:rPr lang="en-US" sz="3900">
                <a:solidFill>
                  <a:srgbClr val="000000"/>
                </a:solidFill>
                <a:latin typeface="Poppins"/>
                <a:ea typeface="Poppins"/>
                <a:cs typeface="Poppins"/>
                <a:sym typeface="Poppins"/>
              </a:rPr>
              <a:t>dentify triggers</a:t>
            </a:r>
          </a:p>
          <a:p>
            <a:pPr algn="l">
              <a:lnSpc>
                <a:spcPts val="1812"/>
              </a:lnSpc>
            </a:pPr>
          </a:p>
          <a:p>
            <a:pPr algn="l" marL="842013" indent="-421007" lvl="1">
              <a:lnSpc>
                <a:spcPts val="5889"/>
              </a:lnSpc>
              <a:buFont typeface="Arial"/>
              <a:buChar char="•"/>
            </a:pPr>
            <a:r>
              <a:rPr lang="en-US" sz="3900">
                <a:solidFill>
                  <a:srgbClr val="000000"/>
                </a:solidFill>
                <a:latin typeface="Poppins"/>
                <a:ea typeface="Poppins"/>
                <a:cs typeface="Poppins"/>
                <a:sym typeface="Poppins"/>
              </a:rPr>
              <a:t>Address anxiety and persistent stress </a:t>
            </a:r>
          </a:p>
          <a:p>
            <a:pPr algn="l">
              <a:lnSpc>
                <a:spcPts val="1812"/>
              </a:lnSpc>
            </a:pPr>
          </a:p>
          <a:p>
            <a:pPr algn="l" marL="842013" indent="-421007" lvl="1">
              <a:lnSpc>
                <a:spcPts val="5889"/>
              </a:lnSpc>
              <a:buFont typeface="Arial"/>
              <a:buChar char="•"/>
            </a:pPr>
            <a:r>
              <a:rPr lang="en-US" sz="3900">
                <a:solidFill>
                  <a:srgbClr val="000000"/>
                </a:solidFill>
                <a:latin typeface="Poppins"/>
                <a:ea typeface="Poppins"/>
                <a:cs typeface="Poppins"/>
                <a:sym typeface="Poppins"/>
              </a:rPr>
              <a:t>U</a:t>
            </a:r>
            <a:r>
              <a:rPr lang="en-US" sz="3900">
                <a:solidFill>
                  <a:srgbClr val="000000"/>
                </a:solidFill>
                <a:latin typeface="Poppins"/>
                <a:ea typeface="Poppins"/>
                <a:cs typeface="Poppins"/>
                <a:sym typeface="Poppins"/>
              </a:rPr>
              <a:t>ncover new insights about yourself and your experiences </a:t>
            </a:r>
          </a:p>
        </p:txBody>
      </p:sp>
      <p:sp>
        <p:nvSpPr>
          <p:cNvPr name="Freeform 3" id="3"/>
          <p:cNvSpPr/>
          <p:nvPr/>
        </p:nvSpPr>
        <p:spPr>
          <a:xfrm flipH="false" flipV="false" rot="0">
            <a:off x="13152561" y="2405655"/>
            <a:ext cx="4716103" cy="4114800"/>
          </a:xfrm>
          <a:custGeom>
            <a:avLst/>
            <a:gdLst/>
            <a:ahLst/>
            <a:cxnLst/>
            <a:rect r="r" b="b" t="t" l="l"/>
            <a:pathLst>
              <a:path h="4114800" w="4716103">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04101" y="1801791"/>
            <a:ext cx="12435656" cy="1036278"/>
          </a:xfrm>
          <a:prstGeom prst="rect">
            <a:avLst/>
          </a:prstGeom>
        </p:spPr>
        <p:txBody>
          <a:bodyPr anchor="t" rtlCol="false" tIns="0" lIns="0" bIns="0" rIns="0">
            <a:spAutoFit/>
          </a:bodyPr>
          <a:lstStyle/>
          <a:p>
            <a:pPr algn="l">
              <a:lnSpc>
                <a:spcPts val="7980"/>
              </a:lnSpc>
              <a:spcBef>
                <a:spcPct val="0"/>
              </a:spcBef>
            </a:pPr>
            <a:r>
              <a:rPr lang="en-US" b="true" sz="5700" i="true">
                <a:solidFill>
                  <a:srgbClr val="C229B7"/>
                </a:solidFill>
                <a:latin typeface="Poppins Bold Italics"/>
                <a:ea typeface="Poppins Bold Italics"/>
                <a:cs typeface="Poppins Bold Italics"/>
                <a:sym typeface="Poppins Bold Italics"/>
              </a:rPr>
              <a:t>Expressive Writing Lets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DAG3tANiYxs</dc:identifier>
  <dcterms:modified xsi:type="dcterms:W3CDTF">2011-08-01T06:04:30Z</dcterms:modified>
  <cp:revision>1</cp:revision>
  <dc:title>CSVANW_Workshop Draft WINDER</dc:title>
</cp:coreProperties>
</file>