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9"/>
  </p:notesMasterIdLst>
  <p:sldIdLst>
    <p:sldId id="508" r:id="rId5"/>
    <p:sldId id="257" r:id="rId6"/>
    <p:sldId id="509"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8DBF2E-97A7-394F-7461-E54653083C3E}" name="Mary Rodriguez" initials="MR" userId="S::MaryR@naicja.org::447e27db-d860-481f-858a-647c32c71978" providerId="AD"/>
  <p188:author id="{2DA5FA35-31BD-A9E3-0261-1D6A762566F6}" name="Locke, Jeffrey (OJP)" initials="JL" userId="S::Jeffrey.Locke@usdoj.gov::a8526306-a2d1-4e72-8d1a-7274a0e4923a" providerId="AD"/>
  <p188:author id="{429DB46B-921A-F42B-AB01-295FD35F114A}" name="Tubman-Carbone, Heather (OJP)" initials="HT" userId="S::Heather.Tubman-Carbone@usdoj.gov::4debe650-a92e-4415-9c64-5a94a78af8d0" providerId="AD"/>
  <p188:author id="{360BC8B9-FACB-5C46-91DC-F30A1D8C3D68}" name="Johanna Farmer" initials="JF" userId="S::johanna@naicja.org::064049a5-be4e-4184-b73f-6baffecf5eed" providerId="AD"/>
  <p188:author id="{93312CFE-69E6-E63F-9C99-356DD77097A0}" name="Thackston, M.Patricia (OJP)" initials="MT" userId="S::M.Patricia.Thackston@usdoj.gov::4950f7c5-0219-4d64-a85f-469df4b2ea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Rodriguez" initials="MR" lastIdx="4" clrIdx="0">
    <p:extLst>
      <p:ext uri="{19B8F6BF-5375-455C-9EA6-DF929625EA0E}">
        <p15:presenceInfo xmlns:p15="http://schemas.microsoft.com/office/powerpoint/2012/main" userId="S::maryr@naicja.org::447e27db-d860-481f-858a-647c32c71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8"/>
    <a:srgbClr val="105E67"/>
    <a:srgbClr val="43B1B0"/>
    <a:srgbClr val="072A31"/>
    <a:srgbClr val="072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8"/>
  </p:normalViewPr>
  <p:slideViewPr>
    <p:cSldViewPr snapToGrid="0">
      <p:cViewPr varScale="1">
        <p:scale>
          <a:sx n="118" d="100"/>
          <a:sy n="118" d="100"/>
        </p:scale>
        <p:origin x="5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A50F1-3ACE-4890-804A-BD6EF7E9E5CC}" type="datetimeFigureOut">
              <a:rPr lang="en-US" smtClean="0"/>
              <a:t>3/19/26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75DD6-5B56-44AE-B440-A5F4531573EA}" type="slidenum">
              <a:rPr lang="en-US" smtClean="0"/>
              <a:t>‹#›</a:t>
            </a:fld>
            <a:endParaRPr lang="en-US"/>
          </a:p>
        </p:txBody>
      </p:sp>
    </p:spTree>
    <p:extLst>
      <p:ext uri="{BB962C8B-B14F-4D97-AF65-F5344CB8AC3E}">
        <p14:creationId xmlns:p14="http://schemas.microsoft.com/office/powerpoint/2010/main" val="208849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3CA873-1765-3748-8FCF-26F79EFCF1C4}" type="slidenum">
              <a:rPr lang="en-US" smtClean="0"/>
              <a:t>1</a:t>
            </a:fld>
            <a:endParaRPr lang="en-US"/>
          </a:p>
        </p:txBody>
      </p:sp>
    </p:spTree>
    <p:extLst>
      <p:ext uri="{BB962C8B-B14F-4D97-AF65-F5344CB8AC3E}">
        <p14:creationId xmlns:p14="http://schemas.microsoft.com/office/powerpoint/2010/main" val="141867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3CA873-1765-3748-8FCF-26F79EFCF1C4}" type="slidenum">
              <a:rPr lang="en-US" smtClean="0"/>
              <a:t>3</a:t>
            </a:fld>
            <a:endParaRPr lang="en-US"/>
          </a:p>
        </p:txBody>
      </p:sp>
    </p:spTree>
    <p:extLst>
      <p:ext uri="{BB962C8B-B14F-4D97-AF65-F5344CB8AC3E}">
        <p14:creationId xmlns:p14="http://schemas.microsoft.com/office/powerpoint/2010/main" val="121143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3CA873-1765-3748-8FCF-26F79EFCF1C4}" type="slidenum">
              <a:rPr lang="en-US" smtClean="0"/>
              <a:t>4</a:t>
            </a:fld>
            <a:endParaRPr lang="en-US"/>
          </a:p>
        </p:txBody>
      </p:sp>
    </p:spTree>
    <p:extLst>
      <p:ext uri="{BB962C8B-B14F-4D97-AF65-F5344CB8AC3E}">
        <p14:creationId xmlns:p14="http://schemas.microsoft.com/office/powerpoint/2010/main" val="229157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D3CB-8E2A-148F-A9DF-E3F41DB1D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BA85F6-F0AC-5A89-4B15-7C659C2AE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29341-F717-AFD4-5B6D-E1A7F47B7405}"/>
              </a:ext>
            </a:extLst>
          </p:cNvPr>
          <p:cNvSpPr>
            <a:spLocks noGrp="1"/>
          </p:cNvSpPr>
          <p:nvPr>
            <p:ph type="dt" sz="half" idx="10"/>
          </p:nvPr>
        </p:nvSpPr>
        <p:spPr/>
        <p:txBody>
          <a:bodyPr/>
          <a:lstStyle/>
          <a:p>
            <a:fld id="{9184DA70-C731-4C70-880D-CCD4705E623C}" type="datetime1">
              <a:rPr lang="en-US" smtClean="0"/>
              <a:t>3/19/26</a:t>
            </a:fld>
            <a:endParaRPr lang="en-US"/>
          </a:p>
        </p:txBody>
      </p:sp>
      <p:sp>
        <p:nvSpPr>
          <p:cNvPr id="5" name="Footer Placeholder 4">
            <a:extLst>
              <a:ext uri="{FF2B5EF4-FFF2-40B4-BE49-F238E27FC236}">
                <a16:creationId xmlns:a16="http://schemas.microsoft.com/office/drawing/2014/main" id="{31E0F1FB-0BD9-9BE6-453B-D7F53BB5E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966FE-F8C3-C6ED-9A36-D707B329EAA2}"/>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3668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7AAB-E975-368C-EE5F-2A5BED0A8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0A31D-691A-E899-6392-91D07CC5D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1F776-2005-95AD-889A-69BEF74487EB}"/>
              </a:ext>
            </a:extLst>
          </p:cNvPr>
          <p:cNvSpPr>
            <a:spLocks noGrp="1"/>
          </p:cNvSpPr>
          <p:nvPr>
            <p:ph type="dt" sz="half" idx="10"/>
          </p:nvPr>
        </p:nvSpPr>
        <p:spPr/>
        <p:txBody>
          <a:bodyPr/>
          <a:lstStyle/>
          <a:p>
            <a:fld id="{62D6E202-B606-4609-B914-27C9371A1F6D}" type="datetime1">
              <a:rPr lang="en-US" smtClean="0"/>
              <a:t>3/19/26</a:t>
            </a:fld>
            <a:endParaRPr lang="en-US"/>
          </a:p>
        </p:txBody>
      </p:sp>
      <p:sp>
        <p:nvSpPr>
          <p:cNvPr id="5" name="Footer Placeholder 4">
            <a:extLst>
              <a:ext uri="{FF2B5EF4-FFF2-40B4-BE49-F238E27FC236}">
                <a16:creationId xmlns:a16="http://schemas.microsoft.com/office/drawing/2014/main" id="{12E99CA1-80E7-95BB-59E3-7548DA95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5F25A-8EAE-C4E1-225E-FBA5E1867B1A}"/>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740686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F8D84-9D7D-415D-0FCE-7FA564548D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841D3-5FE1-7CD1-6C81-FDB4585669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A918B-4714-CF34-E202-0ABCC6D6D013}"/>
              </a:ext>
            </a:extLst>
          </p:cNvPr>
          <p:cNvSpPr>
            <a:spLocks noGrp="1"/>
          </p:cNvSpPr>
          <p:nvPr>
            <p:ph type="dt" sz="half" idx="10"/>
          </p:nvPr>
        </p:nvSpPr>
        <p:spPr/>
        <p:txBody>
          <a:bodyPr/>
          <a:lstStyle/>
          <a:p>
            <a:fld id="{62D6E202-B606-4609-B914-27C9371A1F6D}" type="datetime1">
              <a:rPr lang="en-US" smtClean="0"/>
              <a:t>3/19/26</a:t>
            </a:fld>
            <a:endParaRPr lang="en-US"/>
          </a:p>
        </p:txBody>
      </p:sp>
      <p:sp>
        <p:nvSpPr>
          <p:cNvPr id="5" name="Footer Placeholder 4">
            <a:extLst>
              <a:ext uri="{FF2B5EF4-FFF2-40B4-BE49-F238E27FC236}">
                <a16:creationId xmlns:a16="http://schemas.microsoft.com/office/drawing/2014/main" id="{F0ADA131-1CC6-11AB-4DF6-2396176CD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5EB8-1B16-C454-7B0A-55022344B76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8781809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9CAC-9FE6-41DE-3F15-EE60926E4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15D40-0F71-BFEA-C424-2052CAA07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02272-D8E5-F146-0497-B9B4492D3025}"/>
              </a:ext>
            </a:extLst>
          </p:cNvPr>
          <p:cNvSpPr>
            <a:spLocks noGrp="1"/>
          </p:cNvSpPr>
          <p:nvPr>
            <p:ph type="dt" sz="half" idx="10"/>
          </p:nvPr>
        </p:nvSpPr>
        <p:spPr/>
        <p:txBody>
          <a:bodyPr/>
          <a:lstStyle/>
          <a:p>
            <a:fld id="{4BE1D723-8F53-4F53-90B0-1982A396982E}" type="datetime1">
              <a:rPr lang="en-US" smtClean="0"/>
              <a:t>3/19/26</a:t>
            </a:fld>
            <a:endParaRPr lang="en-US"/>
          </a:p>
        </p:txBody>
      </p:sp>
      <p:sp>
        <p:nvSpPr>
          <p:cNvPr id="5" name="Footer Placeholder 4">
            <a:extLst>
              <a:ext uri="{FF2B5EF4-FFF2-40B4-BE49-F238E27FC236}">
                <a16:creationId xmlns:a16="http://schemas.microsoft.com/office/drawing/2014/main" id="{A58DF6ED-8DDC-00EF-F27C-5E0BCE994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67D10-0394-8FD4-EF6B-AC501494E02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7983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1BFC-5241-67B6-6C83-B82429937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64CC6-CE16-99EE-F2A4-0B6AA69C1C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B045F-588E-69CF-5E25-6E5679B26174}"/>
              </a:ext>
            </a:extLst>
          </p:cNvPr>
          <p:cNvSpPr>
            <a:spLocks noGrp="1"/>
          </p:cNvSpPr>
          <p:nvPr>
            <p:ph type="dt" sz="half" idx="10"/>
          </p:nvPr>
        </p:nvSpPr>
        <p:spPr/>
        <p:txBody>
          <a:bodyPr/>
          <a:lstStyle/>
          <a:p>
            <a:fld id="{97669AF7-7BEB-44E4-9852-375E34362B5B}" type="datetime1">
              <a:rPr lang="en-US" smtClean="0"/>
              <a:t>3/19/26</a:t>
            </a:fld>
            <a:endParaRPr lang="en-US"/>
          </a:p>
        </p:txBody>
      </p:sp>
      <p:sp>
        <p:nvSpPr>
          <p:cNvPr id="5" name="Footer Placeholder 4">
            <a:extLst>
              <a:ext uri="{FF2B5EF4-FFF2-40B4-BE49-F238E27FC236}">
                <a16:creationId xmlns:a16="http://schemas.microsoft.com/office/drawing/2014/main" id="{CB7898DB-99A4-EE7E-F5AE-CA015772E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ECC54-6175-474A-11F3-D0C228F4AA2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8955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44CC-B8CA-6B10-F6FF-462018B4F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A6149-69C7-83DC-1DBB-53D17FA8DD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9527DD-4792-5B7B-F61D-BD3C06C9F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CBECC9-A577-1A92-88ED-F4FC8F4102AB}"/>
              </a:ext>
            </a:extLst>
          </p:cNvPr>
          <p:cNvSpPr>
            <a:spLocks noGrp="1"/>
          </p:cNvSpPr>
          <p:nvPr>
            <p:ph type="dt" sz="half" idx="10"/>
          </p:nvPr>
        </p:nvSpPr>
        <p:spPr/>
        <p:txBody>
          <a:bodyPr/>
          <a:lstStyle/>
          <a:p>
            <a:fld id="{BAAAC38D-0552-4C82-B593-E6124DFADBE2}" type="datetime1">
              <a:rPr lang="en-US" smtClean="0"/>
              <a:t>3/19/26</a:t>
            </a:fld>
            <a:endParaRPr lang="en-US"/>
          </a:p>
        </p:txBody>
      </p:sp>
      <p:sp>
        <p:nvSpPr>
          <p:cNvPr id="6" name="Footer Placeholder 5">
            <a:extLst>
              <a:ext uri="{FF2B5EF4-FFF2-40B4-BE49-F238E27FC236}">
                <a16:creationId xmlns:a16="http://schemas.microsoft.com/office/drawing/2014/main" id="{0027CD8A-2D5B-8D88-EE79-A26403471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CA5D1-A6ED-595A-41CC-032157B6509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5752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B549-0C79-1296-8D21-357DB77548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5DEFFF-1F0A-A234-C21D-3493D56B6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47DC6C-E650-6716-50CB-5F967E84B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72E4B-203A-C79D-2D8B-C3672F9AD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5A1AC-5D11-2B2F-125B-DC4ADE229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C16CC-50CF-1E26-9AA9-556952FA3F67}"/>
              </a:ext>
            </a:extLst>
          </p:cNvPr>
          <p:cNvSpPr>
            <a:spLocks noGrp="1"/>
          </p:cNvSpPr>
          <p:nvPr>
            <p:ph type="dt" sz="half" idx="10"/>
          </p:nvPr>
        </p:nvSpPr>
        <p:spPr/>
        <p:txBody>
          <a:bodyPr/>
          <a:lstStyle/>
          <a:p>
            <a:fld id="{D9DF0F1C-5577-4ACB-BB62-DF8F3C494C7E}" type="datetime1">
              <a:rPr lang="en-US" smtClean="0"/>
              <a:t>3/19/26</a:t>
            </a:fld>
            <a:endParaRPr lang="en-US"/>
          </a:p>
        </p:txBody>
      </p:sp>
      <p:sp>
        <p:nvSpPr>
          <p:cNvPr id="8" name="Footer Placeholder 7">
            <a:extLst>
              <a:ext uri="{FF2B5EF4-FFF2-40B4-BE49-F238E27FC236}">
                <a16:creationId xmlns:a16="http://schemas.microsoft.com/office/drawing/2014/main" id="{8317A6F2-9383-6ADE-3BEF-F44AC2AEC5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A7FA2-A006-E67D-2BC1-F85E157F8E9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2199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F310-6E46-D6D0-B0BD-104F65DDDF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350B79-AE67-A290-A3FF-05838A092404}"/>
              </a:ext>
            </a:extLst>
          </p:cNvPr>
          <p:cNvSpPr>
            <a:spLocks noGrp="1"/>
          </p:cNvSpPr>
          <p:nvPr>
            <p:ph type="dt" sz="half" idx="10"/>
          </p:nvPr>
        </p:nvSpPr>
        <p:spPr/>
        <p:txBody>
          <a:bodyPr/>
          <a:lstStyle/>
          <a:p>
            <a:fld id="{1775B394-D9F9-4F0C-B15D-605F45CB9E9F}" type="datetime1">
              <a:rPr lang="en-US" smtClean="0"/>
              <a:t>3/19/26</a:t>
            </a:fld>
            <a:endParaRPr lang="en-US"/>
          </a:p>
        </p:txBody>
      </p:sp>
      <p:sp>
        <p:nvSpPr>
          <p:cNvPr id="4" name="Footer Placeholder 3">
            <a:extLst>
              <a:ext uri="{FF2B5EF4-FFF2-40B4-BE49-F238E27FC236}">
                <a16:creationId xmlns:a16="http://schemas.microsoft.com/office/drawing/2014/main" id="{448F9128-7F85-970C-CE86-67B412CC3F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751C9-A905-C1AA-812A-23C91C07942D}"/>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3240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C0DC5-E3FF-62C6-145B-89FB5C4D2F7E}"/>
              </a:ext>
            </a:extLst>
          </p:cNvPr>
          <p:cNvSpPr>
            <a:spLocks noGrp="1"/>
          </p:cNvSpPr>
          <p:nvPr>
            <p:ph type="dt" sz="half" idx="10"/>
          </p:nvPr>
        </p:nvSpPr>
        <p:spPr/>
        <p:txBody>
          <a:bodyPr/>
          <a:lstStyle/>
          <a:p>
            <a:fld id="{39667345-2558-425A-8533-9BFDBCE15005}" type="datetime1">
              <a:rPr lang="en-US" smtClean="0"/>
              <a:t>3/19/26</a:t>
            </a:fld>
            <a:endParaRPr lang="en-US"/>
          </a:p>
        </p:txBody>
      </p:sp>
      <p:sp>
        <p:nvSpPr>
          <p:cNvPr id="3" name="Footer Placeholder 2">
            <a:extLst>
              <a:ext uri="{FF2B5EF4-FFF2-40B4-BE49-F238E27FC236}">
                <a16:creationId xmlns:a16="http://schemas.microsoft.com/office/drawing/2014/main" id="{5B195E95-77D1-8E39-BD1C-31942A1F9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0BD3C3-CBE9-7C93-2363-23109C535CF2}"/>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3555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223C-D4BE-FFD5-0430-257C189A0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118F7-D9EB-4DC8-EF43-AE5C921D3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E73D9B-CAEA-7A93-290C-453E17380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0FD7D-7C24-DE96-A35A-BCE316E2E52B}"/>
              </a:ext>
            </a:extLst>
          </p:cNvPr>
          <p:cNvSpPr>
            <a:spLocks noGrp="1"/>
          </p:cNvSpPr>
          <p:nvPr>
            <p:ph type="dt" sz="half" idx="10"/>
          </p:nvPr>
        </p:nvSpPr>
        <p:spPr/>
        <p:txBody>
          <a:bodyPr/>
          <a:lstStyle/>
          <a:p>
            <a:fld id="{92BEA474-078D-4E9B-9B14-09A87B19DC46}" type="datetime1">
              <a:rPr lang="en-US" smtClean="0"/>
              <a:t>3/19/26</a:t>
            </a:fld>
            <a:endParaRPr lang="en-US"/>
          </a:p>
        </p:txBody>
      </p:sp>
      <p:sp>
        <p:nvSpPr>
          <p:cNvPr id="6" name="Footer Placeholder 5">
            <a:extLst>
              <a:ext uri="{FF2B5EF4-FFF2-40B4-BE49-F238E27FC236}">
                <a16:creationId xmlns:a16="http://schemas.microsoft.com/office/drawing/2014/main" id="{230F70DA-31ED-3038-18E3-E16896D83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7C597-DD34-B76F-53A0-715E7984A550}"/>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01525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5585-A012-4664-8E49-E1BFD4F9B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4B1EE2-A1CA-2886-1CD3-C7165F15D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51A6B-4392-9B6D-5260-06CC81267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83494-60C3-B841-DE57-2B572C250F39}"/>
              </a:ext>
            </a:extLst>
          </p:cNvPr>
          <p:cNvSpPr>
            <a:spLocks noGrp="1"/>
          </p:cNvSpPr>
          <p:nvPr>
            <p:ph type="dt" sz="half" idx="10"/>
          </p:nvPr>
        </p:nvSpPr>
        <p:spPr/>
        <p:txBody>
          <a:bodyPr/>
          <a:lstStyle/>
          <a:p>
            <a:fld id="{4907D986-8816-4272-A432-0437A28A9828}" type="datetime1">
              <a:rPr lang="en-US" smtClean="0"/>
              <a:t>3/19/26</a:t>
            </a:fld>
            <a:endParaRPr lang="en-US"/>
          </a:p>
        </p:txBody>
      </p:sp>
      <p:sp>
        <p:nvSpPr>
          <p:cNvPr id="6" name="Footer Placeholder 5">
            <a:extLst>
              <a:ext uri="{FF2B5EF4-FFF2-40B4-BE49-F238E27FC236}">
                <a16:creationId xmlns:a16="http://schemas.microsoft.com/office/drawing/2014/main" id="{92AF5C63-C64D-6512-0548-A170383F3CF8}"/>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E0F2E26C-95C1-C662-C554-1D44E1C108A2}"/>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7830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E24FB-95A6-BD1E-3289-99BA98555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73A615-5E76-C58F-38CF-9887F680C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30EA3-5BE9-3763-3941-7E521AA5C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D6E202-B606-4609-B914-27C9371A1F6D}" type="datetime1">
              <a:rPr lang="en-US" smtClean="0"/>
              <a:t>3/19/26</a:t>
            </a:fld>
            <a:endParaRPr lang="en-US"/>
          </a:p>
        </p:txBody>
      </p:sp>
      <p:sp>
        <p:nvSpPr>
          <p:cNvPr id="5" name="Footer Placeholder 4">
            <a:extLst>
              <a:ext uri="{FF2B5EF4-FFF2-40B4-BE49-F238E27FC236}">
                <a16:creationId xmlns:a16="http://schemas.microsoft.com/office/drawing/2014/main" id="{F10D26F6-9D93-56CB-9889-9C844E499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5A3067-1B5F-8BBB-6E8A-B090FBEFF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7283886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linktr.ee/naicja"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mailto:johnny@naicja.org" TargetMode="External"/><Relationship Id="rId4" Type="http://schemas.openxmlformats.org/officeDocument/2006/relationships/hyperlink" Target="mailto:maryr@naicja.org"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72B31"/>
            </a:gs>
            <a:gs pos="35000">
              <a:srgbClr val="007078"/>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E410B07-E9DA-447C-04F9-F60DCDB4E794}"/>
              </a:ext>
              <a:ext uri="{C183D7F6-B498-43B3-948B-1728B52AA6E4}">
                <adec:decorative xmlns:adec="http://schemas.microsoft.com/office/drawing/2017/decorative" val="1"/>
              </a:ext>
            </a:extLst>
          </p:cNvPr>
          <p:cNvPicPr>
            <a:picLocks noChangeAspect="1"/>
          </p:cNvPicPr>
          <p:nvPr/>
        </p:nvPicPr>
        <p:blipFill>
          <a:blip r:embed="rId3"/>
          <a:srcRect t="6722" b="8850"/>
          <a:stretch>
            <a:fillRect/>
          </a:stretch>
        </p:blipFill>
        <p:spPr>
          <a:xfrm>
            <a:off x="0" y="0"/>
            <a:ext cx="12192000" cy="6858000"/>
          </a:xfrm>
          <a:prstGeom prst="rect">
            <a:avLst/>
          </a:prstGeom>
        </p:spPr>
      </p:pic>
      <p:grpSp>
        <p:nvGrpSpPr>
          <p:cNvPr id="5" name="Group 5">
            <a:extLst>
              <a:ext uri="{C183D7F6-B498-43B3-948B-1728B52AA6E4}">
                <adec:decorative xmlns:adec="http://schemas.microsoft.com/office/drawing/2017/decorative" val="1"/>
              </a:ext>
            </a:extLst>
          </p:cNvPr>
          <p:cNvGrpSpPr/>
          <p:nvPr/>
        </p:nvGrpSpPr>
        <p:grpSpPr>
          <a:xfrm>
            <a:off x="0" y="5655657"/>
            <a:ext cx="1204270" cy="1202343"/>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pic>
        <p:nvPicPr>
          <p:cNvPr id="11" name="Picture 11">
            <a:extLs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t="28345" b="28345"/>
          <a:stretch>
            <a:fillRect/>
          </a:stretch>
        </p:blipFill>
        <p:spPr>
          <a:xfrm>
            <a:off x="281435" y="1597187"/>
            <a:ext cx="11629129" cy="2009903"/>
          </a:xfrm>
          <a:prstGeom prst="rect">
            <a:avLst/>
          </a:prstGeom>
        </p:spPr>
      </p:pic>
      <p:sp>
        <p:nvSpPr>
          <p:cNvPr id="16" name="Title 15">
            <a:extLst>
              <a:ext uri="{FF2B5EF4-FFF2-40B4-BE49-F238E27FC236}">
                <a16:creationId xmlns:a16="http://schemas.microsoft.com/office/drawing/2014/main" id="{8C9C842A-678A-4995-7FFD-EAB523F2A7CB}"/>
              </a:ext>
            </a:extLst>
          </p:cNvPr>
          <p:cNvSpPr>
            <a:spLocks noGrp="1"/>
          </p:cNvSpPr>
          <p:nvPr>
            <p:ph type="title" idx="4294967295"/>
          </p:nvPr>
        </p:nvSpPr>
        <p:spPr>
          <a:xfrm>
            <a:off x="864752" y="1471057"/>
            <a:ext cx="10388600" cy="2462228"/>
          </a:xfrm>
        </p:spPr>
        <p:txBody>
          <a:bodyPr>
            <a:noAutofit/>
          </a:bodyPr>
          <a:lstStyle/>
          <a:p>
            <a:pPr algn="ctr">
              <a:lnSpc>
                <a:spcPct val="100000"/>
              </a:lnSpc>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Missing and Murdered Indigenous </a:t>
            </a:r>
            <a:b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Women and Relatives: </a:t>
            </a:r>
            <a:b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Resources for Judges and Tribal Court Staff   </a:t>
            </a:r>
          </a:p>
        </p:txBody>
      </p:sp>
      <p:pic>
        <p:nvPicPr>
          <p:cNvPr id="20" name="Picture 19" descr="A qr code on a black background&#10;&#10;AI-generated content may be incorrect.">
            <a:extLst>
              <a:ext uri="{FF2B5EF4-FFF2-40B4-BE49-F238E27FC236}">
                <a16:creationId xmlns:a16="http://schemas.microsoft.com/office/drawing/2014/main" id="{6850320F-A81E-990C-60A7-4689AE245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1368" y="3789211"/>
            <a:ext cx="2029261" cy="2943203"/>
          </a:xfrm>
          <a:prstGeom prst="rect">
            <a:avLst/>
          </a:prstGeom>
        </p:spPr>
      </p:pic>
      <p:grpSp>
        <p:nvGrpSpPr>
          <p:cNvPr id="2" name="Group 5">
            <a:extLst>
              <a:ext uri="{FF2B5EF4-FFF2-40B4-BE49-F238E27FC236}">
                <a16:creationId xmlns:a16="http://schemas.microsoft.com/office/drawing/2014/main" id="{356EA791-95E9-0CAE-A1DF-011FADDEF263}"/>
              </a:ext>
              <a:ext uri="{C183D7F6-B498-43B3-948B-1728B52AA6E4}">
                <adec:decorative xmlns:adec="http://schemas.microsoft.com/office/drawing/2017/decorative" val="1"/>
              </a:ext>
            </a:extLst>
          </p:cNvPr>
          <p:cNvGrpSpPr/>
          <p:nvPr/>
        </p:nvGrpSpPr>
        <p:grpSpPr>
          <a:xfrm flipH="1">
            <a:off x="10987727" y="5655657"/>
            <a:ext cx="1204270" cy="1202343"/>
            <a:chOff x="0" y="0"/>
            <a:chExt cx="6350000" cy="6339840"/>
          </a:xfrm>
        </p:grpSpPr>
        <p:sp>
          <p:nvSpPr>
            <p:cNvPr id="3" name="Freeform 6">
              <a:extLst>
                <a:ext uri="{FF2B5EF4-FFF2-40B4-BE49-F238E27FC236}">
                  <a16:creationId xmlns:a16="http://schemas.microsoft.com/office/drawing/2014/main" id="{6C3A3D4A-0B52-24BC-5364-95C2D411AB1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grpSp>
        <p:nvGrpSpPr>
          <p:cNvPr id="4" name="Group 9">
            <a:extLst>
              <a:ext uri="{FF2B5EF4-FFF2-40B4-BE49-F238E27FC236}">
                <a16:creationId xmlns:a16="http://schemas.microsoft.com/office/drawing/2014/main" id="{54A297DB-1F13-BCEB-437F-FC115C5C402D}"/>
              </a:ext>
              <a:ext uri="{C183D7F6-B498-43B3-948B-1728B52AA6E4}">
                <adec:decorative xmlns:adec="http://schemas.microsoft.com/office/drawing/2017/decorative" val="1"/>
              </a:ext>
            </a:extLst>
          </p:cNvPr>
          <p:cNvGrpSpPr/>
          <p:nvPr/>
        </p:nvGrpSpPr>
        <p:grpSpPr>
          <a:xfrm>
            <a:off x="145118" y="319503"/>
            <a:ext cx="2785848" cy="1008352"/>
            <a:chOff x="0" y="0"/>
            <a:chExt cx="5571693" cy="2016703"/>
          </a:xfrm>
        </p:grpSpPr>
        <p:pic>
          <p:nvPicPr>
            <p:cNvPr id="10" name="Picture 10">
              <a:extLst>
                <a:ext uri="{FF2B5EF4-FFF2-40B4-BE49-F238E27FC236}">
                  <a16:creationId xmlns:a16="http://schemas.microsoft.com/office/drawing/2014/main" id="{679AA05C-ACEB-5612-3529-51398151D3D7}"/>
                </a:ext>
              </a:extLst>
            </p:cNvPr>
            <p:cNvPicPr>
              <a:picLocks noChangeAspect="1"/>
            </p:cNvPicPr>
            <p:nvPr/>
          </p:nvPicPr>
          <p:blipFill>
            <a:blip r:embed="rId6"/>
            <a:srcRect/>
            <a:stretch>
              <a:fillRect/>
            </a:stretch>
          </p:blipFill>
          <p:spPr>
            <a:xfrm>
              <a:off x="0" y="0"/>
              <a:ext cx="2016703" cy="2016703"/>
            </a:xfrm>
            <a:prstGeom prst="rect">
              <a:avLst/>
            </a:prstGeom>
          </p:spPr>
        </p:pic>
        <p:sp>
          <p:nvSpPr>
            <p:cNvPr id="13" name="TextBox 11">
              <a:extLst>
                <a:ext uri="{FF2B5EF4-FFF2-40B4-BE49-F238E27FC236}">
                  <a16:creationId xmlns:a16="http://schemas.microsoft.com/office/drawing/2014/main" id="{746D1B44-4646-1EAF-992E-A36A0B246278}"/>
                </a:ext>
              </a:extLst>
            </p:cNvPr>
            <p:cNvSpPr txBox="1"/>
            <p:nvPr/>
          </p:nvSpPr>
          <p:spPr>
            <a:xfrm>
              <a:off x="1889704" y="428674"/>
              <a:ext cx="3681989" cy="1277785"/>
            </a:xfrm>
            <a:prstGeom prst="rect">
              <a:avLst/>
            </a:prstGeom>
          </p:spPr>
          <p:txBody>
            <a:bodyPr lIns="0" tIns="0" rIns="0" bIns="0" rtlCol="0" anchor="t">
              <a:spAutoFit/>
            </a:bodyPr>
            <a:lstStyle/>
            <a:p>
              <a:pPr>
                <a:lnSpc>
                  <a:spcPts val="1664"/>
                </a:lnSpc>
                <a:spcBef>
                  <a:spcPct val="0"/>
                </a:spcBef>
              </a:pPr>
              <a:r>
                <a:rPr lang="en-US" sz="1189">
                  <a:solidFill>
                    <a:srgbClr val="072B31"/>
                  </a:solidFill>
                  <a:latin typeface="Open Sans"/>
                </a:rPr>
                <a:t>NATIONAL AMERICAN INDIAN COURT JUDGES ASSOCIATION</a:t>
              </a:r>
            </a:p>
          </p:txBody>
        </p:sp>
      </p:grpSp>
      <p:pic>
        <p:nvPicPr>
          <p:cNvPr id="15" name="Picture 14" descr="Purple text on a black background&#10;&#10;AI-generated content may be incorrect.">
            <a:extLst>
              <a:ext uri="{FF2B5EF4-FFF2-40B4-BE49-F238E27FC236}">
                <a16:creationId xmlns:a16="http://schemas.microsoft.com/office/drawing/2014/main" id="{EE472D91-29C0-36BE-F7B3-53EDCB73CE9C}"/>
              </a:ext>
            </a:extLst>
          </p:cNvPr>
          <p:cNvPicPr>
            <a:picLocks noChangeAspect="1"/>
          </p:cNvPicPr>
          <p:nvPr/>
        </p:nvPicPr>
        <p:blipFill>
          <a:blip r:embed="rId7"/>
          <a:stretch>
            <a:fillRect/>
          </a:stretch>
        </p:blipFill>
        <p:spPr>
          <a:xfrm>
            <a:off x="9298417" y="319502"/>
            <a:ext cx="2575200" cy="811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4658955" y="2317818"/>
            <a:ext cx="2551430" cy="2551430"/>
          </a:xfrm>
          <a:custGeom>
            <a:avLst/>
            <a:gdLst/>
            <a:ahLst/>
            <a:cxnLst/>
            <a:rect l="l" t="t" r="r" b="b"/>
            <a:pathLst>
              <a:path w="2551429" h="2551429">
                <a:moveTo>
                  <a:pt x="1275587" y="0"/>
                </a:moveTo>
                <a:lnTo>
                  <a:pt x="1227767" y="879"/>
                </a:lnTo>
                <a:lnTo>
                  <a:pt x="1180391" y="3498"/>
                </a:lnTo>
                <a:lnTo>
                  <a:pt x="1133490" y="7826"/>
                </a:lnTo>
                <a:lnTo>
                  <a:pt x="1087095" y="13831"/>
                </a:lnTo>
                <a:lnTo>
                  <a:pt x="1041236" y="21482"/>
                </a:lnTo>
                <a:lnTo>
                  <a:pt x="995945" y="30749"/>
                </a:lnTo>
                <a:lnTo>
                  <a:pt x="951252" y="41602"/>
                </a:lnTo>
                <a:lnTo>
                  <a:pt x="907188" y="54008"/>
                </a:lnTo>
                <a:lnTo>
                  <a:pt x="863784" y="67938"/>
                </a:lnTo>
                <a:lnTo>
                  <a:pt x="821071" y="83360"/>
                </a:lnTo>
                <a:lnTo>
                  <a:pt x="779079" y="100244"/>
                </a:lnTo>
                <a:lnTo>
                  <a:pt x="737840" y="118559"/>
                </a:lnTo>
                <a:lnTo>
                  <a:pt x="697384" y="138274"/>
                </a:lnTo>
                <a:lnTo>
                  <a:pt x="657742" y="159358"/>
                </a:lnTo>
                <a:lnTo>
                  <a:pt x="618946" y="181780"/>
                </a:lnTo>
                <a:lnTo>
                  <a:pt x="581025" y="205509"/>
                </a:lnTo>
                <a:lnTo>
                  <a:pt x="544010" y="230516"/>
                </a:lnTo>
                <a:lnTo>
                  <a:pt x="507934" y="256768"/>
                </a:lnTo>
                <a:lnTo>
                  <a:pt x="472825" y="284235"/>
                </a:lnTo>
                <a:lnTo>
                  <a:pt x="438716" y="312886"/>
                </a:lnTo>
                <a:lnTo>
                  <a:pt x="405636" y="342691"/>
                </a:lnTo>
                <a:lnTo>
                  <a:pt x="373618" y="373618"/>
                </a:lnTo>
                <a:lnTo>
                  <a:pt x="342691" y="405636"/>
                </a:lnTo>
                <a:lnTo>
                  <a:pt x="312886" y="438716"/>
                </a:lnTo>
                <a:lnTo>
                  <a:pt x="284235" y="472825"/>
                </a:lnTo>
                <a:lnTo>
                  <a:pt x="256768" y="507934"/>
                </a:lnTo>
                <a:lnTo>
                  <a:pt x="230516" y="544010"/>
                </a:lnTo>
                <a:lnTo>
                  <a:pt x="205509" y="581025"/>
                </a:lnTo>
                <a:lnTo>
                  <a:pt x="181780" y="618946"/>
                </a:lnTo>
                <a:lnTo>
                  <a:pt x="159358" y="657742"/>
                </a:lnTo>
                <a:lnTo>
                  <a:pt x="138274" y="697384"/>
                </a:lnTo>
                <a:lnTo>
                  <a:pt x="118559" y="737840"/>
                </a:lnTo>
                <a:lnTo>
                  <a:pt x="100244" y="779079"/>
                </a:lnTo>
                <a:lnTo>
                  <a:pt x="83360" y="821071"/>
                </a:lnTo>
                <a:lnTo>
                  <a:pt x="67938" y="863784"/>
                </a:lnTo>
                <a:lnTo>
                  <a:pt x="54008" y="907188"/>
                </a:lnTo>
                <a:lnTo>
                  <a:pt x="41602" y="951252"/>
                </a:lnTo>
                <a:lnTo>
                  <a:pt x="30749" y="995945"/>
                </a:lnTo>
                <a:lnTo>
                  <a:pt x="21482" y="1041236"/>
                </a:lnTo>
                <a:lnTo>
                  <a:pt x="13831" y="1087095"/>
                </a:lnTo>
                <a:lnTo>
                  <a:pt x="7826" y="1133490"/>
                </a:lnTo>
                <a:lnTo>
                  <a:pt x="3498" y="1180391"/>
                </a:lnTo>
                <a:lnTo>
                  <a:pt x="879" y="1227767"/>
                </a:lnTo>
                <a:lnTo>
                  <a:pt x="0" y="1275588"/>
                </a:lnTo>
                <a:lnTo>
                  <a:pt x="879" y="1323408"/>
                </a:lnTo>
                <a:lnTo>
                  <a:pt x="3498" y="1370785"/>
                </a:lnTo>
                <a:lnTo>
                  <a:pt x="7826" y="1417687"/>
                </a:lnTo>
                <a:lnTo>
                  <a:pt x="13831" y="1464083"/>
                </a:lnTo>
                <a:lnTo>
                  <a:pt x="21482" y="1509944"/>
                </a:lnTo>
                <a:lnTo>
                  <a:pt x="30749" y="1555237"/>
                </a:lnTo>
                <a:lnTo>
                  <a:pt x="41602" y="1599932"/>
                </a:lnTo>
                <a:lnTo>
                  <a:pt x="54008" y="1643998"/>
                </a:lnTo>
                <a:lnTo>
                  <a:pt x="67938" y="1687405"/>
                </a:lnTo>
                <a:lnTo>
                  <a:pt x="83360" y="1730121"/>
                </a:lnTo>
                <a:lnTo>
                  <a:pt x="100244" y="1772116"/>
                </a:lnTo>
                <a:lnTo>
                  <a:pt x="118559" y="1813358"/>
                </a:lnTo>
                <a:lnTo>
                  <a:pt x="138274" y="1853818"/>
                </a:lnTo>
                <a:lnTo>
                  <a:pt x="159358" y="1893463"/>
                </a:lnTo>
                <a:lnTo>
                  <a:pt x="181780" y="1932264"/>
                </a:lnTo>
                <a:lnTo>
                  <a:pt x="205509" y="1970188"/>
                </a:lnTo>
                <a:lnTo>
                  <a:pt x="230516" y="2007207"/>
                </a:lnTo>
                <a:lnTo>
                  <a:pt x="256768" y="2043288"/>
                </a:lnTo>
                <a:lnTo>
                  <a:pt x="284235" y="2078400"/>
                </a:lnTo>
                <a:lnTo>
                  <a:pt x="312886" y="2112514"/>
                </a:lnTo>
                <a:lnTo>
                  <a:pt x="342691" y="2145598"/>
                </a:lnTo>
                <a:lnTo>
                  <a:pt x="373618" y="2177621"/>
                </a:lnTo>
                <a:lnTo>
                  <a:pt x="405636" y="2208552"/>
                </a:lnTo>
                <a:lnTo>
                  <a:pt x="438716" y="2238361"/>
                </a:lnTo>
                <a:lnTo>
                  <a:pt x="472825" y="2267017"/>
                </a:lnTo>
                <a:lnTo>
                  <a:pt x="507934" y="2294488"/>
                </a:lnTo>
                <a:lnTo>
                  <a:pt x="544010" y="2320744"/>
                </a:lnTo>
                <a:lnTo>
                  <a:pt x="581025" y="2345754"/>
                </a:lnTo>
                <a:lnTo>
                  <a:pt x="618946" y="2369488"/>
                </a:lnTo>
                <a:lnTo>
                  <a:pt x="657742" y="2391914"/>
                </a:lnTo>
                <a:lnTo>
                  <a:pt x="697384" y="2413002"/>
                </a:lnTo>
                <a:lnTo>
                  <a:pt x="737840" y="2432720"/>
                </a:lnTo>
                <a:lnTo>
                  <a:pt x="779079" y="2451038"/>
                </a:lnTo>
                <a:lnTo>
                  <a:pt x="821071" y="2467925"/>
                </a:lnTo>
                <a:lnTo>
                  <a:pt x="863784" y="2483350"/>
                </a:lnTo>
                <a:lnTo>
                  <a:pt x="907188" y="2497283"/>
                </a:lnTo>
                <a:lnTo>
                  <a:pt x="951252" y="2509692"/>
                </a:lnTo>
                <a:lnTo>
                  <a:pt x="995945" y="2520546"/>
                </a:lnTo>
                <a:lnTo>
                  <a:pt x="1041236" y="2529815"/>
                </a:lnTo>
                <a:lnTo>
                  <a:pt x="1087095" y="2537468"/>
                </a:lnTo>
                <a:lnTo>
                  <a:pt x="1133490" y="2543475"/>
                </a:lnTo>
                <a:lnTo>
                  <a:pt x="1180391" y="2547803"/>
                </a:lnTo>
                <a:lnTo>
                  <a:pt x="1227767" y="2550422"/>
                </a:lnTo>
                <a:lnTo>
                  <a:pt x="1275587" y="2551303"/>
                </a:lnTo>
                <a:lnTo>
                  <a:pt x="1323416" y="2550422"/>
                </a:lnTo>
                <a:lnTo>
                  <a:pt x="1370800" y="2547803"/>
                </a:lnTo>
                <a:lnTo>
                  <a:pt x="1417709" y="2543475"/>
                </a:lnTo>
                <a:lnTo>
                  <a:pt x="1464112" y="2537468"/>
                </a:lnTo>
                <a:lnTo>
                  <a:pt x="1509978" y="2529815"/>
                </a:lnTo>
                <a:lnTo>
                  <a:pt x="1555276" y="2520546"/>
                </a:lnTo>
                <a:lnTo>
                  <a:pt x="1599975" y="2509692"/>
                </a:lnTo>
                <a:lnTo>
                  <a:pt x="1644045" y="2497283"/>
                </a:lnTo>
                <a:lnTo>
                  <a:pt x="1687454" y="2483350"/>
                </a:lnTo>
                <a:lnTo>
                  <a:pt x="1730173" y="2467925"/>
                </a:lnTo>
                <a:lnTo>
                  <a:pt x="1772169" y="2451038"/>
                </a:lnTo>
                <a:lnTo>
                  <a:pt x="1813413" y="2432720"/>
                </a:lnTo>
                <a:lnTo>
                  <a:pt x="1853873" y="2413002"/>
                </a:lnTo>
                <a:lnTo>
                  <a:pt x="1893519" y="2391914"/>
                </a:lnTo>
                <a:lnTo>
                  <a:pt x="1932320" y="2369488"/>
                </a:lnTo>
                <a:lnTo>
                  <a:pt x="1970244" y="2345754"/>
                </a:lnTo>
                <a:lnTo>
                  <a:pt x="2007262" y="2320744"/>
                </a:lnTo>
                <a:lnTo>
                  <a:pt x="2043342" y="2294488"/>
                </a:lnTo>
                <a:lnTo>
                  <a:pt x="2078454" y="2267017"/>
                </a:lnTo>
                <a:lnTo>
                  <a:pt x="2112566" y="2238361"/>
                </a:lnTo>
                <a:lnTo>
                  <a:pt x="2145648" y="2208552"/>
                </a:lnTo>
                <a:lnTo>
                  <a:pt x="2177669" y="2177621"/>
                </a:lnTo>
                <a:lnTo>
                  <a:pt x="2208598" y="2145598"/>
                </a:lnTo>
                <a:lnTo>
                  <a:pt x="2238404" y="2112514"/>
                </a:lnTo>
                <a:lnTo>
                  <a:pt x="2267057" y="2078400"/>
                </a:lnTo>
                <a:lnTo>
                  <a:pt x="2294526" y="2043288"/>
                </a:lnTo>
                <a:lnTo>
                  <a:pt x="2320779" y="2007207"/>
                </a:lnTo>
                <a:lnTo>
                  <a:pt x="2345787" y="1970188"/>
                </a:lnTo>
                <a:lnTo>
                  <a:pt x="2369517" y="1932264"/>
                </a:lnTo>
                <a:lnTo>
                  <a:pt x="2391940" y="1893463"/>
                </a:lnTo>
                <a:lnTo>
                  <a:pt x="2413025" y="1853818"/>
                </a:lnTo>
                <a:lnTo>
                  <a:pt x="2432741" y="1813358"/>
                </a:lnTo>
                <a:lnTo>
                  <a:pt x="2451056" y="1772116"/>
                </a:lnTo>
                <a:lnTo>
                  <a:pt x="2467940" y="1730121"/>
                </a:lnTo>
                <a:lnTo>
                  <a:pt x="2483363" y="1687405"/>
                </a:lnTo>
                <a:lnTo>
                  <a:pt x="2497293" y="1643998"/>
                </a:lnTo>
                <a:lnTo>
                  <a:pt x="2509700" y="1599932"/>
                </a:lnTo>
                <a:lnTo>
                  <a:pt x="2520552" y="1555237"/>
                </a:lnTo>
                <a:lnTo>
                  <a:pt x="2529820" y="1509944"/>
                </a:lnTo>
                <a:lnTo>
                  <a:pt x="2537471" y="1464083"/>
                </a:lnTo>
                <a:lnTo>
                  <a:pt x="2543476" y="1417687"/>
                </a:lnTo>
                <a:lnTo>
                  <a:pt x="2547804" y="1370785"/>
                </a:lnTo>
                <a:lnTo>
                  <a:pt x="2550423" y="1323408"/>
                </a:lnTo>
                <a:lnTo>
                  <a:pt x="2551303" y="1275588"/>
                </a:lnTo>
                <a:lnTo>
                  <a:pt x="2550423" y="1227767"/>
                </a:lnTo>
                <a:lnTo>
                  <a:pt x="2547804" y="1180391"/>
                </a:lnTo>
                <a:lnTo>
                  <a:pt x="2543476" y="1133490"/>
                </a:lnTo>
                <a:lnTo>
                  <a:pt x="2537471" y="1087095"/>
                </a:lnTo>
                <a:lnTo>
                  <a:pt x="2529820" y="1041236"/>
                </a:lnTo>
                <a:lnTo>
                  <a:pt x="2520552" y="995945"/>
                </a:lnTo>
                <a:lnTo>
                  <a:pt x="2509700" y="951252"/>
                </a:lnTo>
                <a:lnTo>
                  <a:pt x="2497293" y="907188"/>
                </a:lnTo>
                <a:lnTo>
                  <a:pt x="2483363" y="863784"/>
                </a:lnTo>
                <a:lnTo>
                  <a:pt x="2467940" y="821071"/>
                </a:lnTo>
                <a:lnTo>
                  <a:pt x="2451056" y="779079"/>
                </a:lnTo>
                <a:lnTo>
                  <a:pt x="2432741" y="737840"/>
                </a:lnTo>
                <a:lnTo>
                  <a:pt x="2413025" y="697384"/>
                </a:lnTo>
                <a:lnTo>
                  <a:pt x="2391940" y="657742"/>
                </a:lnTo>
                <a:lnTo>
                  <a:pt x="2369517" y="618946"/>
                </a:lnTo>
                <a:lnTo>
                  <a:pt x="2345787" y="581025"/>
                </a:lnTo>
                <a:lnTo>
                  <a:pt x="2320779" y="544010"/>
                </a:lnTo>
                <a:lnTo>
                  <a:pt x="2294526" y="507934"/>
                </a:lnTo>
                <a:lnTo>
                  <a:pt x="2267057" y="472825"/>
                </a:lnTo>
                <a:lnTo>
                  <a:pt x="2238404" y="438716"/>
                </a:lnTo>
                <a:lnTo>
                  <a:pt x="2208598" y="405636"/>
                </a:lnTo>
                <a:lnTo>
                  <a:pt x="2177669" y="373618"/>
                </a:lnTo>
                <a:lnTo>
                  <a:pt x="2145648" y="342691"/>
                </a:lnTo>
                <a:lnTo>
                  <a:pt x="2112566" y="312886"/>
                </a:lnTo>
                <a:lnTo>
                  <a:pt x="2078454" y="284235"/>
                </a:lnTo>
                <a:lnTo>
                  <a:pt x="2043342" y="256768"/>
                </a:lnTo>
                <a:lnTo>
                  <a:pt x="2007262" y="230516"/>
                </a:lnTo>
                <a:lnTo>
                  <a:pt x="1970244" y="205509"/>
                </a:lnTo>
                <a:lnTo>
                  <a:pt x="1932320" y="181780"/>
                </a:lnTo>
                <a:lnTo>
                  <a:pt x="1893519" y="159358"/>
                </a:lnTo>
                <a:lnTo>
                  <a:pt x="1853873" y="138274"/>
                </a:lnTo>
                <a:lnTo>
                  <a:pt x="1813413" y="118559"/>
                </a:lnTo>
                <a:lnTo>
                  <a:pt x="1772169" y="100244"/>
                </a:lnTo>
                <a:lnTo>
                  <a:pt x="1730173" y="83360"/>
                </a:lnTo>
                <a:lnTo>
                  <a:pt x="1687454" y="67938"/>
                </a:lnTo>
                <a:lnTo>
                  <a:pt x="1644045" y="54008"/>
                </a:lnTo>
                <a:lnTo>
                  <a:pt x="1599975" y="41602"/>
                </a:lnTo>
                <a:lnTo>
                  <a:pt x="1555276" y="30749"/>
                </a:lnTo>
                <a:lnTo>
                  <a:pt x="1509978" y="21482"/>
                </a:lnTo>
                <a:lnTo>
                  <a:pt x="1464112" y="13831"/>
                </a:lnTo>
                <a:lnTo>
                  <a:pt x="1417709" y="7826"/>
                </a:lnTo>
                <a:lnTo>
                  <a:pt x="1370800" y="3498"/>
                </a:lnTo>
                <a:lnTo>
                  <a:pt x="1323416" y="879"/>
                </a:lnTo>
                <a:lnTo>
                  <a:pt x="1275587" y="0"/>
                </a:lnTo>
                <a:close/>
              </a:path>
            </a:pathLst>
          </a:custGeom>
          <a:solidFill>
            <a:srgbClr val="A6A6A6"/>
          </a:solidFill>
        </p:spPr>
        <p:txBody>
          <a:bodyPr wrap="square" lIns="0" tIns="0" rIns="0" bIns="0" rtlCol="0"/>
          <a:lstStyle/>
          <a:p>
            <a:endParaRPr/>
          </a:p>
        </p:txBody>
      </p:sp>
      <p:pic>
        <p:nvPicPr>
          <p:cNvPr id="17" name="object 17"/>
          <p:cNvPicPr/>
          <p:nvPr/>
        </p:nvPicPr>
        <p:blipFill>
          <a:blip r:embed="rId2" cstate="print"/>
          <a:stretch>
            <a:fillRect/>
          </a:stretch>
        </p:blipFill>
        <p:spPr>
          <a:xfrm>
            <a:off x="4752363" y="2411163"/>
            <a:ext cx="2364613" cy="2364740"/>
          </a:xfrm>
          <a:prstGeom prst="rect">
            <a:avLst/>
          </a:prstGeom>
        </p:spPr>
      </p:pic>
      <p:sp>
        <p:nvSpPr>
          <p:cNvPr id="5" name="object 35">
            <a:extLst>
              <a:ext uri="{FF2B5EF4-FFF2-40B4-BE49-F238E27FC236}">
                <a16:creationId xmlns:a16="http://schemas.microsoft.com/office/drawing/2014/main" id="{3D9E59AF-4BE0-AF5F-44B8-F37F46418F20}"/>
              </a:ext>
            </a:extLst>
          </p:cNvPr>
          <p:cNvSpPr/>
          <p:nvPr/>
        </p:nvSpPr>
        <p:spPr>
          <a:xfrm>
            <a:off x="7781681" y="2317818"/>
            <a:ext cx="2551430" cy="2551430"/>
          </a:xfrm>
          <a:custGeom>
            <a:avLst/>
            <a:gdLst/>
            <a:ahLst/>
            <a:cxnLst/>
            <a:rect l="l" t="t" r="r" b="b"/>
            <a:pathLst>
              <a:path w="2551429" h="2551429">
                <a:moveTo>
                  <a:pt x="1275587" y="0"/>
                </a:moveTo>
                <a:lnTo>
                  <a:pt x="1227767" y="879"/>
                </a:lnTo>
                <a:lnTo>
                  <a:pt x="1180391" y="3498"/>
                </a:lnTo>
                <a:lnTo>
                  <a:pt x="1133490" y="7826"/>
                </a:lnTo>
                <a:lnTo>
                  <a:pt x="1087095" y="13831"/>
                </a:lnTo>
                <a:lnTo>
                  <a:pt x="1041236" y="21482"/>
                </a:lnTo>
                <a:lnTo>
                  <a:pt x="995945" y="30749"/>
                </a:lnTo>
                <a:lnTo>
                  <a:pt x="951252" y="41602"/>
                </a:lnTo>
                <a:lnTo>
                  <a:pt x="907188" y="54008"/>
                </a:lnTo>
                <a:lnTo>
                  <a:pt x="863784" y="67938"/>
                </a:lnTo>
                <a:lnTo>
                  <a:pt x="821071" y="83360"/>
                </a:lnTo>
                <a:lnTo>
                  <a:pt x="779079" y="100244"/>
                </a:lnTo>
                <a:lnTo>
                  <a:pt x="737840" y="118559"/>
                </a:lnTo>
                <a:lnTo>
                  <a:pt x="697384" y="138274"/>
                </a:lnTo>
                <a:lnTo>
                  <a:pt x="657742" y="159358"/>
                </a:lnTo>
                <a:lnTo>
                  <a:pt x="618946" y="181780"/>
                </a:lnTo>
                <a:lnTo>
                  <a:pt x="581025" y="205509"/>
                </a:lnTo>
                <a:lnTo>
                  <a:pt x="544010" y="230516"/>
                </a:lnTo>
                <a:lnTo>
                  <a:pt x="507934" y="256768"/>
                </a:lnTo>
                <a:lnTo>
                  <a:pt x="472825" y="284235"/>
                </a:lnTo>
                <a:lnTo>
                  <a:pt x="438716" y="312886"/>
                </a:lnTo>
                <a:lnTo>
                  <a:pt x="405636" y="342691"/>
                </a:lnTo>
                <a:lnTo>
                  <a:pt x="373618" y="373618"/>
                </a:lnTo>
                <a:lnTo>
                  <a:pt x="342691" y="405636"/>
                </a:lnTo>
                <a:lnTo>
                  <a:pt x="312886" y="438716"/>
                </a:lnTo>
                <a:lnTo>
                  <a:pt x="284235" y="472825"/>
                </a:lnTo>
                <a:lnTo>
                  <a:pt x="256768" y="507934"/>
                </a:lnTo>
                <a:lnTo>
                  <a:pt x="230516" y="544010"/>
                </a:lnTo>
                <a:lnTo>
                  <a:pt x="205509" y="581025"/>
                </a:lnTo>
                <a:lnTo>
                  <a:pt x="181780" y="618946"/>
                </a:lnTo>
                <a:lnTo>
                  <a:pt x="159358" y="657742"/>
                </a:lnTo>
                <a:lnTo>
                  <a:pt x="138274" y="697384"/>
                </a:lnTo>
                <a:lnTo>
                  <a:pt x="118559" y="737840"/>
                </a:lnTo>
                <a:lnTo>
                  <a:pt x="100244" y="779079"/>
                </a:lnTo>
                <a:lnTo>
                  <a:pt x="83360" y="821071"/>
                </a:lnTo>
                <a:lnTo>
                  <a:pt x="67938" y="863784"/>
                </a:lnTo>
                <a:lnTo>
                  <a:pt x="54008" y="907188"/>
                </a:lnTo>
                <a:lnTo>
                  <a:pt x="41602" y="951252"/>
                </a:lnTo>
                <a:lnTo>
                  <a:pt x="30749" y="995945"/>
                </a:lnTo>
                <a:lnTo>
                  <a:pt x="21482" y="1041236"/>
                </a:lnTo>
                <a:lnTo>
                  <a:pt x="13831" y="1087095"/>
                </a:lnTo>
                <a:lnTo>
                  <a:pt x="7826" y="1133490"/>
                </a:lnTo>
                <a:lnTo>
                  <a:pt x="3498" y="1180391"/>
                </a:lnTo>
                <a:lnTo>
                  <a:pt x="879" y="1227767"/>
                </a:lnTo>
                <a:lnTo>
                  <a:pt x="0" y="1275588"/>
                </a:lnTo>
                <a:lnTo>
                  <a:pt x="879" y="1323408"/>
                </a:lnTo>
                <a:lnTo>
                  <a:pt x="3498" y="1370785"/>
                </a:lnTo>
                <a:lnTo>
                  <a:pt x="7826" y="1417687"/>
                </a:lnTo>
                <a:lnTo>
                  <a:pt x="13831" y="1464083"/>
                </a:lnTo>
                <a:lnTo>
                  <a:pt x="21482" y="1509944"/>
                </a:lnTo>
                <a:lnTo>
                  <a:pt x="30749" y="1555237"/>
                </a:lnTo>
                <a:lnTo>
                  <a:pt x="41602" y="1599932"/>
                </a:lnTo>
                <a:lnTo>
                  <a:pt x="54008" y="1643998"/>
                </a:lnTo>
                <a:lnTo>
                  <a:pt x="67938" y="1687405"/>
                </a:lnTo>
                <a:lnTo>
                  <a:pt x="83360" y="1730121"/>
                </a:lnTo>
                <a:lnTo>
                  <a:pt x="100244" y="1772116"/>
                </a:lnTo>
                <a:lnTo>
                  <a:pt x="118559" y="1813358"/>
                </a:lnTo>
                <a:lnTo>
                  <a:pt x="138274" y="1853818"/>
                </a:lnTo>
                <a:lnTo>
                  <a:pt x="159358" y="1893463"/>
                </a:lnTo>
                <a:lnTo>
                  <a:pt x="181780" y="1932264"/>
                </a:lnTo>
                <a:lnTo>
                  <a:pt x="205509" y="1970188"/>
                </a:lnTo>
                <a:lnTo>
                  <a:pt x="230516" y="2007207"/>
                </a:lnTo>
                <a:lnTo>
                  <a:pt x="256768" y="2043288"/>
                </a:lnTo>
                <a:lnTo>
                  <a:pt x="284235" y="2078400"/>
                </a:lnTo>
                <a:lnTo>
                  <a:pt x="312886" y="2112514"/>
                </a:lnTo>
                <a:lnTo>
                  <a:pt x="342691" y="2145598"/>
                </a:lnTo>
                <a:lnTo>
                  <a:pt x="373618" y="2177621"/>
                </a:lnTo>
                <a:lnTo>
                  <a:pt x="405636" y="2208552"/>
                </a:lnTo>
                <a:lnTo>
                  <a:pt x="438716" y="2238361"/>
                </a:lnTo>
                <a:lnTo>
                  <a:pt x="472825" y="2267017"/>
                </a:lnTo>
                <a:lnTo>
                  <a:pt x="507934" y="2294488"/>
                </a:lnTo>
                <a:lnTo>
                  <a:pt x="544010" y="2320744"/>
                </a:lnTo>
                <a:lnTo>
                  <a:pt x="581025" y="2345754"/>
                </a:lnTo>
                <a:lnTo>
                  <a:pt x="618946" y="2369488"/>
                </a:lnTo>
                <a:lnTo>
                  <a:pt x="657742" y="2391914"/>
                </a:lnTo>
                <a:lnTo>
                  <a:pt x="697384" y="2413002"/>
                </a:lnTo>
                <a:lnTo>
                  <a:pt x="737840" y="2432720"/>
                </a:lnTo>
                <a:lnTo>
                  <a:pt x="779079" y="2451038"/>
                </a:lnTo>
                <a:lnTo>
                  <a:pt x="821071" y="2467925"/>
                </a:lnTo>
                <a:lnTo>
                  <a:pt x="863784" y="2483350"/>
                </a:lnTo>
                <a:lnTo>
                  <a:pt x="907188" y="2497283"/>
                </a:lnTo>
                <a:lnTo>
                  <a:pt x="951252" y="2509692"/>
                </a:lnTo>
                <a:lnTo>
                  <a:pt x="995945" y="2520546"/>
                </a:lnTo>
                <a:lnTo>
                  <a:pt x="1041236" y="2529815"/>
                </a:lnTo>
                <a:lnTo>
                  <a:pt x="1087095" y="2537468"/>
                </a:lnTo>
                <a:lnTo>
                  <a:pt x="1133490" y="2543475"/>
                </a:lnTo>
                <a:lnTo>
                  <a:pt x="1180391" y="2547803"/>
                </a:lnTo>
                <a:lnTo>
                  <a:pt x="1227767" y="2550422"/>
                </a:lnTo>
                <a:lnTo>
                  <a:pt x="1275587" y="2551303"/>
                </a:lnTo>
                <a:lnTo>
                  <a:pt x="1323416" y="2550422"/>
                </a:lnTo>
                <a:lnTo>
                  <a:pt x="1370800" y="2547803"/>
                </a:lnTo>
                <a:lnTo>
                  <a:pt x="1417709" y="2543475"/>
                </a:lnTo>
                <a:lnTo>
                  <a:pt x="1464112" y="2537468"/>
                </a:lnTo>
                <a:lnTo>
                  <a:pt x="1509978" y="2529815"/>
                </a:lnTo>
                <a:lnTo>
                  <a:pt x="1555276" y="2520546"/>
                </a:lnTo>
                <a:lnTo>
                  <a:pt x="1599975" y="2509692"/>
                </a:lnTo>
                <a:lnTo>
                  <a:pt x="1644045" y="2497283"/>
                </a:lnTo>
                <a:lnTo>
                  <a:pt x="1687454" y="2483350"/>
                </a:lnTo>
                <a:lnTo>
                  <a:pt x="1730173" y="2467925"/>
                </a:lnTo>
                <a:lnTo>
                  <a:pt x="1772169" y="2451038"/>
                </a:lnTo>
                <a:lnTo>
                  <a:pt x="1813413" y="2432720"/>
                </a:lnTo>
                <a:lnTo>
                  <a:pt x="1853873" y="2413002"/>
                </a:lnTo>
                <a:lnTo>
                  <a:pt x="1893519" y="2391914"/>
                </a:lnTo>
                <a:lnTo>
                  <a:pt x="1932320" y="2369488"/>
                </a:lnTo>
                <a:lnTo>
                  <a:pt x="1970244" y="2345754"/>
                </a:lnTo>
                <a:lnTo>
                  <a:pt x="2007262" y="2320744"/>
                </a:lnTo>
                <a:lnTo>
                  <a:pt x="2043342" y="2294488"/>
                </a:lnTo>
                <a:lnTo>
                  <a:pt x="2078454" y="2267017"/>
                </a:lnTo>
                <a:lnTo>
                  <a:pt x="2112566" y="2238361"/>
                </a:lnTo>
                <a:lnTo>
                  <a:pt x="2145648" y="2208552"/>
                </a:lnTo>
                <a:lnTo>
                  <a:pt x="2177669" y="2177621"/>
                </a:lnTo>
                <a:lnTo>
                  <a:pt x="2208598" y="2145598"/>
                </a:lnTo>
                <a:lnTo>
                  <a:pt x="2238404" y="2112514"/>
                </a:lnTo>
                <a:lnTo>
                  <a:pt x="2267057" y="2078400"/>
                </a:lnTo>
                <a:lnTo>
                  <a:pt x="2294526" y="2043288"/>
                </a:lnTo>
                <a:lnTo>
                  <a:pt x="2320779" y="2007207"/>
                </a:lnTo>
                <a:lnTo>
                  <a:pt x="2345787" y="1970188"/>
                </a:lnTo>
                <a:lnTo>
                  <a:pt x="2369517" y="1932264"/>
                </a:lnTo>
                <a:lnTo>
                  <a:pt x="2391940" y="1893463"/>
                </a:lnTo>
                <a:lnTo>
                  <a:pt x="2413025" y="1853818"/>
                </a:lnTo>
                <a:lnTo>
                  <a:pt x="2432741" y="1813358"/>
                </a:lnTo>
                <a:lnTo>
                  <a:pt x="2451056" y="1772116"/>
                </a:lnTo>
                <a:lnTo>
                  <a:pt x="2467940" y="1730121"/>
                </a:lnTo>
                <a:lnTo>
                  <a:pt x="2483363" y="1687405"/>
                </a:lnTo>
                <a:lnTo>
                  <a:pt x="2497293" y="1643998"/>
                </a:lnTo>
                <a:lnTo>
                  <a:pt x="2509700" y="1599932"/>
                </a:lnTo>
                <a:lnTo>
                  <a:pt x="2520552" y="1555237"/>
                </a:lnTo>
                <a:lnTo>
                  <a:pt x="2529820" y="1509944"/>
                </a:lnTo>
                <a:lnTo>
                  <a:pt x="2537471" y="1464083"/>
                </a:lnTo>
                <a:lnTo>
                  <a:pt x="2543476" y="1417687"/>
                </a:lnTo>
                <a:lnTo>
                  <a:pt x="2547804" y="1370785"/>
                </a:lnTo>
                <a:lnTo>
                  <a:pt x="2550423" y="1323408"/>
                </a:lnTo>
                <a:lnTo>
                  <a:pt x="2551303" y="1275588"/>
                </a:lnTo>
                <a:lnTo>
                  <a:pt x="2550423" y="1227767"/>
                </a:lnTo>
                <a:lnTo>
                  <a:pt x="2547804" y="1180391"/>
                </a:lnTo>
                <a:lnTo>
                  <a:pt x="2543476" y="1133490"/>
                </a:lnTo>
                <a:lnTo>
                  <a:pt x="2537471" y="1087095"/>
                </a:lnTo>
                <a:lnTo>
                  <a:pt x="2529820" y="1041236"/>
                </a:lnTo>
                <a:lnTo>
                  <a:pt x="2520552" y="995945"/>
                </a:lnTo>
                <a:lnTo>
                  <a:pt x="2509700" y="951252"/>
                </a:lnTo>
                <a:lnTo>
                  <a:pt x="2497293" y="907188"/>
                </a:lnTo>
                <a:lnTo>
                  <a:pt x="2483363" y="863784"/>
                </a:lnTo>
                <a:lnTo>
                  <a:pt x="2467940" y="821071"/>
                </a:lnTo>
                <a:lnTo>
                  <a:pt x="2451056" y="779079"/>
                </a:lnTo>
                <a:lnTo>
                  <a:pt x="2432741" y="737840"/>
                </a:lnTo>
                <a:lnTo>
                  <a:pt x="2413025" y="697384"/>
                </a:lnTo>
                <a:lnTo>
                  <a:pt x="2391940" y="657742"/>
                </a:lnTo>
                <a:lnTo>
                  <a:pt x="2369517" y="618946"/>
                </a:lnTo>
                <a:lnTo>
                  <a:pt x="2345787" y="581025"/>
                </a:lnTo>
                <a:lnTo>
                  <a:pt x="2320779" y="544010"/>
                </a:lnTo>
                <a:lnTo>
                  <a:pt x="2294526" y="507934"/>
                </a:lnTo>
                <a:lnTo>
                  <a:pt x="2267057" y="472825"/>
                </a:lnTo>
                <a:lnTo>
                  <a:pt x="2238404" y="438716"/>
                </a:lnTo>
                <a:lnTo>
                  <a:pt x="2208598" y="405636"/>
                </a:lnTo>
                <a:lnTo>
                  <a:pt x="2177669" y="373618"/>
                </a:lnTo>
                <a:lnTo>
                  <a:pt x="2145648" y="342691"/>
                </a:lnTo>
                <a:lnTo>
                  <a:pt x="2112566" y="312886"/>
                </a:lnTo>
                <a:lnTo>
                  <a:pt x="2078454" y="284235"/>
                </a:lnTo>
                <a:lnTo>
                  <a:pt x="2043342" y="256768"/>
                </a:lnTo>
                <a:lnTo>
                  <a:pt x="2007262" y="230516"/>
                </a:lnTo>
                <a:lnTo>
                  <a:pt x="1970244" y="205509"/>
                </a:lnTo>
                <a:lnTo>
                  <a:pt x="1932320" y="181780"/>
                </a:lnTo>
                <a:lnTo>
                  <a:pt x="1893519" y="159358"/>
                </a:lnTo>
                <a:lnTo>
                  <a:pt x="1853873" y="138274"/>
                </a:lnTo>
                <a:lnTo>
                  <a:pt x="1813413" y="118559"/>
                </a:lnTo>
                <a:lnTo>
                  <a:pt x="1772169" y="100244"/>
                </a:lnTo>
                <a:lnTo>
                  <a:pt x="1730173" y="83360"/>
                </a:lnTo>
                <a:lnTo>
                  <a:pt x="1687454" y="67938"/>
                </a:lnTo>
                <a:lnTo>
                  <a:pt x="1644045" y="54008"/>
                </a:lnTo>
                <a:lnTo>
                  <a:pt x="1599975" y="41602"/>
                </a:lnTo>
                <a:lnTo>
                  <a:pt x="1555276" y="30749"/>
                </a:lnTo>
                <a:lnTo>
                  <a:pt x="1509978" y="21482"/>
                </a:lnTo>
                <a:lnTo>
                  <a:pt x="1464112" y="13831"/>
                </a:lnTo>
                <a:lnTo>
                  <a:pt x="1417709" y="7826"/>
                </a:lnTo>
                <a:lnTo>
                  <a:pt x="1370800" y="3498"/>
                </a:lnTo>
                <a:lnTo>
                  <a:pt x="1323416" y="879"/>
                </a:lnTo>
                <a:lnTo>
                  <a:pt x="1275587" y="0"/>
                </a:lnTo>
                <a:close/>
              </a:path>
            </a:pathLst>
          </a:custGeom>
          <a:solidFill>
            <a:srgbClr val="A6A6A6"/>
          </a:solidFill>
        </p:spPr>
        <p:txBody>
          <a:bodyPr wrap="square" lIns="0" tIns="0" rIns="0" bIns="0" rtlCol="0"/>
          <a:lstStyle/>
          <a:p>
            <a:endParaRPr/>
          </a:p>
        </p:txBody>
      </p:sp>
      <p:sp>
        <p:nvSpPr>
          <p:cNvPr id="13" name="TextBox 12">
            <a:extLst>
              <a:ext uri="{FF2B5EF4-FFF2-40B4-BE49-F238E27FC236}">
                <a16:creationId xmlns:a16="http://schemas.microsoft.com/office/drawing/2014/main" id="{6F933B25-77D8-EBF3-585F-592497852719}"/>
              </a:ext>
            </a:extLst>
          </p:cNvPr>
          <p:cNvSpPr txBox="1"/>
          <p:nvPr/>
        </p:nvSpPr>
        <p:spPr>
          <a:xfrm>
            <a:off x="7781681" y="5053758"/>
            <a:ext cx="2551430" cy="923330"/>
          </a:xfrm>
          <a:prstGeom prst="rect">
            <a:avLst/>
          </a:prstGeom>
          <a:noFill/>
        </p:spPr>
        <p:txBody>
          <a:bodyPr wrap="square" rtlCol="0">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rPr>
              <a:t>Johnny McCraigie</a:t>
            </a:r>
          </a:p>
          <a:p>
            <a:pPr algn="ctr"/>
            <a:r>
              <a:rPr lang="en-US">
                <a:latin typeface="Open Sans" panose="020B0606030504020204" pitchFamily="34" charset="0"/>
                <a:ea typeface="Open Sans" panose="020B0606030504020204" pitchFamily="34" charset="0"/>
                <a:cs typeface="Open Sans" panose="020B0606030504020204" pitchFamily="34" charset="0"/>
              </a:rPr>
              <a:t>NAICJA Program Coordinator</a:t>
            </a:r>
          </a:p>
        </p:txBody>
      </p:sp>
      <p:sp>
        <p:nvSpPr>
          <p:cNvPr id="14" name="TextBox 13">
            <a:extLst>
              <a:ext uri="{FF2B5EF4-FFF2-40B4-BE49-F238E27FC236}">
                <a16:creationId xmlns:a16="http://schemas.microsoft.com/office/drawing/2014/main" id="{A7B50C2C-A85F-75B8-AEEE-9BEEF0C3449C}"/>
              </a:ext>
            </a:extLst>
          </p:cNvPr>
          <p:cNvSpPr txBox="1"/>
          <p:nvPr/>
        </p:nvSpPr>
        <p:spPr>
          <a:xfrm>
            <a:off x="4658955" y="5053758"/>
            <a:ext cx="2551429" cy="923330"/>
          </a:xfrm>
          <a:prstGeom prst="rect">
            <a:avLst/>
          </a:prstGeom>
          <a:noFill/>
        </p:spPr>
        <p:txBody>
          <a:bodyPr wrap="square" rtlCol="0">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rPr>
              <a:t>Mary Rodriguez</a:t>
            </a:r>
          </a:p>
          <a:p>
            <a:pPr algn="ctr"/>
            <a:r>
              <a:rPr lang="en-US">
                <a:latin typeface="Open Sans" panose="020B0606030504020204" pitchFamily="34" charset="0"/>
                <a:ea typeface="Open Sans" panose="020B0606030504020204" pitchFamily="34" charset="0"/>
                <a:cs typeface="Open Sans" panose="020B0606030504020204" pitchFamily="34" charset="0"/>
              </a:rPr>
              <a:t>NAICJA Program Attorney</a:t>
            </a:r>
          </a:p>
        </p:txBody>
      </p:sp>
      <p:sp>
        <p:nvSpPr>
          <p:cNvPr id="2" name="object 2" descr="$PPTXTitle"/>
          <p:cNvSpPr txBox="1">
            <a:spLocks noGrp="1"/>
          </p:cNvSpPr>
          <p:nvPr>
            <p:ph type="title"/>
          </p:nvPr>
        </p:nvSpPr>
        <p:spPr>
          <a:xfrm>
            <a:off x="744471" y="811945"/>
            <a:ext cx="9973995" cy="1013431"/>
          </a:xfrm>
          <a:prstGeom prst="rect">
            <a:avLst/>
          </a:prstGeom>
        </p:spPr>
        <p:txBody>
          <a:bodyPr vert="horz" wrap="square" lIns="0" tIns="333070" rIns="0" bIns="0" rtlCol="0" anchor="t">
            <a:spAutoFit/>
          </a:bodyPr>
          <a:lstStyle/>
          <a:p>
            <a:pPr marL="210185" algn="ctr">
              <a:lnSpc>
                <a:spcPct val="100000"/>
              </a:lnSpc>
              <a:spcBef>
                <a:spcPts val="105"/>
              </a:spcBef>
            </a:pPr>
            <a:r>
              <a:rPr sz="4400" b="1" spc="-10" dirty="0">
                <a:latin typeface="Open Sans" panose="020B0606030504020204" pitchFamily="34" charset="0"/>
                <a:ea typeface="Open Sans" panose="020B0606030504020204" pitchFamily="34" charset="0"/>
                <a:cs typeface="Open Sans" panose="020B0606030504020204" pitchFamily="34" charset="0"/>
              </a:rPr>
              <a:t>Presenters</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35">
            <a:extLst>
              <a:ext uri="{FF2B5EF4-FFF2-40B4-BE49-F238E27FC236}">
                <a16:creationId xmlns:a16="http://schemas.microsoft.com/office/drawing/2014/main" id="{9C6774E8-712E-B53F-350E-5127041A8A7D}"/>
              </a:ext>
            </a:extLst>
          </p:cNvPr>
          <p:cNvSpPr/>
          <p:nvPr/>
        </p:nvSpPr>
        <p:spPr>
          <a:xfrm>
            <a:off x="1536229" y="2317818"/>
            <a:ext cx="2551430" cy="2551430"/>
          </a:xfrm>
          <a:custGeom>
            <a:avLst/>
            <a:gdLst/>
            <a:ahLst/>
            <a:cxnLst/>
            <a:rect l="l" t="t" r="r" b="b"/>
            <a:pathLst>
              <a:path w="2551429" h="2551429">
                <a:moveTo>
                  <a:pt x="1275587" y="0"/>
                </a:moveTo>
                <a:lnTo>
                  <a:pt x="1227767" y="879"/>
                </a:lnTo>
                <a:lnTo>
                  <a:pt x="1180391" y="3498"/>
                </a:lnTo>
                <a:lnTo>
                  <a:pt x="1133490" y="7826"/>
                </a:lnTo>
                <a:lnTo>
                  <a:pt x="1087095" y="13831"/>
                </a:lnTo>
                <a:lnTo>
                  <a:pt x="1041236" y="21482"/>
                </a:lnTo>
                <a:lnTo>
                  <a:pt x="995945" y="30749"/>
                </a:lnTo>
                <a:lnTo>
                  <a:pt x="951252" y="41602"/>
                </a:lnTo>
                <a:lnTo>
                  <a:pt x="907188" y="54008"/>
                </a:lnTo>
                <a:lnTo>
                  <a:pt x="863784" y="67938"/>
                </a:lnTo>
                <a:lnTo>
                  <a:pt x="821071" y="83360"/>
                </a:lnTo>
                <a:lnTo>
                  <a:pt x="779079" y="100244"/>
                </a:lnTo>
                <a:lnTo>
                  <a:pt x="737840" y="118559"/>
                </a:lnTo>
                <a:lnTo>
                  <a:pt x="697384" y="138274"/>
                </a:lnTo>
                <a:lnTo>
                  <a:pt x="657742" y="159358"/>
                </a:lnTo>
                <a:lnTo>
                  <a:pt x="618946" y="181780"/>
                </a:lnTo>
                <a:lnTo>
                  <a:pt x="581025" y="205509"/>
                </a:lnTo>
                <a:lnTo>
                  <a:pt x="544010" y="230516"/>
                </a:lnTo>
                <a:lnTo>
                  <a:pt x="507934" y="256768"/>
                </a:lnTo>
                <a:lnTo>
                  <a:pt x="472825" y="284235"/>
                </a:lnTo>
                <a:lnTo>
                  <a:pt x="438716" y="312886"/>
                </a:lnTo>
                <a:lnTo>
                  <a:pt x="405636" y="342691"/>
                </a:lnTo>
                <a:lnTo>
                  <a:pt x="373618" y="373618"/>
                </a:lnTo>
                <a:lnTo>
                  <a:pt x="342691" y="405636"/>
                </a:lnTo>
                <a:lnTo>
                  <a:pt x="312886" y="438716"/>
                </a:lnTo>
                <a:lnTo>
                  <a:pt x="284235" y="472825"/>
                </a:lnTo>
                <a:lnTo>
                  <a:pt x="256768" y="507934"/>
                </a:lnTo>
                <a:lnTo>
                  <a:pt x="230516" y="544010"/>
                </a:lnTo>
                <a:lnTo>
                  <a:pt x="205509" y="581025"/>
                </a:lnTo>
                <a:lnTo>
                  <a:pt x="181780" y="618946"/>
                </a:lnTo>
                <a:lnTo>
                  <a:pt x="159358" y="657742"/>
                </a:lnTo>
                <a:lnTo>
                  <a:pt x="138274" y="697384"/>
                </a:lnTo>
                <a:lnTo>
                  <a:pt x="118559" y="737840"/>
                </a:lnTo>
                <a:lnTo>
                  <a:pt x="100244" y="779079"/>
                </a:lnTo>
                <a:lnTo>
                  <a:pt x="83360" y="821071"/>
                </a:lnTo>
                <a:lnTo>
                  <a:pt x="67938" y="863784"/>
                </a:lnTo>
                <a:lnTo>
                  <a:pt x="54008" y="907188"/>
                </a:lnTo>
                <a:lnTo>
                  <a:pt x="41602" y="951252"/>
                </a:lnTo>
                <a:lnTo>
                  <a:pt x="30749" y="995945"/>
                </a:lnTo>
                <a:lnTo>
                  <a:pt x="21482" y="1041236"/>
                </a:lnTo>
                <a:lnTo>
                  <a:pt x="13831" y="1087095"/>
                </a:lnTo>
                <a:lnTo>
                  <a:pt x="7826" y="1133490"/>
                </a:lnTo>
                <a:lnTo>
                  <a:pt x="3498" y="1180391"/>
                </a:lnTo>
                <a:lnTo>
                  <a:pt x="879" y="1227767"/>
                </a:lnTo>
                <a:lnTo>
                  <a:pt x="0" y="1275588"/>
                </a:lnTo>
                <a:lnTo>
                  <a:pt x="879" y="1323408"/>
                </a:lnTo>
                <a:lnTo>
                  <a:pt x="3498" y="1370785"/>
                </a:lnTo>
                <a:lnTo>
                  <a:pt x="7826" y="1417687"/>
                </a:lnTo>
                <a:lnTo>
                  <a:pt x="13831" y="1464083"/>
                </a:lnTo>
                <a:lnTo>
                  <a:pt x="21482" y="1509944"/>
                </a:lnTo>
                <a:lnTo>
                  <a:pt x="30749" y="1555237"/>
                </a:lnTo>
                <a:lnTo>
                  <a:pt x="41602" y="1599932"/>
                </a:lnTo>
                <a:lnTo>
                  <a:pt x="54008" y="1643998"/>
                </a:lnTo>
                <a:lnTo>
                  <a:pt x="67938" y="1687405"/>
                </a:lnTo>
                <a:lnTo>
                  <a:pt x="83360" y="1730121"/>
                </a:lnTo>
                <a:lnTo>
                  <a:pt x="100244" y="1772116"/>
                </a:lnTo>
                <a:lnTo>
                  <a:pt x="118559" y="1813358"/>
                </a:lnTo>
                <a:lnTo>
                  <a:pt x="138274" y="1853818"/>
                </a:lnTo>
                <a:lnTo>
                  <a:pt x="159358" y="1893463"/>
                </a:lnTo>
                <a:lnTo>
                  <a:pt x="181780" y="1932264"/>
                </a:lnTo>
                <a:lnTo>
                  <a:pt x="205509" y="1970188"/>
                </a:lnTo>
                <a:lnTo>
                  <a:pt x="230516" y="2007207"/>
                </a:lnTo>
                <a:lnTo>
                  <a:pt x="256768" y="2043288"/>
                </a:lnTo>
                <a:lnTo>
                  <a:pt x="284235" y="2078400"/>
                </a:lnTo>
                <a:lnTo>
                  <a:pt x="312886" y="2112514"/>
                </a:lnTo>
                <a:lnTo>
                  <a:pt x="342691" y="2145598"/>
                </a:lnTo>
                <a:lnTo>
                  <a:pt x="373618" y="2177621"/>
                </a:lnTo>
                <a:lnTo>
                  <a:pt x="405636" y="2208552"/>
                </a:lnTo>
                <a:lnTo>
                  <a:pt x="438716" y="2238361"/>
                </a:lnTo>
                <a:lnTo>
                  <a:pt x="472825" y="2267017"/>
                </a:lnTo>
                <a:lnTo>
                  <a:pt x="507934" y="2294488"/>
                </a:lnTo>
                <a:lnTo>
                  <a:pt x="544010" y="2320744"/>
                </a:lnTo>
                <a:lnTo>
                  <a:pt x="581025" y="2345754"/>
                </a:lnTo>
                <a:lnTo>
                  <a:pt x="618946" y="2369488"/>
                </a:lnTo>
                <a:lnTo>
                  <a:pt x="657742" y="2391914"/>
                </a:lnTo>
                <a:lnTo>
                  <a:pt x="697384" y="2413002"/>
                </a:lnTo>
                <a:lnTo>
                  <a:pt x="737840" y="2432720"/>
                </a:lnTo>
                <a:lnTo>
                  <a:pt x="779079" y="2451038"/>
                </a:lnTo>
                <a:lnTo>
                  <a:pt x="821071" y="2467925"/>
                </a:lnTo>
                <a:lnTo>
                  <a:pt x="863784" y="2483350"/>
                </a:lnTo>
                <a:lnTo>
                  <a:pt x="907188" y="2497283"/>
                </a:lnTo>
                <a:lnTo>
                  <a:pt x="951252" y="2509692"/>
                </a:lnTo>
                <a:lnTo>
                  <a:pt x="995945" y="2520546"/>
                </a:lnTo>
                <a:lnTo>
                  <a:pt x="1041236" y="2529815"/>
                </a:lnTo>
                <a:lnTo>
                  <a:pt x="1087095" y="2537468"/>
                </a:lnTo>
                <a:lnTo>
                  <a:pt x="1133490" y="2543475"/>
                </a:lnTo>
                <a:lnTo>
                  <a:pt x="1180391" y="2547803"/>
                </a:lnTo>
                <a:lnTo>
                  <a:pt x="1227767" y="2550422"/>
                </a:lnTo>
                <a:lnTo>
                  <a:pt x="1275587" y="2551303"/>
                </a:lnTo>
                <a:lnTo>
                  <a:pt x="1323416" y="2550422"/>
                </a:lnTo>
                <a:lnTo>
                  <a:pt x="1370800" y="2547803"/>
                </a:lnTo>
                <a:lnTo>
                  <a:pt x="1417709" y="2543475"/>
                </a:lnTo>
                <a:lnTo>
                  <a:pt x="1464112" y="2537468"/>
                </a:lnTo>
                <a:lnTo>
                  <a:pt x="1509978" y="2529815"/>
                </a:lnTo>
                <a:lnTo>
                  <a:pt x="1555276" y="2520546"/>
                </a:lnTo>
                <a:lnTo>
                  <a:pt x="1599975" y="2509692"/>
                </a:lnTo>
                <a:lnTo>
                  <a:pt x="1644045" y="2497283"/>
                </a:lnTo>
                <a:lnTo>
                  <a:pt x="1687454" y="2483350"/>
                </a:lnTo>
                <a:lnTo>
                  <a:pt x="1730173" y="2467925"/>
                </a:lnTo>
                <a:lnTo>
                  <a:pt x="1772169" y="2451038"/>
                </a:lnTo>
                <a:lnTo>
                  <a:pt x="1813413" y="2432720"/>
                </a:lnTo>
                <a:lnTo>
                  <a:pt x="1853873" y="2413002"/>
                </a:lnTo>
                <a:lnTo>
                  <a:pt x="1893519" y="2391914"/>
                </a:lnTo>
                <a:lnTo>
                  <a:pt x="1932320" y="2369488"/>
                </a:lnTo>
                <a:lnTo>
                  <a:pt x="1970244" y="2345754"/>
                </a:lnTo>
                <a:lnTo>
                  <a:pt x="2007262" y="2320744"/>
                </a:lnTo>
                <a:lnTo>
                  <a:pt x="2043342" y="2294488"/>
                </a:lnTo>
                <a:lnTo>
                  <a:pt x="2078454" y="2267017"/>
                </a:lnTo>
                <a:lnTo>
                  <a:pt x="2112566" y="2238361"/>
                </a:lnTo>
                <a:lnTo>
                  <a:pt x="2145648" y="2208552"/>
                </a:lnTo>
                <a:lnTo>
                  <a:pt x="2177669" y="2177621"/>
                </a:lnTo>
                <a:lnTo>
                  <a:pt x="2208598" y="2145598"/>
                </a:lnTo>
                <a:lnTo>
                  <a:pt x="2238404" y="2112514"/>
                </a:lnTo>
                <a:lnTo>
                  <a:pt x="2267057" y="2078400"/>
                </a:lnTo>
                <a:lnTo>
                  <a:pt x="2294526" y="2043288"/>
                </a:lnTo>
                <a:lnTo>
                  <a:pt x="2320779" y="2007207"/>
                </a:lnTo>
                <a:lnTo>
                  <a:pt x="2345787" y="1970188"/>
                </a:lnTo>
                <a:lnTo>
                  <a:pt x="2369517" y="1932264"/>
                </a:lnTo>
                <a:lnTo>
                  <a:pt x="2391940" y="1893463"/>
                </a:lnTo>
                <a:lnTo>
                  <a:pt x="2413025" y="1853818"/>
                </a:lnTo>
                <a:lnTo>
                  <a:pt x="2432741" y="1813358"/>
                </a:lnTo>
                <a:lnTo>
                  <a:pt x="2451056" y="1772116"/>
                </a:lnTo>
                <a:lnTo>
                  <a:pt x="2467940" y="1730121"/>
                </a:lnTo>
                <a:lnTo>
                  <a:pt x="2483363" y="1687405"/>
                </a:lnTo>
                <a:lnTo>
                  <a:pt x="2497293" y="1643998"/>
                </a:lnTo>
                <a:lnTo>
                  <a:pt x="2509700" y="1599932"/>
                </a:lnTo>
                <a:lnTo>
                  <a:pt x="2520552" y="1555237"/>
                </a:lnTo>
                <a:lnTo>
                  <a:pt x="2529820" y="1509944"/>
                </a:lnTo>
                <a:lnTo>
                  <a:pt x="2537471" y="1464083"/>
                </a:lnTo>
                <a:lnTo>
                  <a:pt x="2543476" y="1417687"/>
                </a:lnTo>
                <a:lnTo>
                  <a:pt x="2547804" y="1370785"/>
                </a:lnTo>
                <a:lnTo>
                  <a:pt x="2550423" y="1323408"/>
                </a:lnTo>
                <a:lnTo>
                  <a:pt x="2551303" y="1275588"/>
                </a:lnTo>
                <a:lnTo>
                  <a:pt x="2550423" y="1227767"/>
                </a:lnTo>
                <a:lnTo>
                  <a:pt x="2547804" y="1180391"/>
                </a:lnTo>
                <a:lnTo>
                  <a:pt x="2543476" y="1133490"/>
                </a:lnTo>
                <a:lnTo>
                  <a:pt x="2537471" y="1087095"/>
                </a:lnTo>
                <a:lnTo>
                  <a:pt x="2529820" y="1041236"/>
                </a:lnTo>
                <a:lnTo>
                  <a:pt x="2520552" y="995945"/>
                </a:lnTo>
                <a:lnTo>
                  <a:pt x="2509700" y="951252"/>
                </a:lnTo>
                <a:lnTo>
                  <a:pt x="2497293" y="907188"/>
                </a:lnTo>
                <a:lnTo>
                  <a:pt x="2483363" y="863784"/>
                </a:lnTo>
                <a:lnTo>
                  <a:pt x="2467940" y="821071"/>
                </a:lnTo>
                <a:lnTo>
                  <a:pt x="2451056" y="779079"/>
                </a:lnTo>
                <a:lnTo>
                  <a:pt x="2432741" y="737840"/>
                </a:lnTo>
                <a:lnTo>
                  <a:pt x="2413025" y="697384"/>
                </a:lnTo>
                <a:lnTo>
                  <a:pt x="2391940" y="657742"/>
                </a:lnTo>
                <a:lnTo>
                  <a:pt x="2369517" y="618946"/>
                </a:lnTo>
                <a:lnTo>
                  <a:pt x="2345787" y="581025"/>
                </a:lnTo>
                <a:lnTo>
                  <a:pt x="2320779" y="544010"/>
                </a:lnTo>
                <a:lnTo>
                  <a:pt x="2294526" y="507934"/>
                </a:lnTo>
                <a:lnTo>
                  <a:pt x="2267057" y="472825"/>
                </a:lnTo>
                <a:lnTo>
                  <a:pt x="2238404" y="438716"/>
                </a:lnTo>
                <a:lnTo>
                  <a:pt x="2208598" y="405636"/>
                </a:lnTo>
                <a:lnTo>
                  <a:pt x="2177669" y="373618"/>
                </a:lnTo>
                <a:lnTo>
                  <a:pt x="2145648" y="342691"/>
                </a:lnTo>
                <a:lnTo>
                  <a:pt x="2112566" y="312886"/>
                </a:lnTo>
                <a:lnTo>
                  <a:pt x="2078454" y="284235"/>
                </a:lnTo>
                <a:lnTo>
                  <a:pt x="2043342" y="256768"/>
                </a:lnTo>
                <a:lnTo>
                  <a:pt x="2007262" y="230516"/>
                </a:lnTo>
                <a:lnTo>
                  <a:pt x="1970244" y="205509"/>
                </a:lnTo>
                <a:lnTo>
                  <a:pt x="1932320" y="181780"/>
                </a:lnTo>
                <a:lnTo>
                  <a:pt x="1893519" y="159358"/>
                </a:lnTo>
                <a:lnTo>
                  <a:pt x="1853873" y="138274"/>
                </a:lnTo>
                <a:lnTo>
                  <a:pt x="1813413" y="118559"/>
                </a:lnTo>
                <a:lnTo>
                  <a:pt x="1772169" y="100244"/>
                </a:lnTo>
                <a:lnTo>
                  <a:pt x="1730173" y="83360"/>
                </a:lnTo>
                <a:lnTo>
                  <a:pt x="1687454" y="67938"/>
                </a:lnTo>
                <a:lnTo>
                  <a:pt x="1644045" y="54008"/>
                </a:lnTo>
                <a:lnTo>
                  <a:pt x="1599975" y="41602"/>
                </a:lnTo>
                <a:lnTo>
                  <a:pt x="1555276" y="30749"/>
                </a:lnTo>
                <a:lnTo>
                  <a:pt x="1509978" y="21482"/>
                </a:lnTo>
                <a:lnTo>
                  <a:pt x="1464112" y="13831"/>
                </a:lnTo>
                <a:lnTo>
                  <a:pt x="1417709" y="7826"/>
                </a:lnTo>
                <a:lnTo>
                  <a:pt x="1370800" y="3498"/>
                </a:lnTo>
                <a:lnTo>
                  <a:pt x="1323416" y="879"/>
                </a:lnTo>
                <a:lnTo>
                  <a:pt x="1275587" y="0"/>
                </a:lnTo>
                <a:close/>
              </a:path>
            </a:pathLst>
          </a:custGeom>
          <a:solidFill>
            <a:srgbClr val="A6A6A6"/>
          </a:solidFill>
        </p:spPr>
        <p:txBody>
          <a:bodyPr wrap="square" lIns="0" tIns="0" rIns="0" bIns="0" rtlCol="0"/>
          <a:lstStyle/>
          <a:p>
            <a:endParaRPr/>
          </a:p>
        </p:txBody>
      </p:sp>
      <p:grpSp>
        <p:nvGrpSpPr>
          <p:cNvPr id="6" name="Group 9">
            <a:extLst>
              <a:ext uri="{FF2B5EF4-FFF2-40B4-BE49-F238E27FC236}">
                <a16:creationId xmlns:a16="http://schemas.microsoft.com/office/drawing/2014/main" id="{33964BAF-BCF1-F4BF-2FA2-108347098AD9}"/>
              </a:ext>
              <a:ext uri="{C183D7F6-B498-43B3-948B-1728B52AA6E4}">
                <adec:decorative xmlns:adec="http://schemas.microsoft.com/office/drawing/2017/decorative" val="1"/>
              </a:ext>
            </a:extLst>
          </p:cNvPr>
          <p:cNvGrpSpPr/>
          <p:nvPr/>
        </p:nvGrpSpPr>
        <p:grpSpPr>
          <a:xfrm>
            <a:off x="145118" y="319503"/>
            <a:ext cx="2785848" cy="1008352"/>
            <a:chOff x="0" y="0"/>
            <a:chExt cx="5571693" cy="2016703"/>
          </a:xfrm>
        </p:grpSpPr>
        <p:pic>
          <p:nvPicPr>
            <p:cNvPr id="7" name="Picture 10">
              <a:extLst>
                <a:ext uri="{FF2B5EF4-FFF2-40B4-BE49-F238E27FC236}">
                  <a16:creationId xmlns:a16="http://schemas.microsoft.com/office/drawing/2014/main" id="{0934ED2D-0727-8779-A86E-8C26D870E110}"/>
                </a:ext>
              </a:extLst>
            </p:cNvPr>
            <p:cNvPicPr>
              <a:picLocks noChangeAspect="1"/>
            </p:cNvPicPr>
            <p:nvPr/>
          </p:nvPicPr>
          <p:blipFill>
            <a:blip r:embed="rId3"/>
            <a:srcRect/>
            <a:stretch>
              <a:fillRect/>
            </a:stretch>
          </p:blipFill>
          <p:spPr>
            <a:xfrm>
              <a:off x="0" y="0"/>
              <a:ext cx="2016703" cy="2016703"/>
            </a:xfrm>
            <a:prstGeom prst="rect">
              <a:avLst/>
            </a:prstGeom>
          </p:spPr>
        </p:pic>
        <p:sp>
          <p:nvSpPr>
            <p:cNvPr id="11" name="TextBox 11">
              <a:extLst>
                <a:ext uri="{FF2B5EF4-FFF2-40B4-BE49-F238E27FC236}">
                  <a16:creationId xmlns:a16="http://schemas.microsoft.com/office/drawing/2014/main" id="{2FD204F7-AAED-F788-3C2F-0ADBB7812913}"/>
                </a:ext>
              </a:extLst>
            </p:cNvPr>
            <p:cNvSpPr txBox="1"/>
            <p:nvPr/>
          </p:nvSpPr>
          <p:spPr>
            <a:xfrm>
              <a:off x="1889704" y="428674"/>
              <a:ext cx="3681989" cy="1277785"/>
            </a:xfrm>
            <a:prstGeom prst="rect">
              <a:avLst/>
            </a:prstGeom>
          </p:spPr>
          <p:txBody>
            <a:bodyPr lIns="0" tIns="0" rIns="0" bIns="0" rtlCol="0" anchor="t">
              <a:spAutoFit/>
            </a:bodyPr>
            <a:lstStyle/>
            <a:p>
              <a:pPr>
                <a:lnSpc>
                  <a:spcPts val="1664"/>
                </a:lnSpc>
                <a:spcBef>
                  <a:spcPct val="0"/>
                </a:spcBef>
              </a:pPr>
              <a:r>
                <a:rPr lang="en-US" sz="1189">
                  <a:solidFill>
                    <a:srgbClr val="072B31"/>
                  </a:solidFill>
                  <a:latin typeface="Open Sans"/>
                </a:rPr>
                <a:t>NATIONAL AMERICAN INDIAN COURT JUDGES ASSOCIATION</a:t>
              </a:r>
            </a:p>
          </p:txBody>
        </p:sp>
      </p:grpSp>
      <p:sp>
        <p:nvSpPr>
          <p:cNvPr id="12" name="TextBox 11">
            <a:extLst>
              <a:ext uri="{FF2B5EF4-FFF2-40B4-BE49-F238E27FC236}">
                <a16:creationId xmlns:a16="http://schemas.microsoft.com/office/drawing/2014/main" id="{C8CF0866-FD67-5AA9-1E00-76E5BB8C2707}"/>
              </a:ext>
            </a:extLst>
          </p:cNvPr>
          <p:cNvSpPr txBox="1"/>
          <p:nvPr/>
        </p:nvSpPr>
        <p:spPr>
          <a:xfrm>
            <a:off x="1498144" y="5051744"/>
            <a:ext cx="2770487" cy="1200329"/>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Honorable Peggy Bird</a:t>
            </a:r>
          </a:p>
          <a:p>
            <a:pPr algn="ctr"/>
            <a:r>
              <a:rPr lang="en-US" dirty="0">
                <a:latin typeface="Open Sans" panose="020B0606030504020204" pitchFamily="34" charset="0"/>
                <a:ea typeface="Open Sans" panose="020B0606030504020204" pitchFamily="34" charset="0"/>
                <a:cs typeface="Open Sans" panose="020B0606030504020204" pitchFamily="34" charset="0"/>
              </a:rPr>
              <a:t>Coalition to Stop Violence Against Native Women, Co-Founder</a:t>
            </a:r>
          </a:p>
        </p:txBody>
      </p:sp>
      <p:grpSp>
        <p:nvGrpSpPr>
          <p:cNvPr id="20" name="Group 5">
            <a:extLst>
              <a:ext uri="{FF2B5EF4-FFF2-40B4-BE49-F238E27FC236}">
                <a16:creationId xmlns:a16="http://schemas.microsoft.com/office/drawing/2014/main" id="{C8E59A74-ECD0-4FC3-A81D-DC41C74603F2}"/>
              </a:ext>
              <a:ext uri="{C183D7F6-B498-43B3-948B-1728B52AA6E4}">
                <adec:decorative xmlns:adec="http://schemas.microsoft.com/office/drawing/2017/decorative" val="1"/>
              </a:ext>
            </a:extLst>
          </p:cNvPr>
          <p:cNvGrpSpPr/>
          <p:nvPr/>
        </p:nvGrpSpPr>
        <p:grpSpPr>
          <a:xfrm>
            <a:off x="0" y="5655657"/>
            <a:ext cx="1204270" cy="1202343"/>
            <a:chOff x="0" y="0"/>
            <a:chExt cx="6350000" cy="6339840"/>
          </a:xfrm>
        </p:grpSpPr>
        <p:sp>
          <p:nvSpPr>
            <p:cNvPr id="21" name="Freeform 6">
              <a:extLst>
                <a:ext uri="{FF2B5EF4-FFF2-40B4-BE49-F238E27FC236}">
                  <a16:creationId xmlns:a16="http://schemas.microsoft.com/office/drawing/2014/main" id="{3DD0D2F0-D7CD-9E9E-5589-08CEC114A29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pic>
        <p:nvPicPr>
          <p:cNvPr id="22" name="Picture 21" descr="Purple text on a black background&#10;&#10;AI-generated content may be incorrect.">
            <a:extLst>
              <a:ext uri="{FF2B5EF4-FFF2-40B4-BE49-F238E27FC236}">
                <a16:creationId xmlns:a16="http://schemas.microsoft.com/office/drawing/2014/main" id="{8A20F96F-772F-C791-106B-F1A96B873D81}"/>
              </a:ext>
            </a:extLst>
          </p:cNvPr>
          <p:cNvPicPr>
            <a:picLocks noChangeAspect="1"/>
          </p:cNvPicPr>
          <p:nvPr/>
        </p:nvPicPr>
        <p:blipFill>
          <a:blip r:embed="rId4"/>
          <a:stretch>
            <a:fillRect/>
          </a:stretch>
        </p:blipFill>
        <p:spPr>
          <a:xfrm>
            <a:off x="9298417" y="319502"/>
            <a:ext cx="2575200" cy="811087"/>
          </a:xfrm>
          <a:prstGeom prst="rect">
            <a:avLst/>
          </a:prstGeom>
        </p:spPr>
      </p:pic>
      <p:pic>
        <p:nvPicPr>
          <p:cNvPr id="26" name="Picture 25" descr="A person smiling at the camera&#10;&#10;AI-generated content may be incorrect.">
            <a:extLst>
              <a:ext uri="{FF2B5EF4-FFF2-40B4-BE49-F238E27FC236}">
                <a16:creationId xmlns:a16="http://schemas.microsoft.com/office/drawing/2014/main" id="{EF3743B1-A65D-CD5C-AF47-5E8185FEE501}"/>
              </a:ext>
            </a:extLst>
          </p:cNvPr>
          <p:cNvPicPr>
            <a:picLocks noChangeAspect="1"/>
          </p:cNvPicPr>
          <p:nvPr/>
        </p:nvPicPr>
        <p:blipFill>
          <a:blip r:embed="rId5"/>
          <a:stretch>
            <a:fillRect/>
          </a:stretch>
        </p:blipFill>
        <p:spPr>
          <a:xfrm>
            <a:off x="7875026" y="2411163"/>
            <a:ext cx="2364740" cy="2364740"/>
          </a:xfrm>
          <a:prstGeom prst="ellipse">
            <a:avLst/>
          </a:prstGeom>
        </p:spPr>
      </p:pic>
      <p:pic>
        <p:nvPicPr>
          <p:cNvPr id="28" name="Picture 27" descr="A person smiling at the camera&#10;&#10;AI-generated content may be incorrect.">
            <a:extLst>
              <a:ext uri="{FF2B5EF4-FFF2-40B4-BE49-F238E27FC236}">
                <a16:creationId xmlns:a16="http://schemas.microsoft.com/office/drawing/2014/main" id="{70820E6A-969C-89A7-1003-2F4A89176F53}"/>
              </a:ext>
            </a:extLst>
          </p:cNvPr>
          <p:cNvPicPr>
            <a:picLocks noChangeAspect="1"/>
          </p:cNvPicPr>
          <p:nvPr/>
        </p:nvPicPr>
        <p:blipFill>
          <a:blip r:embed="rId6"/>
          <a:stretch>
            <a:fillRect/>
          </a:stretch>
        </p:blipFill>
        <p:spPr>
          <a:xfrm>
            <a:off x="1629573" y="2411163"/>
            <a:ext cx="2364740" cy="2364740"/>
          </a:xfrm>
          <a:prstGeom prst="ellipse">
            <a:avLst/>
          </a:prstGeom>
        </p:spPr>
      </p:pic>
      <p:grpSp>
        <p:nvGrpSpPr>
          <p:cNvPr id="3" name="Group 5">
            <a:extLst>
              <a:ext uri="{FF2B5EF4-FFF2-40B4-BE49-F238E27FC236}">
                <a16:creationId xmlns:a16="http://schemas.microsoft.com/office/drawing/2014/main" id="{EFDA48AB-3F28-037B-2D27-BBA4DED1DE03}"/>
              </a:ext>
              <a:ext uri="{C183D7F6-B498-43B3-948B-1728B52AA6E4}">
                <adec:decorative xmlns:adec="http://schemas.microsoft.com/office/drawing/2017/decorative" val="1"/>
              </a:ext>
            </a:extLst>
          </p:cNvPr>
          <p:cNvGrpSpPr/>
          <p:nvPr/>
        </p:nvGrpSpPr>
        <p:grpSpPr>
          <a:xfrm flipH="1">
            <a:off x="10987727" y="5655657"/>
            <a:ext cx="1204270" cy="1202343"/>
            <a:chOff x="0" y="0"/>
            <a:chExt cx="6350000" cy="6339840"/>
          </a:xfrm>
        </p:grpSpPr>
        <p:sp>
          <p:nvSpPr>
            <p:cNvPr id="8" name="Freeform 6">
              <a:extLst>
                <a:ext uri="{FF2B5EF4-FFF2-40B4-BE49-F238E27FC236}">
                  <a16:creationId xmlns:a16="http://schemas.microsoft.com/office/drawing/2014/main" id="{9AF421CE-BAE4-A05D-AADC-31A49E23DEB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1526183" y="1623030"/>
            <a:ext cx="9139635" cy="488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66"/>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Disclaimer</a:t>
            </a:r>
          </a:p>
        </p:txBody>
      </p:sp>
      <p:sp>
        <p:nvSpPr>
          <p:cNvPr id="12" name="TextBox 12"/>
          <p:cNvSpPr txBox="1"/>
          <p:nvPr/>
        </p:nvSpPr>
        <p:spPr>
          <a:xfrm>
            <a:off x="571727" y="2575459"/>
            <a:ext cx="10871200" cy="2954655"/>
          </a:xfrm>
          <a:prstGeom prst="rect">
            <a:avLst/>
          </a:prstGeom>
        </p:spPr>
        <p:txBody>
          <a:bodyPr wrap="square" lIns="0" tIns="0" rIns="0" bIns="0" rtlCol="0" anchor="t">
            <a:spAutoFit/>
          </a:bodyPr>
          <a:lstStyle/>
          <a:p>
            <a:pPr lvl="0" algn="just">
              <a:defRPr/>
            </a:pPr>
            <a:r>
              <a:rPr lang="en-US" sz="2400" dirty="0">
                <a:latin typeface="Open Sans" panose="020B0606030504020204" pitchFamily="34" charset="0"/>
                <a:ea typeface="Open Sans" panose="020B0606030504020204" pitchFamily="34" charset="0"/>
                <a:cs typeface="Open Sans" panose="020B0606030504020204" pitchFamily="34" charset="0"/>
              </a:rPr>
              <a:t>This project was supported by Grant Nos. 15PBJA-23-GG-05498-TRIB and 15PBJA-23-GG-05500-TRIB awarded by the Bureau of Justice Assistance (BJA). The BJA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 and do not necessarily represent the official position or policies of the U.S. Department of Justice.</a:t>
            </a:r>
          </a:p>
        </p:txBody>
      </p:sp>
      <p:grpSp>
        <p:nvGrpSpPr>
          <p:cNvPr id="4" name="Group 5">
            <a:extLst>
              <a:ext uri="{FF2B5EF4-FFF2-40B4-BE49-F238E27FC236}">
                <a16:creationId xmlns:a16="http://schemas.microsoft.com/office/drawing/2014/main" id="{6938F937-4FBC-EAC7-ACB0-E86E94EC7B50}"/>
              </a:ext>
              <a:ext uri="{C183D7F6-B498-43B3-948B-1728B52AA6E4}">
                <adec:decorative xmlns:adec="http://schemas.microsoft.com/office/drawing/2017/decorative" val="1"/>
              </a:ext>
            </a:extLst>
          </p:cNvPr>
          <p:cNvGrpSpPr/>
          <p:nvPr/>
        </p:nvGrpSpPr>
        <p:grpSpPr>
          <a:xfrm>
            <a:off x="0" y="5655657"/>
            <a:ext cx="1204270" cy="1202343"/>
            <a:chOff x="0" y="0"/>
            <a:chExt cx="6350000" cy="6339840"/>
          </a:xfrm>
        </p:grpSpPr>
        <p:sp>
          <p:nvSpPr>
            <p:cNvPr id="5" name="Freeform 6">
              <a:extLst>
                <a:ext uri="{FF2B5EF4-FFF2-40B4-BE49-F238E27FC236}">
                  <a16:creationId xmlns:a16="http://schemas.microsoft.com/office/drawing/2014/main" id="{4FB265CE-0B7A-CD87-2867-320B4C6EEFE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grpSp>
        <p:nvGrpSpPr>
          <p:cNvPr id="2" name="Group 5">
            <a:extLst>
              <a:ext uri="{FF2B5EF4-FFF2-40B4-BE49-F238E27FC236}">
                <a16:creationId xmlns:a16="http://schemas.microsoft.com/office/drawing/2014/main" id="{817C5CCE-F1DC-5A4F-6BE5-38850AA4F3C3}"/>
              </a:ext>
              <a:ext uri="{C183D7F6-B498-43B3-948B-1728B52AA6E4}">
                <adec:decorative xmlns:adec="http://schemas.microsoft.com/office/drawing/2017/decorative" val="1"/>
              </a:ext>
            </a:extLst>
          </p:cNvPr>
          <p:cNvGrpSpPr/>
          <p:nvPr/>
        </p:nvGrpSpPr>
        <p:grpSpPr>
          <a:xfrm flipH="1">
            <a:off x="10987727" y="5655657"/>
            <a:ext cx="1204270" cy="1202343"/>
            <a:chOff x="0" y="0"/>
            <a:chExt cx="6350000" cy="6339840"/>
          </a:xfrm>
        </p:grpSpPr>
        <p:sp>
          <p:nvSpPr>
            <p:cNvPr id="3" name="Freeform 6">
              <a:extLst>
                <a:ext uri="{FF2B5EF4-FFF2-40B4-BE49-F238E27FC236}">
                  <a16:creationId xmlns:a16="http://schemas.microsoft.com/office/drawing/2014/main" id="{D7559772-B5AC-5FED-3A6F-BA8F1996570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pic>
        <p:nvPicPr>
          <p:cNvPr id="6" name="Picture 5" descr="Purple text on a black background&#10;&#10;AI-generated content may be incorrect.">
            <a:extLst>
              <a:ext uri="{FF2B5EF4-FFF2-40B4-BE49-F238E27FC236}">
                <a16:creationId xmlns:a16="http://schemas.microsoft.com/office/drawing/2014/main" id="{35CF24B3-5CBA-634E-12F7-440828A95DC1}"/>
              </a:ext>
            </a:extLst>
          </p:cNvPr>
          <p:cNvPicPr>
            <a:picLocks noChangeAspect="1"/>
          </p:cNvPicPr>
          <p:nvPr/>
        </p:nvPicPr>
        <p:blipFill>
          <a:blip r:embed="rId3"/>
          <a:stretch>
            <a:fillRect/>
          </a:stretch>
        </p:blipFill>
        <p:spPr>
          <a:xfrm>
            <a:off x="9298417" y="319502"/>
            <a:ext cx="2575200" cy="811087"/>
          </a:xfrm>
          <a:prstGeom prst="rect">
            <a:avLst/>
          </a:prstGeom>
        </p:spPr>
      </p:pic>
      <p:grpSp>
        <p:nvGrpSpPr>
          <p:cNvPr id="10" name="Group 9">
            <a:extLst>
              <a:ext uri="{FF2B5EF4-FFF2-40B4-BE49-F238E27FC236}">
                <a16:creationId xmlns:a16="http://schemas.microsoft.com/office/drawing/2014/main" id="{C5336B09-8CDB-92AF-C99D-6CC77938E6FA}"/>
              </a:ext>
              <a:ext uri="{C183D7F6-B498-43B3-948B-1728B52AA6E4}">
                <adec:decorative xmlns:adec="http://schemas.microsoft.com/office/drawing/2017/decorative" val="1"/>
              </a:ext>
            </a:extLst>
          </p:cNvPr>
          <p:cNvGrpSpPr/>
          <p:nvPr/>
        </p:nvGrpSpPr>
        <p:grpSpPr>
          <a:xfrm>
            <a:off x="145118" y="319503"/>
            <a:ext cx="2785848" cy="1008352"/>
            <a:chOff x="0" y="0"/>
            <a:chExt cx="5571693" cy="2016703"/>
          </a:xfrm>
        </p:grpSpPr>
        <p:pic>
          <p:nvPicPr>
            <p:cNvPr id="11" name="Picture 10">
              <a:extLst>
                <a:ext uri="{FF2B5EF4-FFF2-40B4-BE49-F238E27FC236}">
                  <a16:creationId xmlns:a16="http://schemas.microsoft.com/office/drawing/2014/main" id="{47BCAEF4-EF72-07E7-BB88-A6F2156D58B9}"/>
                </a:ext>
              </a:extLst>
            </p:cNvPr>
            <p:cNvPicPr>
              <a:picLocks noChangeAspect="1"/>
            </p:cNvPicPr>
            <p:nvPr/>
          </p:nvPicPr>
          <p:blipFill>
            <a:blip r:embed="rId4"/>
            <a:srcRect/>
            <a:stretch>
              <a:fillRect/>
            </a:stretch>
          </p:blipFill>
          <p:spPr>
            <a:xfrm>
              <a:off x="0" y="0"/>
              <a:ext cx="2016703" cy="2016703"/>
            </a:xfrm>
            <a:prstGeom prst="rect">
              <a:avLst/>
            </a:prstGeom>
          </p:spPr>
        </p:pic>
        <p:sp>
          <p:nvSpPr>
            <p:cNvPr id="16" name="TextBox 11">
              <a:extLst>
                <a:ext uri="{FF2B5EF4-FFF2-40B4-BE49-F238E27FC236}">
                  <a16:creationId xmlns:a16="http://schemas.microsoft.com/office/drawing/2014/main" id="{CAA07DD0-2C6E-D1BB-8E4D-3AEAA91D812C}"/>
                </a:ext>
              </a:extLst>
            </p:cNvPr>
            <p:cNvSpPr txBox="1"/>
            <p:nvPr/>
          </p:nvSpPr>
          <p:spPr>
            <a:xfrm>
              <a:off x="1889704" y="428674"/>
              <a:ext cx="3681989" cy="1277785"/>
            </a:xfrm>
            <a:prstGeom prst="rect">
              <a:avLst/>
            </a:prstGeom>
          </p:spPr>
          <p:txBody>
            <a:bodyPr lIns="0" tIns="0" rIns="0" bIns="0" rtlCol="0" anchor="t">
              <a:spAutoFit/>
            </a:bodyPr>
            <a:lstStyle/>
            <a:p>
              <a:pPr>
                <a:lnSpc>
                  <a:spcPts val="1664"/>
                </a:lnSpc>
                <a:spcBef>
                  <a:spcPct val="0"/>
                </a:spcBef>
              </a:pPr>
              <a:r>
                <a:rPr lang="en-US" sz="1189">
                  <a:solidFill>
                    <a:srgbClr val="072B31"/>
                  </a:solidFill>
                  <a:latin typeface="Open Sans"/>
                </a:rPr>
                <a:t>NATIONAL AMERICAN INDIAN COURT JUDGES ASSOCIATION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a:spLocks noGrp="1"/>
          </p:cNvSpPr>
          <p:nvPr>
            <p:ph type="title" idx="4294967295"/>
          </p:nvPr>
        </p:nvSpPr>
        <p:spPr>
          <a:xfrm>
            <a:off x="7444783" y="1865596"/>
            <a:ext cx="3320730" cy="4800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703"/>
              </a:lnSpc>
              <a:spcBef>
                <a:spcPts val="0"/>
              </a:spcBef>
              <a:spcAft>
                <a:spcPts val="0"/>
              </a:spcAft>
              <a:buClrTx/>
              <a:buSzTx/>
              <a:buFontTx/>
              <a:buNone/>
              <a:tabLst/>
              <a:defRPr/>
            </a:pPr>
            <a:r>
              <a:rPr lang="en-US" sz="3000" b="1" dirty="0">
                <a:solidFill>
                  <a:srgbClr val="072B31"/>
                </a:solidFill>
                <a:latin typeface="Open Sans" panose="020B0606030504020204" pitchFamily="34" charset="0"/>
                <a:ea typeface="Open Sans" panose="020B0606030504020204" pitchFamily="34" charset="0"/>
                <a:cs typeface="Open Sans" panose="020B0606030504020204" pitchFamily="34" charset="0"/>
              </a:rPr>
              <a:t>THANK</a:t>
            </a:r>
            <a:r>
              <a:rPr kumimoji="0" lang="en-US" sz="3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YOU!</a:t>
            </a:r>
          </a:p>
        </p:txBody>
      </p:sp>
      <p:sp>
        <p:nvSpPr>
          <p:cNvPr id="31" name="Content Placeholder 11">
            <a:extLst>
              <a:ext uri="{FF2B5EF4-FFF2-40B4-BE49-F238E27FC236}">
                <a16:creationId xmlns:a16="http://schemas.microsoft.com/office/drawing/2014/main" id="{AEBC1415-A1DA-63F8-18C8-CE32A39B4E25}"/>
              </a:ext>
            </a:extLst>
          </p:cNvPr>
          <p:cNvSpPr txBox="1">
            <a:spLocks/>
          </p:cNvSpPr>
          <p:nvPr/>
        </p:nvSpPr>
        <p:spPr>
          <a:xfrm>
            <a:off x="763594" y="1870871"/>
            <a:ext cx="5332406" cy="457599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en-US" sz="3000" b="1" dirty="0">
                <a:solidFill>
                  <a:srgbClr val="072B31"/>
                </a:solidFill>
                <a:latin typeface="Open Sans" panose="020B0606030504020204" pitchFamily="34" charset="0"/>
                <a:ea typeface="Open Sans" panose="020B0606030504020204" pitchFamily="34" charset="0"/>
                <a:cs typeface="Open Sans" panose="020B0606030504020204" pitchFamily="34" charset="0"/>
              </a:rPr>
              <a:t>Stay In Touch! </a:t>
            </a:r>
          </a:p>
          <a:p>
            <a:pPr marL="0" indent="0" algn="ctr">
              <a:lnSpc>
                <a:spcPct val="120000"/>
              </a:lnSpc>
              <a:buNone/>
            </a:pPr>
            <a:endParaRPr lang="en-US" sz="3000" b="1" dirty="0">
              <a:solidFill>
                <a:srgbClr val="072B31"/>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20000"/>
              </a:lnSpc>
              <a:buNone/>
            </a:pPr>
            <a:endParaRPr lang="en-US" sz="3000" b="1" dirty="0">
              <a:solidFill>
                <a:srgbClr val="072B31"/>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20000"/>
              </a:lnSpc>
              <a:buNone/>
            </a:pPr>
            <a:endParaRPr lang="en-US" sz="3000" b="1" dirty="0">
              <a:solidFill>
                <a:srgbClr val="072B31"/>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20000"/>
              </a:lnSpc>
              <a:buNone/>
            </a:pPr>
            <a:endParaRPr lang="en-US" sz="30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dirty="0">
                <a:latin typeface="Open Sans" panose="020B0606030504020204" pitchFamily="34" charset="0"/>
                <a:ea typeface="Open Sans" panose="020B0606030504020204" pitchFamily="34" charset="0"/>
                <a:cs typeface="Open Sans" panose="020B0606030504020204" pitchFamily="34" charset="0"/>
                <a:hlinkClick r:id="rId3"/>
              </a:rPr>
              <a:t>www.linktr.ee/naicja</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8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dirty="0">
                <a:latin typeface="Open Sans" panose="020B0606030504020204" pitchFamily="34" charset="0"/>
                <a:ea typeface="Open Sans" panose="020B0606030504020204" pitchFamily="34" charset="0"/>
                <a:cs typeface="Open Sans" panose="020B0606030504020204" pitchFamily="34" charset="0"/>
              </a:rPr>
              <a:t>Mary Rodriguez </a:t>
            </a:r>
            <a:r>
              <a:rPr lang="en-US" sz="2000" dirty="0">
                <a:solidFill>
                  <a:srgbClr val="105E6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maryr@naicja.org</a:t>
            </a:r>
            <a:endParaRPr lang="en-US" sz="2000" dirty="0">
              <a:solidFill>
                <a:srgbClr val="105E67"/>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dirty="0">
                <a:latin typeface="Open Sans" panose="020B0606030504020204" pitchFamily="34" charset="0"/>
                <a:ea typeface="Open Sans" panose="020B0606030504020204" pitchFamily="34" charset="0"/>
                <a:cs typeface="Open Sans" panose="020B0606030504020204" pitchFamily="34" charset="0"/>
              </a:rPr>
              <a:t>Johnny McCraigie </a:t>
            </a:r>
            <a:r>
              <a:rPr lang="en-US" sz="2000" dirty="0">
                <a:solidFill>
                  <a:srgbClr val="105E67"/>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johnny@naicja.org</a:t>
            </a:r>
            <a:endParaRPr lang="en-US" sz="2000" dirty="0">
              <a:solidFill>
                <a:srgbClr val="105E67"/>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5">
            <a:extLst>
              <a:ext uri="{FF2B5EF4-FFF2-40B4-BE49-F238E27FC236}">
                <a16:creationId xmlns:a16="http://schemas.microsoft.com/office/drawing/2014/main" id="{0E761268-A051-75B3-ED70-4464614C3F54}"/>
              </a:ext>
              <a:ext uri="{C183D7F6-B498-43B3-948B-1728B52AA6E4}">
                <adec:decorative xmlns:adec="http://schemas.microsoft.com/office/drawing/2017/decorative" val="1"/>
              </a:ext>
            </a:extLst>
          </p:cNvPr>
          <p:cNvGrpSpPr/>
          <p:nvPr/>
        </p:nvGrpSpPr>
        <p:grpSpPr>
          <a:xfrm>
            <a:off x="0" y="5655657"/>
            <a:ext cx="1204270" cy="1202343"/>
            <a:chOff x="0" y="0"/>
            <a:chExt cx="6350000" cy="6339840"/>
          </a:xfrm>
        </p:grpSpPr>
        <p:sp>
          <p:nvSpPr>
            <p:cNvPr id="18" name="Freeform 6">
              <a:extLst>
                <a:ext uri="{FF2B5EF4-FFF2-40B4-BE49-F238E27FC236}">
                  <a16:creationId xmlns:a16="http://schemas.microsoft.com/office/drawing/2014/main" id="{73457107-81B5-C68A-9F3D-D399C1402FA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pic>
        <p:nvPicPr>
          <p:cNvPr id="23" name="Picture 22" descr="A qr code on a blue background&#10;&#10;AI-generated content may be incorrect.">
            <a:extLst>
              <a:ext uri="{FF2B5EF4-FFF2-40B4-BE49-F238E27FC236}">
                <a16:creationId xmlns:a16="http://schemas.microsoft.com/office/drawing/2014/main" id="{7555C147-80C8-675C-A5CE-2F553DC70145}"/>
              </a:ext>
            </a:extLst>
          </p:cNvPr>
          <p:cNvPicPr>
            <a:picLocks noChangeAspect="1"/>
          </p:cNvPicPr>
          <p:nvPr/>
        </p:nvPicPr>
        <p:blipFill>
          <a:blip r:embed="rId6"/>
          <a:stretch>
            <a:fillRect/>
          </a:stretch>
        </p:blipFill>
        <p:spPr>
          <a:xfrm>
            <a:off x="7535605" y="2708233"/>
            <a:ext cx="3388237" cy="3388237"/>
          </a:xfrm>
          <a:prstGeom prst="rect">
            <a:avLst/>
          </a:prstGeom>
        </p:spPr>
      </p:pic>
      <p:pic>
        <p:nvPicPr>
          <p:cNvPr id="4" name="Picture 3" descr="A qr code with a star&#10;&#10;AI-generated content may be incorrect.">
            <a:extLst>
              <a:ext uri="{FF2B5EF4-FFF2-40B4-BE49-F238E27FC236}">
                <a16:creationId xmlns:a16="http://schemas.microsoft.com/office/drawing/2014/main" id="{60A84DB4-DF64-D324-AEB7-320B0213A46D}"/>
              </a:ext>
            </a:extLst>
          </p:cNvPr>
          <p:cNvPicPr>
            <a:picLocks noChangeAspect="1"/>
          </p:cNvPicPr>
          <p:nvPr/>
        </p:nvPicPr>
        <p:blipFill>
          <a:blip r:embed="rId7"/>
          <a:stretch>
            <a:fillRect/>
          </a:stretch>
        </p:blipFill>
        <p:spPr>
          <a:xfrm>
            <a:off x="2242169" y="2492276"/>
            <a:ext cx="2375255" cy="2375255"/>
          </a:xfrm>
          <a:prstGeom prst="rect">
            <a:avLst/>
          </a:prstGeom>
        </p:spPr>
      </p:pic>
      <p:grpSp>
        <p:nvGrpSpPr>
          <p:cNvPr id="5" name="Group 5">
            <a:extLst>
              <a:ext uri="{FF2B5EF4-FFF2-40B4-BE49-F238E27FC236}">
                <a16:creationId xmlns:a16="http://schemas.microsoft.com/office/drawing/2014/main" id="{E044B444-83A9-F39B-7319-6FB1D08919B4}"/>
              </a:ext>
              <a:ext uri="{C183D7F6-B498-43B3-948B-1728B52AA6E4}">
                <adec:decorative xmlns:adec="http://schemas.microsoft.com/office/drawing/2017/decorative" val="1"/>
              </a:ext>
            </a:extLst>
          </p:cNvPr>
          <p:cNvGrpSpPr/>
          <p:nvPr/>
        </p:nvGrpSpPr>
        <p:grpSpPr>
          <a:xfrm flipH="1">
            <a:off x="10987727" y="5655657"/>
            <a:ext cx="1204270" cy="1202343"/>
            <a:chOff x="0" y="0"/>
            <a:chExt cx="6350000" cy="6339840"/>
          </a:xfrm>
        </p:grpSpPr>
        <p:sp>
          <p:nvSpPr>
            <p:cNvPr id="6" name="Freeform 6">
              <a:extLst>
                <a:ext uri="{FF2B5EF4-FFF2-40B4-BE49-F238E27FC236}">
                  <a16:creationId xmlns:a16="http://schemas.microsoft.com/office/drawing/2014/main" id="{2B72C709-54FF-3D58-2AB6-4894AD98F92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15E67"/>
            </a:solidFill>
          </p:spPr>
          <p:txBody>
            <a:bodyPr/>
            <a:lstStyle/>
            <a:p>
              <a:endParaRPr lang="en-US"/>
            </a:p>
          </p:txBody>
        </p:sp>
      </p:grpSp>
      <p:grpSp>
        <p:nvGrpSpPr>
          <p:cNvPr id="7" name="Group 9">
            <a:extLst>
              <a:ext uri="{FF2B5EF4-FFF2-40B4-BE49-F238E27FC236}">
                <a16:creationId xmlns:a16="http://schemas.microsoft.com/office/drawing/2014/main" id="{E13411C0-5E41-31BF-8BD4-DEEBF541301F}"/>
              </a:ext>
              <a:ext uri="{C183D7F6-B498-43B3-948B-1728B52AA6E4}">
                <adec:decorative xmlns:adec="http://schemas.microsoft.com/office/drawing/2017/decorative" val="1"/>
              </a:ext>
            </a:extLst>
          </p:cNvPr>
          <p:cNvGrpSpPr/>
          <p:nvPr/>
        </p:nvGrpSpPr>
        <p:grpSpPr>
          <a:xfrm>
            <a:off x="145118" y="319503"/>
            <a:ext cx="2785848" cy="1008352"/>
            <a:chOff x="0" y="0"/>
            <a:chExt cx="5571693" cy="2016703"/>
          </a:xfrm>
        </p:grpSpPr>
        <p:pic>
          <p:nvPicPr>
            <p:cNvPr id="11" name="Picture 10">
              <a:extLst>
                <a:ext uri="{FF2B5EF4-FFF2-40B4-BE49-F238E27FC236}">
                  <a16:creationId xmlns:a16="http://schemas.microsoft.com/office/drawing/2014/main" id="{9FC1C0B9-663A-0340-5C95-165BA39656B3}"/>
                </a:ext>
              </a:extLst>
            </p:cNvPr>
            <p:cNvPicPr>
              <a:picLocks noChangeAspect="1"/>
            </p:cNvPicPr>
            <p:nvPr/>
          </p:nvPicPr>
          <p:blipFill>
            <a:blip r:embed="rId8"/>
            <a:srcRect/>
            <a:stretch>
              <a:fillRect/>
            </a:stretch>
          </p:blipFill>
          <p:spPr>
            <a:xfrm>
              <a:off x="0" y="0"/>
              <a:ext cx="2016703" cy="2016703"/>
            </a:xfrm>
            <a:prstGeom prst="rect">
              <a:avLst/>
            </a:prstGeom>
          </p:spPr>
        </p:pic>
        <p:sp>
          <p:nvSpPr>
            <p:cNvPr id="12" name="TextBox 11">
              <a:extLst>
                <a:ext uri="{FF2B5EF4-FFF2-40B4-BE49-F238E27FC236}">
                  <a16:creationId xmlns:a16="http://schemas.microsoft.com/office/drawing/2014/main" id="{E3614145-83CC-7059-8213-4B50217C37FF}"/>
                </a:ext>
              </a:extLst>
            </p:cNvPr>
            <p:cNvSpPr txBox="1"/>
            <p:nvPr/>
          </p:nvSpPr>
          <p:spPr>
            <a:xfrm>
              <a:off x="1889704" y="428674"/>
              <a:ext cx="3681989" cy="1277785"/>
            </a:xfrm>
            <a:prstGeom prst="rect">
              <a:avLst/>
            </a:prstGeom>
          </p:spPr>
          <p:txBody>
            <a:bodyPr lIns="0" tIns="0" rIns="0" bIns="0" rtlCol="0" anchor="t">
              <a:spAutoFit/>
            </a:bodyPr>
            <a:lstStyle/>
            <a:p>
              <a:pPr>
                <a:lnSpc>
                  <a:spcPts val="1664"/>
                </a:lnSpc>
                <a:spcBef>
                  <a:spcPct val="0"/>
                </a:spcBef>
              </a:pPr>
              <a:r>
                <a:rPr lang="en-US" sz="1189">
                  <a:solidFill>
                    <a:srgbClr val="072B31"/>
                  </a:solidFill>
                  <a:latin typeface="Open Sans"/>
                </a:rPr>
                <a:t>NATIONAL AMERICAN INDIAN COURT JUDGES ASSOCIATION</a:t>
              </a:r>
            </a:p>
          </p:txBody>
        </p:sp>
      </p:grpSp>
      <p:pic>
        <p:nvPicPr>
          <p:cNvPr id="13" name="Picture 12" descr="Purple text on a black background&#10;&#10;AI-generated content may be incorrect.">
            <a:extLst>
              <a:ext uri="{FF2B5EF4-FFF2-40B4-BE49-F238E27FC236}">
                <a16:creationId xmlns:a16="http://schemas.microsoft.com/office/drawing/2014/main" id="{86582778-7E69-1138-F08D-F5BAA16B9980}"/>
              </a:ext>
            </a:extLst>
          </p:cNvPr>
          <p:cNvPicPr>
            <a:picLocks noChangeAspect="1"/>
          </p:cNvPicPr>
          <p:nvPr/>
        </p:nvPicPr>
        <p:blipFill>
          <a:blip r:embed="rId9"/>
          <a:stretch>
            <a:fillRect/>
          </a:stretch>
        </p:blipFill>
        <p:spPr>
          <a:xfrm>
            <a:off x="9298417" y="319502"/>
            <a:ext cx="2575200" cy="8110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8D70E7BB46944808A0A486C34DE3C" ma:contentTypeVersion="12" ma:contentTypeDescription="Create a new document." ma:contentTypeScope="" ma:versionID="28f358c7e34dbf000633646ef65e2353">
  <xsd:schema xmlns:xsd="http://www.w3.org/2001/XMLSchema" xmlns:xs="http://www.w3.org/2001/XMLSchema" xmlns:p="http://schemas.microsoft.com/office/2006/metadata/properties" xmlns:ns2="422f4273-d199-4d67-adc6-87d87f5a5e32" xmlns:ns3="f18fb5a1-8289-4304-89a2-e22323b51eec" targetNamespace="http://schemas.microsoft.com/office/2006/metadata/properties" ma:root="true" ma:fieldsID="8c9fc6bd200bd6cc48837251f12c877c" ns2:_="" ns3:_="">
    <xsd:import namespace="422f4273-d199-4d67-adc6-87d87f5a5e32"/>
    <xsd:import namespace="f18fb5a1-8289-4304-89a2-e22323b51e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f4273-d199-4d67-adc6-87d87f5a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40f439-c6d4-4cee-91fc-9ad6f416323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8fb5a1-8289-4304-89a2-e22323b51ee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48e0e5f-46b3-46b1-ad92-6db86cfb0acc}" ma:internalName="TaxCatchAll" ma:showField="CatchAllData" ma:web="f18fb5a1-8289-4304-89a2-e22323b51e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8fb5a1-8289-4304-89a2-e22323b51eec" xsi:nil="true"/>
    <lcf76f155ced4ddcb4097134ff3c332f xmlns="422f4273-d199-4d67-adc6-87d87f5a5e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DB208E-F73E-47F1-B2A1-E8338F0EF0CD}">
  <ds:schemaRefs>
    <ds:schemaRef ds:uri="422f4273-d199-4d67-adc6-87d87f5a5e32"/>
    <ds:schemaRef ds:uri="f18fb5a1-8289-4304-89a2-e22323b51e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f18fb5a1-8289-4304-89a2-e22323b51eec"/>
    <ds:schemaRef ds:uri="422f4273-d199-4d67-adc6-87d87f5a5e32"/>
    <ds:schemaRef ds:uri="http://purl.org/dc/dcmitype/"/>
    <ds:schemaRef ds:uri="http://purl.org/dc/terms/"/>
  </ds:schemaRefs>
</ds:datastoreItem>
</file>

<file path=docMetadata/LabelInfo.xml><?xml version="1.0" encoding="utf-8"?>
<clbl:labelList xmlns:clbl="http://schemas.microsoft.com/office/2020/mipLabelMetadata">
  <clbl:label id="{15ef12a1-af58-44c4-b029-712fc0605570}" enabled="0" method="" siteId="{15ef12a1-af58-44c4-b029-712fc0605570}" removed="1"/>
</clbl:labelList>
</file>

<file path=docProps/app.xml><?xml version="1.0" encoding="utf-8"?>
<Properties xmlns="http://schemas.openxmlformats.org/officeDocument/2006/extended-properties" xmlns:vt="http://schemas.openxmlformats.org/officeDocument/2006/docPropsVTypes">
  <Template/>
  <TotalTime>2</TotalTime>
  <Words>201</Words>
  <Application>Microsoft Macintosh PowerPoint</Application>
  <PresentationFormat>Widescreen</PresentationFormat>
  <Paragraphs>28</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Calibri</vt:lpstr>
      <vt:lpstr>Open Sans</vt:lpstr>
      <vt:lpstr>Office Theme</vt:lpstr>
      <vt:lpstr>Missing and Murdered Indigenous  Women and Relatives:  Resources for Judges and Tribal Court Staff   </vt:lpstr>
      <vt:lpstr>Presenters</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Seielstad</dc:creator>
  <cp:lastModifiedBy>Mary Rodriguez</cp:lastModifiedBy>
  <cp:revision>3</cp:revision>
  <dcterms:created xsi:type="dcterms:W3CDTF">2022-08-23T16:40:49Z</dcterms:created>
  <dcterms:modified xsi:type="dcterms:W3CDTF">2026-03-19T18:45:05Z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0x0101008E48D70E7BB46944808A0A486C34DE3C</vt:lpwstr>
  </property>
  <property fmtid="{D5CDD505-2E9C-101B-9397-08002B2CF9AE}" pid="3" name="MediaServiceImageTags">
    <vt:lpwstr/>
  </property>
</Properties>
</file>